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0" r:id="rId2"/>
    <p:sldMasterId id="2147483653" r:id="rId3"/>
  </p:sldMasterIdLst>
  <p:notesMasterIdLst>
    <p:notesMasterId r:id="rId39"/>
  </p:notesMasterIdLst>
  <p:handoutMasterIdLst>
    <p:handoutMasterId r:id="rId40"/>
  </p:handoutMasterIdLst>
  <p:sldIdLst>
    <p:sldId id="256" r:id="rId4"/>
    <p:sldId id="328" r:id="rId5"/>
    <p:sldId id="329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258" r:id="rId18"/>
    <p:sldId id="307" r:id="rId19"/>
    <p:sldId id="308" r:id="rId20"/>
    <p:sldId id="326" r:id="rId21"/>
    <p:sldId id="314" r:id="rId22"/>
    <p:sldId id="315" r:id="rId23"/>
    <p:sldId id="316" r:id="rId24"/>
    <p:sldId id="317" r:id="rId25"/>
    <p:sldId id="309" r:id="rId26"/>
    <p:sldId id="321" r:id="rId27"/>
    <p:sldId id="318" r:id="rId28"/>
    <p:sldId id="319" r:id="rId29"/>
    <p:sldId id="311" r:id="rId30"/>
    <p:sldId id="320" r:id="rId31"/>
    <p:sldId id="322" r:id="rId32"/>
    <p:sldId id="325" r:id="rId33"/>
    <p:sldId id="310" r:id="rId34"/>
    <p:sldId id="323" r:id="rId35"/>
    <p:sldId id="312" r:id="rId36"/>
    <p:sldId id="313" r:id="rId37"/>
    <p:sldId id="327" r:id="rId38"/>
  </p:sldIdLst>
  <p:sldSz cx="9144000" cy="6858000" type="screen4x3"/>
  <p:notesSz cx="6858000" cy="9144000"/>
  <p:embeddedFontLst>
    <p:embeddedFont>
      <p:font typeface="Segoe UI" pitchFamily="34" charset="0"/>
      <p:regular r:id="rId41"/>
      <p:bold r:id="rId42"/>
      <p:italic r:id="rId43"/>
      <p:boldItalic r:id="rId44"/>
    </p:embeddedFont>
    <p:embeddedFont>
      <p:font typeface="Wingdings 3" pitchFamily="18" charset="2"/>
      <p:regular r:id="rId45"/>
    </p:embeddedFont>
    <p:embeddedFont>
      <p:font typeface="Calibri" pitchFamily="34" charset="0"/>
      <p:regular r:id="rId46"/>
      <p:bold r:id="rId47"/>
      <p:italic r:id="rId48"/>
      <p:boldItalic r:id="rId49"/>
    </p:embeddedFont>
    <p:embeddedFont>
      <p:font typeface="Segoe UI Light" pitchFamily="34" charset="0"/>
      <p:regular r:id="rId5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8BF0"/>
    <a:srgbClr val="F4793B"/>
    <a:srgbClr val="FF19A7"/>
    <a:srgbClr val="FDC7DE"/>
    <a:srgbClr val="FDD9F4"/>
    <a:srgbClr val="F61676"/>
    <a:srgbClr val="1FA9F0"/>
    <a:srgbClr val="39C40E"/>
    <a:srgbClr val="39C4F0"/>
    <a:srgbClr val="FFD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344" autoAdjust="0"/>
    <p:restoredTop sz="83193" autoAdjust="0"/>
  </p:normalViewPr>
  <p:slideViewPr>
    <p:cSldViewPr>
      <p:cViewPr varScale="1">
        <p:scale>
          <a:sx n="70" d="100"/>
          <a:sy n="70" d="100"/>
        </p:scale>
        <p:origin x="-4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4.fntdata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6.fntdata"/><Relationship Id="rId20" Type="http://schemas.openxmlformats.org/officeDocument/2006/relationships/slide" Target="slides/slide17.xml"/><Relationship Id="rId41" Type="http://schemas.openxmlformats.org/officeDocument/2006/relationships/font" Target="fonts/font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786ED5-F430-4B2A-BB22-5A3634C52D0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B11BCA0-CA55-478A-89E8-58A9146BC707}">
      <dgm:prSet phldrT="[Texte]" custT="1"/>
      <dgm:spPr>
        <a:ln>
          <a:noFill/>
        </a:ln>
      </dgm:spPr>
      <dgm:t>
        <a:bodyPr/>
        <a:lstStyle/>
        <a:p>
          <a:r>
            <a:rPr lang="fr-FR" sz="2400" b="1" dirty="0" err="1" smtClean="0"/>
            <a:t>Parsing</a:t>
          </a:r>
          <a:endParaRPr lang="fr-FR" sz="2400" b="1" dirty="0"/>
        </a:p>
      </dgm:t>
    </dgm:pt>
    <dgm:pt modelId="{ED0C42A3-7553-4415-8905-6AA4D950C6F7}" type="parTrans" cxnId="{B308F228-1930-4346-86FA-5DB8ED32FB70}">
      <dgm:prSet/>
      <dgm:spPr/>
      <dgm:t>
        <a:bodyPr/>
        <a:lstStyle/>
        <a:p>
          <a:endParaRPr lang="fr-FR" sz="2800" b="1"/>
        </a:p>
      </dgm:t>
    </dgm:pt>
    <dgm:pt modelId="{A5A394A7-1A81-4D53-B722-A5B3ED4CB684}" type="sibTrans" cxnId="{B308F228-1930-4346-86FA-5DB8ED32FB70}">
      <dgm:prSet/>
      <dgm:spPr/>
      <dgm:t>
        <a:bodyPr/>
        <a:lstStyle/>
        <a:p>
          <a:endParaRPr lang="fr-FR" sz="2800" b="1"/>
        </a:p>
      </dgm:t>
    </dgm:pt>
    <dgm:pt modelId="{D0E0F878-9DAD-45E5-BB58-102C1E93C1F7}">
      <dgm:prSet phldrT="[Texte]" custT="1"/>
      <dgm:spPr>
        <a:ln>
          <a:noFill/>
        </a:ln>
      </dgm:spPr>
      <dgm:t>
        <a:bodyPr/>
        <a:lstStyle/>
        <a:p>
          <a:r>
            <a:rPr lang="fr-FR" sz="2400" b="1" dirty="0" err="1" smtClean="0"/>
            <a:t>Binding</a:t>
          </a:r>
          <a:endParaRPr lang="fr-FR" sz="2400" b="1" dirty="0"/>
        </a:p>
      </dgm:t>
    </dgm:pt>
    <dgm:pt modelId="{2A0A0E12-4B0C-491C-B840-BAFD531BAB0C}" type="parTrans" cxnId="{315F88CB-A927-4979-A809-07A20C230211}">
      <dgm:prSet/>
      <dgm:spPr/>
      <dgm:t>
        <a:bodyPr/>
        <a:lstStyle/>
        <a:p>
          <a:endParaRPr lang="fr-FR" sz="2800" b="1"/>
        </a:p>
      </dgm:t>
    </dgm:pt>
    <dgm:pt modelId="{AE52A104-C804-40CE-9C20-C902A2E0FD64}" type="sibTrans" cxnId="{315F88CB-A927-4979-A809-07A20C230211}">
      <dgm:prSet/>
      <dgm:spPr/>
      <dgm:t>
        <a:bodyPr/>
        <a:lstStyle/>
        <a:p>
          <a:endParaRPr lang="fr-FR" sz="2800" b="1"/>
        </a:p>
      </dgm:t>
    </dgm:pt>
    <dgm:pt modelId="{EE13D288-90A1-4B37-9CF0-EABD89038651}">
      <dgm:prSet phldrT="[Texte]" custT="1"/>
      <dgm:spPr>
        <a:ln>
          <a:noFill/>
        </a:ln>
      </dgm:spPr>
      <dgm:t>
        <a:bodyPr/>
        <a:lstStyle/>
        <a:p>
          <a:r>
            <a:rPr lang="fr-FR" sz="2400" b="1" dirty="0" err="1" smtClean="0"/>
            <a:t>Optim</a:t>
          </a:r>
          <a:r>
            <a:rPr lang="fr-FR" sz="2400" b="1" dirty="0" smtClean="0"/>
            <a:t>.</a:t>
          </a:r>
          <a:endParaRPr lang="fr-FR" sz="2400" b="1" dirty="0"/>
        </a:p>
      </dgm:t>
    </dgm:pt>
    <dgm:pt modelId="{71138B12-1F0E-4169-8882-0141B5C36944}" type="parTrans" cxnId="{2AB70758-79C6-4409-8568-D18AEF63D641}">
      <dgm:prSet/>
      <dgm:spPr/>
      <dgm:t>
        <a:bodyPr/>
        <a:lstStyle/>
        <a:p>
          <a:endParaRPr lang="fr-FR" sz="2800" b="1"/>
        </a:p>
      </dgm:t>
    </dgm:pt>
    <dgm:pt modelId="{3DBCF9D0-2575-4151-90C1-35E6048EDA1F}" type="sibTrans" cxnId="{2AB70758-79C6-4409-8568-D18AEF63D641}">
      <dgm:prSet/>
      <dgm:spPr/>
      <dgm:t>
        <a:bodyPr/>
        <a:lstStyle/>
        <a:p>
          <a:endParaRPr lang="fr-FR" sz="2800" b="1"/>
        </a:p>
      </dgm:t>
    </dgm:pt>
    <dgm:pt modelId="{1ADE2F8D-5F96-4E6E-AFFA-60E008F39108}">
      <dgm:prSet phldrT="[Texte]" custT="1"/>
      <dgm:spPr>
        <a:ln>
          <a:noFill/>
        </a:ln>
      </dgm:spPr>
      <dgm:t>
        <a:bodyPr/>
        <a:lstStyle/>
        <a:p>
          <a:r>
            <a:rPr lang="fr-FR" sz="2400" b="1" dirty="0" err="1" smtClean="0"/>
            <a:t>Exec</a:t>
          </a:r>
          <a:r>
            <a:rPr lang="fr-FR" sz="2400" b="1" dirty="0" smtClean="0"/>
            <a:t>.</a:t>
          </a:r>
          <a:endParaRPr lang="fr-FR" sz="2400" b="1" dirty="0"/>
        </a:p>
      </dgm:t>
    </dgm:pt>
    <dgm:pt modelId="{D0C250C8-B96C-4E78-BF07-1AB58DAEA19D}" type="parTrans" cxnId="{9205EF10-9538-41CD-B4D2-36EF07714A38}">
      <dgm:prSet/>
      <dgm:spPr/>
      <dgm:t>
        <a:bodyPr/>
        <a:lstStyle/>
        <a:p>
          <a:endParaRPr lang="fr-FR" sz="2800" b="1"/>
        </a:p>
      </dgm:t>
    </dgm:pt>
    <dgm:pt modelId="{1F8B26A4-EF8E-45D6-86DE-DB644E25A165}" type="sibTrans" cxnId="{9205EF10-9538-41CD-B4D2-36EF07714A38}">
      <dgm:prSet/>
      <dgm:spPr/>
      <dgm:t>
        <a:bodyPr/>
        <a:lstStyle/>
        <a:p>
          <a:endParaRPr lang="fr-FR" sz="2800" b="1"/>
        </a:p>
      </dgm:t>
    </dgm:pt>
    <dgm:pt modelId="{00A9884B-7287-49E2-B7DA-0297623C3003}" type="pres">
      <dgm:prSet presAssocID="{16786ED5-F430-4B2A-BB22-5A3634C52D00}" presName="CompostProcess" presStyleCnt="0">
        <dgm:presLayoutVars>
          <dgm:dir/>
          <dgm:resizeHandles val="exact"/>
        </dgm:presLayoutVars>
      </dgm:prSet>
      <dgm:spPr/>
    </dgm:pt>
    <dgm:pt modelId="{79187BBC-EDE7-4615-973F-EA67E4541666}" type="pres">
      <dgm:prSet presAssocID="{16786ED5-F430-4B2A-BB22-5A3634C52D00}" presName="arrow" presStyleLbl="bgShp" presStyleIdx="0" presStyleCnt="1"/>
      <dgm:spPr/>
    </dgm:pt>
    <dgm:pt modelId="{CEEACCA5-6A70-455D-9EFC-0BFF84781CC4}" type="pres">
      <dgm:prSet presAssocID="{16786ED5-F430-4B2A-BB22-5A3634C52D00}" presName="linearProcess" presStyleCnt="0"/>
      <dgm:spPr/>
    </dgm:pt>
    <dgm:pt modelId="{68E8E92D-A5EE-4ED0-BDC0-599495543624}" type="pres">
      <dgm:prSet presAssocID="{5B11BCA0-CA55-478A-89E8-58A9146BC707}" presName="textNode" presStyleLbl="node1" presStyleIdx="0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454B9535-F7BC-46BD-83C3-39734736726B}" type="pres">
      <dgm:prSet presAssocID="{A5A394A7-1A81-4D53-B722-A5B3ED4CB684}" presName="sibTrans" presStyleCnt="0"/>
      <dgm:spPr/>
    </dgm:pt>
    <dgm:pt modelId="{1F249761-76E0-4FBA-91D5-E349EBA263CB}" type="pres">
      <dgm:prSet presAssocID="{D0E0F878-9DAD-45E5-BB58-102C1E93C1F7}" presName="textNode" presStyleLbl="node1" presStyleIdx="1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7B80195F-C37D-48DF-834F-18271234F5A2}" type="pres">
      <dgm:prSet presAssocID="{AE52A104-C804-40CE-9C20-C902A2E0FD64}" presName="sibTrans" presStyleCnt="0"/>
      <dgm:spPr/>
    </dgm:pt>
    <dgm:pt modelId="{AFCF2D06-1236-4E24-8278-B3230C378E5C}" type="pres">
      <dgm:prSet presAssocID="{EE13D288-90A1-4B37-9CF0-EABD89038651}" presName="textNode" presStyleLbl="node1" presStyleIdx="2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8C65FC5A-1746-44DE-B64A-623BDBEAB7F6}" type="pres">
      <dgm:prSet presAssocID="{3DBCF9D0-2575-4151-90C1-35E6048EDA1F}" presName="sibTrans" presStyleCnt="0"/>
      <dgm:spPr/>
    </dgm:pt>
    <dgm:pt modelId="{4AFE4B22-6640-4E0D-98E7-BCFF53CD8435}" type="pres">
      <dgm:prSet presAssocID="{1ADE2F8D-5F96-4E6E-AFFA-60E008F39108}" presName="textNode" presStyleLbl="node1" presStyleIdx="3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</dgm:ptLst>
  <dgm:cxnLst>
    <dgm:cxn modelId="{B308F228-1930-4346-86FA-5DB8ED32FB70}" srcId="{16786ED5-F430-4B2A-BB22-5A3634C52D00}" destId="{5B11BCA0-CA55-478A-89E8-58A9146BC707}" srcOrd="0" destOrd="0" parTransId="{ED0C42A3-7553-4415-8905-6AA4D950C6F7}" sibTransId="{A5A394A7-1A81-4D53-B722-A5B3ED4CB684}"/>
    <dgm:cxn modelId="{4E3D7BCD-AF3E-4414-9A0A-8B1C87438D03}" type="presOf" srcId="{16786ED5-F430-4B2A-BB22-5A3634C52D00}" destId="{00A9884B-7287-49E2-B7DA-0297623C3003}" srcOrd="0" destOrd="0" presId="urn:microsoft.com/office/officeart/2005/8/layout/hProcess9"/>
    <dgm:cxn modelId="{315F88CB-A927-4979-A809-07A20C230211}" srcId="{16786ED5-F430-4B2A-BB22-5A3634C52D00}" destId="{D0E0F878-9DAD-45E5-BB58-102C1E93C1F7}" srcOrd="1" destOrd="0" parTransId="{2A0A0E12-4B0C-491C-B840-BAFD531BAB0C}" sibTransId="{AE52A104-C804-40CE-9C20-C902A2E0FD64}"/>
    <dgm:cxn modelId="{9205EF10-9538-41CD-B4D2-36EF07714A38}" srcId="{16786ED5-F430-4B2A-BB22-5A3634C52D00}" destId="{1ADE2F8D-5F96-4E6E-AFFA-60E008F39108}" srcOrd="3" destOrd="0" parTransId="{D0C250C8-B96C-4E78-BF07-1AB58DAEA19D}" sibTransId="{1F8B26A4-EF8E-45D6-86DE-DB644E25A165}"/>
    <dgm:cxn modelId="{DB7D3724-DD5F-48E8-9D31-E6C92C22A74A}" type="presOf" srcId="{5B11BCA0-CA55-478A-89E8-58A9146BC707}" destId="{68E8E92D-A5EE-4ED0-BDC0-599495543624}" srcOrd="0" destOrd="0" presId="urn:microsoft.com/office/officeart/2005/8/layout/hProcess9"/>
    <dgm:cxn modelId="{2AB70758-79C6-4409-8568-D18AEF63D641}" srcId="{16786ED5-F430-4B2A-BB22-5A3634C52D00}" destId="{EE13D288-90A1-4B37-9CF0-EABD89038651}" srcOrd="2" destOrd="0" parTransId="{71138B12-1F0E-4169-8882-0141B5C36944}" sibTransId="{3DBCF9D0-2575-4151-90C1-35E6048EDA1F}"/>
    <dgm:cxn modelId="{A170CA54-CB11-4B1F-B2AC-C7EB29C494D4}" type="presOf" srcId="{D0E0F878-9DAD-45E5-BB58-102C1E93C1F7}" destId="{1F249761-76E0-4FBA-91D5-E349EBA263CB}" srcOrd="0" destOrd="0" presId="urn:microsoft.com/office/officeart/2005/8/layout/hProcess9"/>
    <dgm:cxn modelId="{4020E54B-820C-4BEE-B946-5B6D72C0E3CE}" type="presOf" srcId="{EE13D288-90A1-4B37-9CF0-EABD89038651}" destId="{AFCF2D06-1236-4E24-8278-B3230C378E5C}" srcOrd="0" destOrd="0" presId="urn:microsoft.com/office/officeart/2005/8/layout/hProcess9"/>
    <dgm:cxn modelId="{8944D771-E86D-4F99-AF56-4C16CED7FC5C}" type="presOf" srcId="{1ADE2F8D-5F96-4E6E-AFFA-60E008F39108}" destId="{4AFE4B22-6640-4E0D-98E7-BCFF53CD8435}" srcOrd="0" destOrd="0" presId="urn:microsoft.com/office/officeart/2005/8/layout/hProcess9"/>
    <dgm:cxn modelId="{8F1E81F6-D1C1-4DAD-B671-4DFE38D52472}" type="presParOf" srcId="{00A9884B-7287-49E2-B7DA-0297623C3003}" destId="{79187BBC-EDE7-4615-973F-EA67E4541666}" srcOrd="0" destOrd="0" presId="urn:microsoft.com/office/officeart/2005/8/layout/hProcess9"/>
    <dgm:cxn modelId="{53B9D4B8-3D4A-4141-B03C-542BDB31E4C6}" type="presParOf" srcId="{00A9884B-7287-49E2-B7DA-0297623C3003}" destId="{CEEACCA5-6A70-455D-9EFC-0BFF84781CC4}" srcOrd="1" destOrd="0" presId="urn:microsoft.com/office/officeart/2005/8/layout/hProcess9"/>
    <dgm:cxn modelId="{12B8C99A-C032-4AB9-B125-88E1FDA718E4}" type="presParOf" srcId="{CEEACCA5-6A70-455D-9EFC-0BFF84781CC4}" destId="{68E8E92D-A5EE-4ED0-BDC0-599495543624}" srcOrd="0" destOrd="0" presId="urn:microsoft.com/office/officeart/2005/8/layout/hProcess9"/>
    <dgm:cxn modelId="{2D9D5831-DF7F-4C33-9BD2-B9216F992E10}" type="presParOf" srcId="{CEEACCA5-6A70-455D-9EFC-0BFF84781CC4}" destId="{454B9535-F7BC-46BD-83C3-39734736726B}" srcOrd="1" destOrd="0" presId="urn:microsoft.com/office/officeart/2005/8/layout/hProcess9"/>
    <dgm:cxn modelId="{DCCDE58B-A6D9-4468-AF2F-0F9E3DB750E2}" type="presParOf" srcId="{CEEACCA5-6A70-455D-9EFC-0BFF84781CC4}" destId="{1F249761-76E0-4FBA-91D5-E349EBA263CB}" srcOrd="2" destOrd="0" presId="urn:microsoft.com/office/officeart/2005/8/layout/hProcess9"/>
    <dgm:cxn modelId="{A86F0B8B-7C93-4526-A7FA-74021C02F7CA}" type="presParOf" srcId="{CEEACCA5-6A70-455D-9EFC-0BFF84781CC4}" destId="{7B80195F-C37D-48DF-834F-18271234F5A2}" srcOrd="3" destOrd="0" presId="urn:microsoft.com/office/officeart/2005/8/layout/hProcess9"/>
    <dgm:cxn modelId="{12DB12B4-1CA4-4103-A539-AA3C894368F9}" type="presParOf" srcId="{CEEACCA5-6A70-455D-9EFC-0BFF84781CC4}" destId="{AFCF2D06-1236-4E24-8278-B3230C378E5C}" srcOrd="4" destOrd="0" presId="urn:microsoft.com/office/officeart/2005/8/layout/hProcess9"/>
    <dgm:cxn modelId="{3D49EE35-5682-4ADD-B66E-ED628E120D28}" type="presParOf" srcId="{CEEACCA5-6A70-455D-9EFC-0BFF84781CC4}" destId="{8C65FC5A-1746-44DE-B64A-623BDBEAB7F6}" srcOrd="5" destOrd="0" presId="urn:microsoft.com/office/officeart/2005/8/layout/hProcess9"/>
    <dgm:cxn modelId="{CF5138C2-2A72-4698-B385-CC17482B7289}" type="presParOf" srcId="{CEEACCA5-6A70-455D-9EFC-0BFF84781CC4}" destId="{4AFE4B22-6640-4E0D-98E7-BCFF53CD8435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87BBC-EDE7-4615-973F-EA67E4541666}">
      <dsp:nvSpPr>
        <dsp:cNvPr id="0" name=""/>
        <dsp:cNvSpPr/>
      </dsp:nvSpPr>
      <dsp:spPr>
        <a:xfrm>
          <a:off x="457199" y="0"/>
          <a:ext cx="5181600" cy="340015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E8E92D-A5EE-4ED0-BDC0-599495543624}">
      <dsp:nvSpPr>
        <dsp:cNvPr id="0" name=""/>
        <dsp:cNvSpPr/>
      </dsp:nvSpPr>
      <dsp:spPr>
        <a:xfrm>
          <a:off x="2083" y="1020045"/>
          <a:ext cx="1353740" cy="13600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err="1" smtClean="0"/>
            <a:t>Parsing</a:t>
          </a:r>
          <a:endParaRPr lang="fr-FR" sz="2400" b="1" kern="1200" dirty="0"/>
        </a:p>
      </dsp:txBody>
      <dsp:txXfrm>
        <a:off x="2083" y="1020045"/>
        <a:ext cx="1353740" cy="1360060"/>
      </dsp:txXfrm>
    </dsp:sp>
    <dsp:sp modelId="{1F249761-76E0-4FBA-91D5-E349EBA263CB}">
      <dsp:nvSpPr>
        <dsp:cNvPr id="0" name=""/>
        <dsp:cNvSpPr/>
      </dsp:nvSpPr>
      <dsp:spPr>
        <a:xfrm>
          <a:off x="1581447" y="1020045"/>
          <a:ext cx="1353740" cy="13600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err="1" smtClean="0"/>
            <a:t>Binding</a:t>
          </a:r>
          <a:endParaRPr lang="fr-FR" sz="2400" b="1" kern="1200" dirty="0"/>
        </a:p>
      </dsp:txBody>
      <dsp:txXfrm>
        <a:off x="1581447" y="1020045"/>
        <a:ext cx="1353740" cy="1360060"/>
      </dsp:txXfrm>
    </dsp:sp>
    <dsp:sp modelId="{AFCF2D06-1236-4E24-8278-B3230C378E5C}">
      <dsp:nvSpPr>
        <dsp:cNvPr id="0" name=""/>
        <dsp:cNvSpPr/>
      </dsp:nvSpPr>
      <dsp:spPr>
        <a:xfrm>
          <a:off x="3160811" y="1020045"/>
          <a:ext cx="1353740" cy="13600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err="1" smtClean="0"/>
            <a:t>Optim</a:t>
          </a:r>
          <a:r>
            <a:rPr lang="fr-FR" sz="2400" b="1" kern="1200" dirty="0" smtClean="0"/>
            <a:t>.</a:t>
          </a:r>
          <a:endParaRPr lang="fr-FR" sz="2400" b="1" kern="1200" dirty="0"/>
        </a:p>
      </dsp:txBody>
      <dsp:txXfrm>
        <a:off x="3160811" y="1020045"/>
        <a:ext cx="1353740" cy="1360060"/>
      </dsp:txXfrm>
    </dsp:sp>
    <dsp:sp modelId="{4AFE4B22-6640-4E0D-98E7-BCFF53CD8435}">
      <dsp:nvSpPr>
        <dsp:cNvPr id="0" name=""/>
        <dsp:cNvSpPr/>
      </dsp:nvSpPr>
      <dsp:spPr>
        <a:xfrm>
          <a:off x="4740175" y="1020045"/>
          <a:ext cx="1353740" cy="13600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err="1" smtClean="0"/>
            <a:t>Exec</a:t>
          </a:r>
          <a:r>
            <a:rPr lang="fr-FR" sz="2400" b="1" kern="1200" dirty="0" smtClean="0"/>
            <a:t>.</a:t>
          </a:r>
          <a:endParaRPr lang="fr-FR" sz="2400" b="1" kern="1200" dirty="0"/>
        </a:p>
      </dsp:txBody>
      <dsp:txXfrm>
        <a:off x="4740175" y="1020045"/>
        <a:ext cx="1353740" cy="1360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CE342-EC1B-485D-A603-910206193A5B}" type="datetimeFigureOut">
              <a:rPr lang="fr-FR" smtClean="0"/>
              <a:pPr/>
              <a:t>07/02/2012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E7A54-7617-4CD1-81B3-24123ABAE89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61931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1279F-83A1-4FFE-B155-59942EC26291}" type="datetimeFigureOut">
              <a:rPr lang="fr-FR" smtClean="0"/>
              <a:pPr/>
              <a:t>07/02/2012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B1F69-B692-40CB-A20E-CA61172F477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51671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930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807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2B1F69-B692-40CB-A20E-CA61172F477E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043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intro confé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présentation + titre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83568" y="1604798"/>
            <a:ext cx="77724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800" b="1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fr-FR" dirty="0" smtClean="0"/>
              <a:t>Cliquez pour modifier le titre de la présentation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683569" y="3909053"/>
            <a:ext cx="7815091" cy="1752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75000"/>
              </a:lnSpc>
              <a:buNone/>
              <a:defRPr sz="2800" b="0">
                <a:solidFill>
                  <a:srgbClr val="F4793B"/>
                </a:solidFill>
                <a:latin typeface="Segoe U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date / nom speaker / titre speaker / société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41635"/>
            <a:ext cx="7200800" cy="849577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84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lass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158" y="1214425"/>
            <a:ext cx="8429684" cy="464347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2400" b="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marL="800100" indent="-342900">
              <a:buClr>
                <a:schemeClr val="bg1"/>
              </a:buClr>
              <a:buSzPct val="60000"/>
              <a:buFont typeface="Wingdings 3" pitchFamily="18" charset="2"/>
              <a:buChar char=""/>
              <a:defRPr sz="2400" b="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2pPr>
            <a:lvl3pPr marL="1257300" indent="-342900">
              <a:buClr>
                <a:schemeClr val="bg1"/>
              </a:buClr>
              <a:buSzPct val="60000"/>
              <a:buFont typeface="Wingdings 3" pitchFamily="18" charset="2"/>
              <a:buChar char=""/>
              <a:defRPr lang="fr-FR" sz="2400" b="0" kern="1200" dirty="0" smtClean="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3pPr>
            <a:lvl4pPr marL="1714500" indent="-342900">
              <a:buClr>
                <a:schemeClr val="bg1"/>
              </a:buClr>
              <a:buSzPct val="60000"/>
              <a:buFont typeface="Wingdings 3" pitchFamily="18" charset="2"/>
              <a:buChar char=""/>
              <a:defRPr lang="fr-FR" sz="2400" b="0" kern="1200" dirty="0" smtClean="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4pPr>
            <a:lvl5pPr marL="2171700" indent="-342900">
              <a:buClr>
                <a:schemeClr val="bg1"/>
              </a:buClr>
              <a:buSzPct val="60000"/>
              <a:buFont typeface="Wingdings 3" pitchFamily="18" charset="2"/>
              <a:buChar char="u"/>
              <a:defRPr lang="fr-FR" sz="2400" b="0" kern="1200" dirty="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fr-FR" dirty="0" smtClean="0"/>
              <a:t>Texte de niveau 1</a:t>
            </a:r>
          </a:p>
          <a:p>
            <a:pPr lvl="1"/>
            <a:r>
              <a:rPr lang="fr-FR" dirty="0" smtClean="0"/>
              <a:t>Texte de niveau 2</a:t>
            </a:r>
          </a:p>
          <a:p>
            <a:pPr lvl="2"/>
            <a:r>
              <a:rPr lang="fr-FR" dirty="0" smtClean="0"/>
              <a:t>Texte de niveau 3</a:t>
            </a:r>
          </a:p>
          <a:p>
            <a:pPr lvl="3"/>
            <a:r>
              <a:rPr lang="fr-FR" dirty="0" smtClean="0"/>
              <a:t>Texte de niveau 4</a:t>
            </a:r>
          </a:p>
          <a:p>
            <a:pPr lvl="4"/>
            <a:r>
              <a:rPr lang="fr-FR" dirty="0" smtClean="0"/>
              <a:t>Texte de niveau 5</a:t>
            </a:r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07504" y="141635"/>
            <a:ext cx="7200800" cy="849577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fr-FR" dirty="0" smtClean="0"/>
              <a:t>Modifiez le titre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lassique 2 blo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3" hasCustomPrompt="1"/>
          </p:nvPr>
        </p:nvSpPr>
        <p:spPr>
          <a:xfrm>
            <a:off x="357188" y="1857387"/>
            <a:ext cx="4143374" cy="30003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800">
                <a:solidFill>
                  <a:schemeClr val="bg1"/>
                </a:solidFill>
                <a:latin typeface="Segoe UI Light" pitchFamily="34" charset="0"/>
              </a:defRPr>
            </a:lvl1pPr>
            <a:lvl2pPr marL="742950" indent="-285750">
              <a:buSzPct val="60000"/>
              <a:buFont typeface="Wingdings 3" pitchFamily="18" charset="2"/>
              <a:buChar char="u"/>
              <a:defRPr sz="2400">
                <a:solidFill>
                  <a:schemeClr val="bg1"/>
                </a:solidFill>
                <a:latin typeface="Segoe UI Light" pitchFamily="34" charset="0"/>
              </a:defRPr>
            </a:lvl2pPr>
            <a:lvl3pPr marL="1143000" indent="-228600">
              <a:buSzPct val="60000"/>
              <a:buFont typeface="Wingdings 3" pitchFamily="18" charset="2"/>
              <a:buChar char="u"/>
              <a:defRPr sz="2000">
                <a:solidFill>
                  <a:schemeClr val="bg1"/>
                </a:solidFill>
                <a:latin typeface="Segoe UI Light" pitchFamily="34" charset="0"/>
              </a:defRPr>
            </a:lvl3pPr>
            <a:lvl4pPr marL="16002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 UI Light" pitchFamily="34" charset="0"/>
              </a:defRPr>
            </a:lvl4pPr>
            <a:lvl5pPr marL="20574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 UI Light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9" name="Espace réservé du contenu 7"/>
          <p:cNvSpPr>
            <a:spLocks noGrp="1"/>
          </p:cNvSpPr>
          <p:nvPr>
            <p:ph sz="quarter" idx="14" hasCustomPrompt="1"/>
          </p:nvPr>
        </p:nvSpPr>
        <p:spPr>
          <a:xfrm>
            <a:off x="4643438" y="1857375"/>
            <a:ext cx="4143404" cy="300037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fr-FR" sz="2800" kern="1200" dirty="0" smtClean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SzPct val="60000"/>
              <a:buFont typeface="Wingdings 3" pitchFamily="18" charset="2"/>
              <a:buChar char="u"/>
              <a:defRPr lang="fr-FR" sz="2400" kern="1200" dirty="0" smtClean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60000"/>
              <a:buFont typeface="Wingdings 3" pitchFamily="18" charset="2"/>
              <a:buChar char="u"/>
              <a:defRPr lang="fr-FR" sz="2000" kern="1200" dirty="0" smtClean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fr-FR" sz="2800" kern="1200" dirty="0" smtClean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fr-FR" sz="2800" kern="1200" dirty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07504" y="141635"/>
            <a:ext cx="7200800" cy="849577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fr-FR" dirty="0" smtClean="0"/>
              <a:t>Modifiez le titre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7"/>
          <p:cNvSpPr>
            <a:spLocks noGrp="1"/>
          </p:cNvSpPr>
          <p:nvPr>
            <p:ph sz="quarter" idx="13" hasCustomPrompt="1"/>
          </p:nvPr>
        </p:nvSpPr>
        <p:spPr>
          <a:xfrm>
            <a:off x="357188" y="1857387"/>
            <a:ext cx="4143374" cy="3000375"/>
          </a:xfrm>
          <a:prstGeom prst="rect">
            <a:avLst/>
          </a:prstGeom>
          <a:solidFill>
            <a:srgbClr val="F4793B"/>
          </a:solidFill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800">
                <a:solidFill>
                  <a:schemeClr val="bg1"/>
                </a:solidFill>
                <a:latin typeface="Segoe UI Light" pitchFamily="34" charset="0"/>
              </a:defRPr>
            </a:lvl1pPr>
            <a:lvl2pPr marL="742950" indent="-285750">
              <a:buSzPct val="60000"/>
              <a:buFont typeface="Wingdings 3" pitchFamily="18" charset="2"/>
              <a:buChar char="u"/>
              <a:defRPr sz="2400">
                <a:solidFill>
                  <a:schemeClr val="bg1"/>
                </a:solidFill>
                <a:latin typeface="Segoe UI Light" pitchFamily="34" charset="0"/>
              </a:defRPr>
            </a:lvl2pPr>
            <a:lvl3pPr marL="1143000" indent="-228600">
              <a:buSzPct val="60000"/>
              <a:buFont typeface="Wingdings 3" pitchFamily="18" charset="2"/>
              <a:buChar char="u"/>
              <a:defRPr sz="2000">
                <a:solidFill>
                  <a:schemeClr val="bg1"/>
                </a:solidFill>
                <a:latin typeface="Segoe UI Light" pitchFamily="34" charset="0"/>
              </a:defRPr>
            </a:lvl3pPr>
            <a:lvl4pPr marL="16002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 UI Light" pitchFamily="34" charset="0"/>
              </a:defRPr>
            </a:lvl4pPr>
            <a:lvl5pPr marL="2057400" indent="-228600"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Segoe UI Light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Espace réservé du contenu 7"/>
          <p:cNvSpPr>
            <a:spLocks noGrp="1"/>
          </p:cNvSpPr>
          <p:nvPr>
            <p:ph sz="quarter" idx="14" hasCustomPrompt="1"/>
          </p:nvPr>
        </p:nvSpPr>
        <p:spPr>
          <a:xfrm>
            <a:off x="4643438" y="1857375"/>
            <a:ext cx="4143404" cy="3000375"/>
          </a:xfrm>
          <a:prstGeom prst="rect">
            <a:avLst/>
          </a:prstGeom>
          <a:solidFill>
            <a:srgbClr val="1F8BF0"/>
          </a:soli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lang="fr-FR" sz="2800" kern="1200" dirty="0" smtClean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SzPct val="60000"/>
              <a:buFont typeface="Wingdings 3" pitchFamily="18" charset="2"/>
              <a:buChar char="u"/>
              <a:defRPr lang="fr-FR" sz="2400" kern="1200" dirty="0" smtClean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60000"/>
              <a:buFont typeface="Wingdings 3" pitchFamily="18" charset="2"/>
              <a:buChar char="u"/>
              <a:defRPr lang="fr-FR" sz="2000" kern="1200" dirty="0" smtClean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fr-FR" sz="2800" kern="1200" dirty="0" smtClean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fr-FR" sz="2800" kern="1200" dirty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107504" y="141635"/>
            <a:ext cx="7200800" cy="849577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fr-FR" dirty="0" smtClean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644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lassique 2 blocs + titres blo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107504" y="141635"/>
            <a:ext cx="7200800" cy="849577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fr-FR" dirty="0" smtClean="0"/>
              <a:t>Modifiez le titre</a:t>
            </a:r>
            <a:endParaRPr lang="en-US" dirty="0"/>
          </a:p>
        </p:txBody>
      </p:sp>
      <p:sp>
        <p:nvSpPr>
          <p:cNvPr id="8" name="Espace réservé du contenu 9"/>
          <p:cNvSpPr>
            <a:spLocks noGrp="1"/>
          </p:cNvSpPr>
          <p:nvPr>
            <p:ph sz="quarter" idx="13" hasCustomPrompt="1"/>
          </p:nvPr>
        </p:nvSpPr>
        <p:spPr>
          <a:xfrm>
            <a:off x="357158" y="1643053"/>
            <a:ext cx="4143374" cy="428625"/>
          </a:xfrm>
          <a:prstGeom prst="rect">
            <a:avLst/>
          </a:prstGeom>
          <a:noFill/>
        </p:spPr>
        <p:txBody>
          <a:bodyPr anchor="ctr"/>
          <a:lstStyle>
            <a:lvl1pPr algn="ctr">
              <a:buFontTx/>
              <a:buNone/>
              <a:defRPr b="1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pPr lvl="0"/>
            <a:r>
              <a:rPr lang="fr-FR" dirty="0" smtClean="0"/>
              <a:t>Titre du bloc</a:t>
            </a:r>
          </a:p>
        </p:txBody>
      </p:sp>
      <p:sp>
        <p:nvSpPr>
          <p:cNvPr id="9" name="Espace réservé du contenu 9"/>
          <p:cNvSpPr>
            <a:spLocks noGrp="1"/>
          </p:cNvSpPr>
          <p:nvPr>
            <p:ph sz="quarter" idx="14" hasCustomPrompt="1"/>
          </p:nvPr>
        </p:nvSpPr>
        <p:spPr>
          <a:xfrm>
            <a:off x="4643442" y="1643053"/>
            <a:ext cx="4099263" cy="42862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lang="fr-FR" sz="3200" b="1" kern="1200" dirty="0" smtClean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marL="342900" lvl="0" indent="-342900" algn="ctr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fr-FR" dirty="0" smtClean="0"/>
              <a:t>Titre du bloc</a:t>
            </a:r>
          </a:p>
        </p:txBody>
      </p:sp>
      <p:sp>
        <p:nvSpPr>
          <p:cNvPr id="11" name="Espace réservé du contenu 7"/>
          <p:cNvSpPr>
            <a:spLocks noGrp="1"/>
          </p:cNvSpPr>
          <p:nvPr>
            <p:ph sz="quarter" idx="15"/>
          </p:nvPr>
        </p:nvSpPr>
        <p:spPr>
          <a:xfrm>
            <a:off x="357188" y="2214578"/>
            <a:ext cx="4167187" cy="300037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800">
                <a:solidFill>
                  <a:schemeClr val="bg1"/>
                </a:solidFill>
                <a:latin typeface="Segoe UI Light" pitchFamily="34" charset="0"/>
              </a:defRPr>
            </a:lvl1pPr>
            <a:lvl2pPr marL="742950" indent="-285750">
              <a:buSzPct val="60000"/>
              <a:buFont typeface="Wingdings 3" pitchFamily="18" charset="2"/>
              <a:buChar char="u"/>
              <a:defRPr sz="2400">
                <a:solidFill>
                  <a:schemeClr val="bg1"/>
                </a:solidFill>
                <a:latin typeface="Segoe UI Light" pitchFamily="34" charset="0"/>
              </a:defRPr>
            </a:lvl2pPr>
            <a:lvl3pPr marL="1143000" indent="-228600">
              <a:buSzPct val="60000"/>
              <a:buFont typeface="Wingdings 3" pitchFamily="18" charset="2"/>
              <a:buChar char="u"/>
              <a:defRPr sz="2000">
                <a:solidFill>
                  <a:schemeClr val="bg1"/>
                </a:solidFill>
                <a:latin typeface="Segoe UI Light" pitchFamily="34" charset="0"/>
              </a:defRPr>
            </a:lvl3pPr>
            <a:lvl4pPr marL="1600200" indent="-228600">
              <a:buSzPct val="60000"/>
              <a:buFont typeface="Wingdings 3" pitchFamily="18" charset="2"/>
              <a:buChar char="u"/>
              <a:defRPr sz="1800">
                <a:solidFill>
                  <a:schemeClr val="bg1"/>
                </a:solidFill>
                <a:latin typeface="Segoe UI Light" pitchFamily="34" charset="0"/>
              </a:defRPr>
            </a:lvl4pPr>
            <a:lvl5pPr marL="2057400" indent="-228600">
              <a:buSzPct val="60000"/>
              <a:buFont typeface="Wingdings 3" pitchFamily="18" charset="2"/>
              <a:buChar char="u"/>
              <a:defRPr sz="1800">
                <a:solidFill>
                  <a:schemeClr val="bg1"/>
                </a:solidFill>
                <a:latin typeface="Segoe UI Light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5" name="Espace réservé du contenu 7"/>
          <p:cNvSpPr>
            <a:spLocks noGrp="1"/>
          </p:cNvSpPr>
          <p:nvPr>
            <p:ph sz="quarter" idx="16"/>
          </p:nvPr>
        </p:nvSpPr>
        <p:spPr>
          <a:xfrm>
            <a:off x="4643438" y="2214565"/>
            <a:ext cx="4096702" cy="300037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800">
                <a:solidFill>
                  <a:schemeClr val="bg1"/>
                </a:solidFill>
                <a:latin typeface="Segoe UI Light" pitchFamily="34" charset="0"/>
              </a:defRPr>
            </a:lvl1pPr>
            <a:lvl2pPr marL="742950" indent="-285750">
              <a:buSzPct val="60000"/>
              <a:buFont typeface="Wingdings 3" pitchFamily="18" charset="2"/>
              <a:buChar char="u"/>
              <a:defRPr sz="2400">
                <a:solidFill>
                  <a:schemeClr val="bg1"/>
                </a:solidFill>
                <a:latin typeface="Segoe UI Light" pitchFamily="34" charset="0"/>
              </a:defRPr>
            </a:lvl2pPr>
            <a:lvl3pPr marL="1143000" indent="-228600">
              <a:buSzPct val="60000"/>
              <a:buFont typeface="Wingdings 3" pitchFamily="18" charset="2"/>
              <a:buChar char="u"/>
              <a:defRPr sz="2000">
                <a:solidFill>
                  <a:schemeClr val="bg1"/>
                </a:solidFill>
                <a:latin typeface="Segoe UI Light" pitchFamily="34" charset="0"/>
              </a:defRPr>
            </a:lvl3pPr>
            <a:lvl4pPr marL="1600200" indent="-228600">
              <a:buSzPct val="60000"/>
              <a:buFont typeface="Wingdings 3" pitchFamily="18" charset="2"/>
              <a:buChar char="u"/>
              <a:defRPr sz="1800">
                <a:solidFill>
                  <a:schemeClr val="bg1"/>
                </a:solidFill>
                <a:latin typeface="Segoe UI Light" pitchFamily="34" charset="0"/>
              </a:defRPr>
            </a:lvl4pPr>
            <a:lvl5pPr marL="2057400" indent="-228600">
              <a:buSzPct val="60000"/>
              <a:buFont typeface="Wingdings 3" pitchFamily="18" charset="2"/>
              <a:buChar char="u"/>
              <a:defRPr sz="1800">
                <a:solidFill>
                  <a:schemeClr val="bg1"/>
                </a:solidFill>
                <a:latin typeface="Segoe UI Light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9"/>
          <p:cNvSpPr>
            <a:spLocks noGrp="1"/>
          </p:cNvSpPr>
          <p:nvPr>
            <p:ph sz="quarter" idx="13" hasCustomPrompt="1"/>
          </p:nvPr>
        </p:nvSpPr>
        <p:spPr>
          <a:xfrm>
            <a:off x="357158" y="1643053"/>
            <a:ext cx="4143374" cy="428625"/>
          </a:xfrm>
          <a:prstGeom prst="rect">
            <a:avLst/>
          </a:prstGeom>
          <a:solidFill>
            <a:srgbClr val="F4793B"/>
          </a:solidFill>
        </p:spPr>
        <p:txBody>
          <a:bodyPr anchor="ctr"/>
          <a:lstStyle>
            <a:lvl1pPr algn="ctr">
              <a:buFontTx/>
              <a:buNone/>
              <a:defRPr b="1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pPr lvl="0"/>
            <a:r>
              <a:rPr lang="fr-FR" dirty="0" smtClean="0"/>
              <a:t>Titre du bloc</a:t>
            </a:r>
          </a:p>
        </p:txBody>
      </p:sp>
      <p:sp>
        <p:nvSpPr>
          <p:cNvPr id="5" name="Espace réservé du contenu 9"/>
          <p:cNvSpPr>
            <a:spLocks noGrp="1"/>
          </p:cNvSpPr>
          <p:nvPr>
            <p:ph sz="quarter" idx="14" hasCustomPrompt="1"/>
          </p:nvPr>
        </p:nvSpPr>
        <p:spPr>
          <a:xfrm>
            <a:off x="4643442" y="1643053"/>
            <a:ext cx="4099263" cy="428625"/>
          </a:xfrm>
          <a:prstGeom prst="rect">
            <a:avLst/>
          </a:prstGeom>
          <a:solidFill>
            <a:srgbClr val="1F8BF0"/>
          </a:solidFill>
        </p:spPr>
        <p:txBody>
          <a:bodyPr anchor="ctr"/>
          <a:lstStyle>
            <a:lvl1pPr marL="0" indent="0" algn="ctr">
              <a:buFontTx/>
              <a:buNone/>
              <a:defRPr lang="fr-FR" sz="3200" b="1" kern="1200" dirty="0" smtClean="0">
                <a:solidFill>
                  <a:schemeClr val="bg1"/>
                </a:soli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marL="342900" lvl="0" indent="-342900" algn="ctr" defTabSz="914400" rtl="0" eaLnBrk="1" latinLnBrk="0" hangingPunct="1">
              <a:spcBef>
                <a:spcPct val="20000"/>
              </a:spcBef>
              <a:buFontTx/>
              <a:buNone/>
            </a:pPr>
            <a:r>
              <a:rPr lang="fr-FR" dirty="0" smtClean="0"/>
              <a:t>Titre du bloc</a:t>
            </a:r>
          </a:p>
        </p:txBody>
      </p:sp>
      <p:sp>
        <p:nvSpPr>
          <p:cNvPr id="6" name="Espace réservé du contenu 7"/>
          <p:cNvSpPr>
            <a:spLocks noGrp="1"/>
          </p:cNvSpPr>
          <p:nvPr>
            <p:ph sz="quarter" idx="15"/>
          </p:nvPr>
        </p:nvSpPr>
        <p:spPr>
          <a:xfrm>
            <a:off x="357188" y="2214578"/>
            <a:ext cx="4167187" cy="3000375"/>
          </a:xfrm>
          <a:prstGeom prst="rect">
            <a:avLst/>
          </a:prstGeom>
          <a:solidFill>
            <a:srgbClr val="F4793B"/>
          </a:solidFill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800">
                <a:solidFill>
                  <a:schemeClr val="bg1"/>
                </a:solidFill>
                <a:latin typeface="Segoe UI Light" pitchFamily="34" charset="0"/>
              </a:defRPr>
            </a:lvl1pPr>
            <a:lvl2pPr marL="742950" indent="-285750">
              <a:buSzPct val="60000"/>
              <a:buFont typeface="Wingdings 3" pitchFamily="18" charset="2"/>
              <a:buChar char="u"/>
              <a:defRPr sz="2400">
                <a:solidFill>
                  <a:schemeClr val="bg1"/>
                </a:solidFill>
                <a:latin typeface="Segoe UI Light" pitchFamily="34" charset="0"/>
              </a:defRPr>
            </a:lvl2pPr>
            <a:lvl3pPr marL="1143000" indent="-228600">
              <a:buSzPct val="60000"/>
              <a:buFont typeface="Wingdings 3" pitchFamily="18" charset="2"/>
              <a:buChar char="u"/>
              <a:defRPr sz="2000">
                <a:solidFill>
                  <a:schemeClr val="bg1"/>
                </a:solidFill>
                <a:latin typeface="Segoe UI Light" pitchFamily="34" charset="0"/>
              </a:defRPr>
            </a:lvl3pPr>
            <a:lvl4pPr marL="1600200" indent="-228600">
              <a:buSzPct val="60000"/>
              <a:buFont typeface="Wingdings 3" pitchFamily="18" charset="2"/>
              <a:buChar char="u"/>
              <a:defRPr sz="1800">
                <a:solidFill>
                  <a:schemeClr val="bg1"/>
                </a:solidFill>
                <a:latin typeface="Segoe UI Light" pitchFamily="34" charset="0"/>
              </a:defRPr>
            </a:lvl4pPr>
            <a:lvl5pPr marL="2057400" indent="-228600">
              <a:buSzPct val="60000"/>
              <a:buFont typeface="Wingdings 3" pitchFamily="18" charset="2"/>
              <a:buChar char="u"/>
              <a:defRPr sz="1800">
                <a:solidFill>
                  <a:schemeClr val="bg1"/>
                </a:solidFill>
                <a:latin typeface="Segoe UI Light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contenu 7"/>
          <p:cNvSpPr>
            <a:spLocks noGrp="1"/>
          </p:cNvSpPr>
          <p:nvPr>
            <p:ph sz="quarter" idx="16"/>
          </p:nvPr>
        </p:nvSpPr>
        <p:spPr>
          <a:xfrm>
            <a:off x="4643438" y="2214565"/>
            <a:ext cx="4096702" cy="3000375"/>
          </a:xfrm>
          <a:prstGeom prst="rect">
            <a:avLst/>
          </a:prstGeom>
          <a:solidFill>
            <a:srgbClr val="1F8BF0"/>
          </a:solidFill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800">
                <a:solidFill>
                  <a:schemeClr val="bg1"/>
                </a:solidFill>
                <a:latin typeface="Segoe UI Light" pitchFamily="34" charset="0"/>
              </a:defRPr>
            </a:lvl1pPr>
            <a:lvl2pPr marL="742950" indent="-285750">
              <a:buSzPct val="60000"/>
              <a:buFont typeface="Wingdings 3" pitchFamily="18" charset="2"/>
              <a:buChar char="u"/>
              <a:defRPr sz="2400">
                <a:solidFill>
                  <a:schemeClr val="bg1"/>
                </a:solidFill>
                <a:latin typeface="Segoe UI Light" pitchFamily="34" charset="0"/>
              </a:defRPr>
            </a:lvl2pPr>
            <a:lvl3pPr marL="1143000" indent="-228600">
              <a:buSzPct val="60000"/>
              <a:buFont typeface="Wingdings 3" pitchFamily="18" charset="2"/>
              <a:buChar char="u"/>
              <a:defRPr sz="2000">
                <a:solidFill>
                  <a:schemeClr val="bg1"/>
                </a:solidFill>
                <a:latin typeface="Segoe UI Light" pitchFamily="34" charset="0"/>
              </a:defRPr>
            </a:lvl3pPr>
            <a:lvl4pPr marL="1600200" indent="-228600">
              <a:buSzPct val="60000"/>
              <a:buFont typeface="Wingdings 3" pitchFamily="18" charset="2"/>
              <a:buChar char="u"/>
              <a:defRPr sz="1800">
                <a:solidFill>
                  <a:schemeClr val="bg1"/>
                </a:solidFill>
                <a:latin typeface="Segoe UI Light" pitchFamily="34" charset="0"/>
              </a:defRPr>
            </a:lvl4pPr>
            <a:lvl5pPr marL="2057400" indent="-228600">
              <a:buSzPct val="60000"/>
              <a:buFont typeface="Wingdings 3" pitchFamily="18" charset="2"/>
              <a:buChar char="u"/>
              <a:defRPr sz="1800">
                <a:solidFill>
                  <a:schemeClr val="bg1"/>
                </a:solidFill>
                <a:latin typeface="Segoe UI Light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107504" y="141635"/>
            <a:ext cx="7200800" cy="849577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fr-FR" dirty="0" smtClean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36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 intro confé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 userDrawn="1"/>
        </p:nvSpPr>
        <p:spPr>
          <a:xfrm>
            <a:off x="0" y="2276872"/>
            <a:ext cx="9144000" cy="1632181"/>
          </a:xfrm>
          <a:prstGeom prst="rect">
            <a:avLst/>
          </a:prstGeom>
          <a:solidFill>
            <a:srgbClr val="1F8BF0"/>
          </a:solidFill>
        </p:spPr>
        <p:txBody>
          <a:bodyPr lIns="39600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Segoe UI Light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51520" y="2276872"/>
            <a:ext cx="8892480" cy="1632181"/>
          </a:xfrm>
          <a:prstGeom prst="rect">
            <a:avLst/>
          </a:prstGeom>
        </p:spPr>
        <p:txBody>
          <a:bodyPr anchor="ctr"/>
          <a:lstStyle>
            <a:lvl1pPr algn="l">
              <a:defRPr sz="4400" b="1" baseline="0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fr-FR" dirty="0" smtClean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21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 intro confé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51520" y="4221088"/>
            <a:ext cx="7200800" cy="849577"/>
          </a:xfrm>
          <a:prstGeom prst="rect">
            <a:avLst/>
          </a:prstGeom>
        </p:spPr>
        <p:txBody>
          <a:bodyPr/>
          <a:lstStyle>
            <a:lvl1pPr algn="l">
              <a:defRPr sz="3600" b="0" baseline="0">
                <a:solidFill>
                  <a:srgbClr val="FF19A7"/>
                </a:solidFill>
                <a:latin typeface="Segoe UI Light" pitchFamily="34" charset="0"/>
              </a:defRPr>
            </a:lvl1pPr>
          </a:lstStyle>
          <a:p>
            <a:r>
              <a:rPr lang="fr-FR" dirty="0" smtClean="0"/>
              <a:t>Modifiez le titre de l’annonce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 userDrawn="1"/>
        </p:nvSpPr>
        <p:spPr>
          <a:xfrm>
            <a:off x="0" y="2276872"/>
            <a:ext cx="9144000" cy="1632181"/>
          </a:xfrm>
          <a:prstGeom prst="rect">
            <a:avLst/>
          </a:prstGeom>
          <a:solidFill>
            <a:srgbClr val="FF19A7"/>
          </a:solidFill>
        </p:spPr>
        <p:txBody>
          <a:bodyPr lIns="39600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Segoe UI Light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ANNONCE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8644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 intro confé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51520" y="4221088"/>
            <a:ext cx="7200800" cy="849577"/>
          </a:xfrm>
          <a:prstGeom prst="rect">
            <a:avLst/>
          </a:prstGeom>
        </p:spPr>
        <p:txBody>
          <a:bodyPr/>
          <a:lstStyle>
            <a:lvl1pPr algn="l">
              <a:defRPr sz="3600" b="0" baseline="0">
                <a:solidFill>
                  <a:srgbClr val="F4793B"/>
                </a:solidFill>
                <a:latin typeface="Segoe UI Light" pitchFamily="34" charset="0"/>
              </a:defRPr>
            </a:lvl1pPr>
          </a:lstStyle>
          <a:p>
            <a:r>
              <a:rPr lang="fr-FR" dirty="0" smtClean="0"/>
              <a:t>Modifiez le titre de la démo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 userDrawn="1"/>
        </p:nvSpPr>
        <p:spPr>
          <a:xfrm>
            <a:off x="0" y="2276872"/>
            <a:ext cx="9144000" cy="1632181"/>
          </a:xfrm>
          <a:prstGeom prst="rect">
            <a:avLst/>
          </a:prstGeom>
          <a:solidFill>
            <a:srgbClr val="F4793B"/>
          </a:solidFill>
        </p:spPr>
        <p:txBody>
          <a:bodyPr lIns="39600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Segoe UI Light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DEMO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1714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3.png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png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theme" Target="../theme/theme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32644" y="1287555"/>
            <a:ext cx="5760640" cy="4402524"/>
          </a:xfrm>
          <a:prstGeom prst="rect">
            <a:avLst/>
          </a:prstGeom>
          <a:solidFill>
            <a:srgbClr val="1F8BF0"/>
          </a:solidFill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6463574" y="1287555"/>
            <a:ext cx="2005242" cy="2160800"/>
          </a:xfrm>
          <a:prstGeom prst="rect">
            <a:avLst/>
          </a:prstGeom>
          <a:solidFill>
            <a:srgbClr val="FF19A7"/>
          </a:solidFill>
          <a:ln w="9525">
            <a:gradFill>
              <a:gsLst>
                <a:gs pos="0">
                  <a:srgbClr val="FDC7DE"/>
                </a:gs>
                <a:gs pos="50000">
                  <a:srgbClr val="FF19A7"/>
                </a:gs>
                <a:gs pos="100000">
                  <a:srgbClr val="FDD9F4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>
              <a:buFont typeface="Arial" pitchFamily="34" charset="0"/>
              <a:buNone/>
            </a:pPr>
            <a:r>
              <a:rPr lang="fr-FR" sz="2400" dirty="0" smtClean="0">
                <a:latin typeface="Segoe UI Light" pitchFamily="34" charset="0"/>
              </a:rPr>
              <a:t>palais</a:t>
            </a:r>
            <a:r>
              <a:rPr lang="fr-FR" sz="2400" baseline="0" dirty="0" smtClean="0">
                <a:latin typeface="Segoe UI Light" pitchFamily="34" charset="0"/>
              </a:rPr>
              <a:t> des congrès </a:t>
            </a:r>
          </a:p>
          <a:p>
            <a:pPr marL="0" lvl="0" indent="0" algn="l">
              <a:buFont typeface="Arial" pitchFamily="34" charset="0"/>
              <a:buNone/>
            </a:pPr>
            <a:r>
              <a:rPr lang="fr-FR" sz="2400" baseline="0" dirty="0" smtClean="0">
                <a:latin typeface="Segoe UI Light" pitchFamily="34" charset="0"/>
              </a:rPr>
              <a:t>Paris</a:t>
            </a:r>
            <a:endParaRPr lang="en-US" sz="2400" dirty="0">
              <a:latin typeface="Segoe UI Light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6463574" y="3529279"/>
            <a:ext cx="2007574" cy="2160800"/>
          </a:xfrm>
          <a:prstGeom prst="rect">
            <a:avLst/>
          </a:prstGeom>
          <a:solidFill>
            <a:srgbClr val="F4793B"/>
          </a:solidFill>
          <a:ln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50000">
                  <a:schemeClr val="accent6">
                    <a:lumMod val="7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0"/>
            </a:gra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36" tIns="182880" rIns="91436" bIns="45718" numCol="1" rtlCol="0" anchor="b" anchorCtr="0" compatLnSpc="1">
            <a:prstTxWarp prst="textNoShape">
              <a:avLst/>
            </a:prstTxWarp>
          </a:bodyPr>
          <a:lstStyle/>
          <a:p>
            <a:pPr lvl="0" indent="0" defTabSz="914099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FR" sz="2400" dirty="0" smtClean="0">
                <a:latin typeface="Segoe UI Light" pitchFamily="34" charset="0"/>
                <a:ea typeface="Segoe UI" pitchFamily="34" charset="0"/>
                <a:cs typeface="Segoe UI" pitchFamily="34" charset="0"/>
              </a:rPr>
              <a:t>7, 8 et</a:t>
            </a:r>
            <a:r>
              <a:rPr lang="fr-FR" sz="2400" baseline="0" dirty="0" smtClean="0">
                <a:latin typeface="Segoe UI Light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fr-FR" sz="2400" dirty="0" smtClean="0">
                <a:latin typeface="Segoe UI Light" pitchFamily="34" charset="0"/>
                <a:ea typeface="Segoe UI" pitchFamily="34" charset="0"/>
                <a:cs typeface="Segoe UI" pitchFamily="34" charset="0"/>
              </a:rPr>
              <a:t>9 février 2012</a:t>
            </a:r>
            <a:endParaRPr lang="en-US" sz="2400" dirty="0">
              <a:latin typeface="Segoe UI Light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028" name="Picture 4" descr="C:\Users\sebim\Desktop\TemplateTD\Eléments PPT TechDays 2012\logo-seul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48" y="2051424"/>
            <a:ext cx="5486400" cy="209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Z:\Public\Genki\MICROSOFT\Tech Days\2011.11.29\PPT\couleurs\bleu02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902" y="110142"/>
            <a:ext cx="1367484" cy="89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Z:\Public\Genki\MICROSOFT\Tech Days\2011.11.29\PPT\logo-seul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96" y="214179"/>
            <a:ext cx="1307293" cy="47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Z:\Public\Genki\MICROSOFT\Tech Days\2011.11.29\PPT\couleurs\rose01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796" y="590033"/>
            <a:ext cx="321436" cy="41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Z:\Public\Genki\MICROSOFT\Tech Days\2011.11.29\PPT\couleurs\orange01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796" y="110141"/>
            <a:ext cx="321436" cy="44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Z:\Public\Genki\MICROSOFT\Tech Days\2011.11.29\PPT\pictos\cloud.pn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373" y="713634"/>
            <a:ext cx="278281" cy="16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Z:\Public\Genki\MICROSOFT\Tech Days\2011.11.29\PPT\pictos\windows.pn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235" y="224081"/>
            <a:ext cx="235513" cy="21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5" r:id="rId2"/>
    <p:sldLayoutId id="2147483652" r:id="rId3"/>
    <p:sldLayoutId id="2147483660" r:id="rId4"/>
    <p:sldLayoutId id="2147483663" r:id="rId5"/>
    <p:sldLayoutId id="2147483661" r:id="rId6"/>
    <p:sldLayoutId id="2147483664" r:id="rId7"/>
    <p:sldLayoutId id="2147483669" r:id="rId8"/>
    <p:sldLayoutId id="2147483670" r:id="rId9"/>
    <p:sldLayoutId id="2147483671" r:id="rId10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Z:\Public\Genki\MICROSOFT\Tech Days\2011.11.29\PPT\couleurs\bleu0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590" y="155510"/>
            <a:ext cx="1614859" cy="105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Z:\Public\Genki\MICROSOFT\Tech Days\2011.11.29\PPT\logo-seu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128" y="294051"/>
            <a:ext cx="1543781" cy="61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Z:\Public\Genki\MICROSOFT\Tech Days\2011.11.29\PPT\couleurs\rose01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7" y="731627"/>
            <a:ext cx="360039" cy="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Z:\Public\Genki\MICROSOFT\Tech Days\2011.11.29\PPT\couleurs\orange0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155510"/>
            <a:ext cx="360040" cy="48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Z:\Public\Genki\MICROSOFT\Tech Days\2011.11.29\PPT\pictos\cloud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327" y="864890"/>
            <a:ext cx="320297" cy="21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Z:\Public\Genki\MICROSOFT\Tech Days\2011.11.29\PPT\pictos\windows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969" y="275163"/>
            <a:ext cx="271072" cy="24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9" y="3909053"/>
            <a:ext cx="2880319" cy="1752600"/>
          </a:xfrm>
        </p:spPr>
        <p:txBody>
          <a:bodyPr/>
          <a:lstStyle/>
          <a:p>
            <a:r>
              <a:rPr lang="fr-FR" b="0" dirty="0" smtClean="0">
                <a:solidFill>
                  <a:srgbClr val="1F8BF0"/>
                </a:solidFill>
              </a:rPr>
              <a:t>7 février 2012</a:t>
            </a:r>
          </a:p>
          <a:p>
            <a:r>
              <a:rPr lang="fr-FR" b="0" dirty="0" smtClean="0">
                <a:solidFill>
                  <a:srgbClr val="1F8BF0"/>
                </a:solidFill>
              </a:rPr>
              <a:t>Jean-Pierre Riehl</a:t>
            </a:r>
          </a:p>
          <a:p>
            <a:r>
              <a:rPr lang="fr-FR" dirty="0" smtClean="0">
                <a:solidFill>
                  <a:srgbClr val="1F8BF0"/>
                </a:solidFill>
              </a:rPr>
              <a:t>MVP SQL Server</a:t>
            </a:r>
            <a:endParaRPr lang="fr-FR" dirty="0">
              <a:solidFill>
                <a:srgbClr val="1F8BF0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AZEO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3568" y="1604798"/>
            <a:ext cx="8352928" cy="1470025"/>
          </a:xfrm>
        </p:spPr>
        <p:txBody>
          <a:bodyPr/>
          <a:lstStyle/>
          <a:p>
            <a:r>
              <a:rPr lang="fr-FR" dirty="0" smtClean="0"/>
              <a:t>SQL Server et les développeurs</a:t>
            </a:r>
            <a:endParaRPr lang="fr-FR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5076056" y="3908648"/>
            <a:ext cx="3528391" cy="1752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ct val="20000"/>
              </a:spcBef>
              <a:buFont typeface="Arial" pitchFamily="34" charset="0"/>
              <a:buNone/>
              <a:defRPr sz="2800" b="0" kern="1200">
                <a:solidFill>
                  <a:srgbClr val="F4793B"/>
                </a:solidFill>
                <a:latin typeface="Segoe UI Light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dirty="0" smtClean="0">
              <a:solidFill>
                <a:srgbClr val="1F8BF0"/>
              </a:solidFill>
            </a:endParaRPr>
          </a:p>
          <a:p>
            <a:pPr algn="r"/>
            <a:r>
              <a:rPr lang="fr-FR" dirty="0" smtClean="0">
                <a:solidFill>
                  <a:srgbClr val="1F8BF0"/>
                </a:solidFill>
              </a:rPr>
              <a:t>Hugues Moore</a:t>
            </a:r>
          </a:p>
          <a:p>
            <a:pPr algn="r"/>
            <a:r>
              <a:rPr lang="fr-FR" dirty="0" smtClean="0">
                <a:solidFill>
                  <a:srgbClr val="1F8BF0"/>
                </a:solidFill>
              </a:rPr>
              <a:t>Architecte</a:t>
            </a:r>
          </a:p>
          <a:p>
            <a:pPr algn="r"/>
            <a:r>
              <a:rPr lang="fr-FR" b="1" dirty="0" smtClean="0">
                <a:solidFill>
                  <a:schemeClr val="bg1"/>
                </a:solidFill>
              </a:rPr>
              <a:t>AZEO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Azeo\Ressources\MVP2008\MVP_FullColor_ForScree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4" y="4237866"/>
            <a:ext cx="313370" cy="49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84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493" y="1628800"/>
            <a:ext cx="8429684" cy="2376264"/>
          </a:xfrm>
        </p:spPr>
        <p:txBody>
          <a:bodyPr>
            <a:normAutofit/>
          </a:bodyPr>
          <a:lstStyle/>
          <a:p>
            <a:r>
              <a:rPr lang="fr-FR" dirty="0" smtClean="0"/>
              <a:t>Pure-Player innovant focalisé sur la création de valeur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Infrastructure, Collaboratif, Développement, Communication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Gold Partner dans toutes nos Practices</a:t>
            </a:r>
            <a:endParaRPr lang="fr-FR" b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26" name="Picture 2" descr="C:\Azeo\Ressources\AZEO_LOGO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15" y="4619166"/>
            <a:ext cx="3098649" cy="1368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317500"/>
          </a:effectLst>
          <a:extLst/>
        </p:spPr>
      </p:pic>
      <p:sp>
        <p:nvSpPr>
          <p:cNvPr id="21" name="Rectangle 20"/>
          <p:cNvSpPr/>
          <p:nvPr/>
        </p:nvSpPr>
        <p:spPr>
          <a:xfrm>
            <a:off x="3726160" y="4149080"/>
            <a:ext cx="50943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39C40E"/>
                </a:solidFill>
                <a:latin typeface="HelveticaNeue-Light"/>
              </a:rPr>
              <a:t>AZEO ACCOMPAGNE DURABLEMENT</a:t>
            </a:r>
          </a:p>
          <a:p>
            <a:r>
              <a:rPr lang="fr-FR" dirty="0">
                <a:solidFill>
                  <a:schemeClr val="bg1"/>
                </a:solidFill>
                <a:latin typeface="HelveticaNeue-Light"/>
              </a:rPr>
              <a:t>l’évolution de votre système </a:t>
            </a:r>
            <a:r>
              <a:rPr lang="fr-FR" dirty="0" smtClean="0">
                <a:solidFill>
                  <a:schemeClr val="bg1"/>
                </a:solidFill>
                <a:latin typeface="HelveticaNeue-Light"/>
              </a:rPr>
              <a:t>d’informations</a:t>
            </a:r>
            <a:br>
              <a:rPr lang="fr-FR" dirty="0" smtClean="0">
                <a:solidFill>
                  <a:schemeClr val="bg1"/>
                </a:solidFill>
                <a:latin typeface="HelveticaNeue-Light"/>
              </a:rPr>
            </a:br>
            <a:endParaRPr lang="fr-FR" dirty="0">
              <a:solidFill>
                <a:schemeClr val="bg1"/>
              </a:solidFill>
              <a:latin typeface="HelveticaNeue-Light"/>
            </a:endParaRPr>
          </a:p>
          <a:p>
            <a:r>
              <a:rPr lang="fr-FR" dirty="0">
                <a:solidFill>
                  <a:srgbClr val="39C4F0"/>
                </a:solidFill>
                <a:latin typeface="HelveticaNeue-Light"/>
              </a:rPr>
              <a:t>AZEO </a:t>
            </a:r>
            <a:r>
              <a:rPr lang="fr-FR" dirty="0" smtClean="0">
                <a:solidFill>
                  <a:srgbClr val="39C4F0"/>
                </a:solidFill>
                <a:latin typeface="HelveticaNeue-Light"/>
              </a:rPr>
              <a:t>ENRICHIT </a:t>
            </a:r>
            <a:r>
              <a:rPr lang="fr-FR" dirty="0">
                <a:solidFill>
                  <a:srgbClr val="39C4F0"/>
                </a:solidFill>
                <a:latin typeface="HelveticaNeue-Light"/>
              </a:rPr>
              <a:t>LA CREATION DE VALEUR</a:t>
            </a:r>
          </a:p>
          <a:p>
            <a:r>
              <a:rPr lang="fr-FR" dirty="0">
                <a:solidFill>
                  <a:schemeClr val="bg1"/>
                </a:solidFill>
                <a:latin typeface="HelveticaNeue-Light"/>
              </a:rPr>
              <a:t>grâce à un réseau de partenaires </a:t>
            </a:r>
            <a:r>
              <a:rPr lang="fr-FR" dirty="0" smtClean="0">
                <a:solidFill>
                  <a:schemeClr val="bg1"/>
                </a:solidFill>
                <a:latin typeface="HelveticaNeue-Light"/>
              </a:rPr>
              <a:t>sélectionnés</a:t>
            </a:r>
            <a:br>
              <a:rPr lang="fr-FR" dirty="0" smtClean="0">
                <a:solidFill>
                  <a:schemeClr val="bg1"/>
                </a:solidFill>
                <a:latin typeface="HelveticaNeue-Light"/>
              </a:rPr>
            </a:br>
            <a:endParaRPr lang="fr-FR" dirty="0">
              <a:solidFill>
                <a:schemeClr val="bg1"/>
              </a:solidFill>
              <a:latin typeface="HelveticaNeue-Light"/>
            </a:endParaRPr>
          </a:p>
          <a:p>
            <a:r>
              <a:rPr lang="fr-FR" dirty="0">
                <a:solidFill>
                  <a:srgbClr val="FFC000"/>
                </a:solidFill>
                <a:latin typeface="HelveticaNeue-Light"/>
              </a:rPr>
              <a:t>AZEO DEVELOPPE VOTRE TALENT</a:t>
            </a:r>
          </a:p>
          <a:p>
            <a:r>
              <a:rPr lang="fr-FR" dirty="0">
                <a:solidFill>
                  <a:schemeClr val="bg1"/>
                </a:solidFill>
                <a:latin typeface="HelveticaNeue-Light"/>
              </a:rPr>
              <a:t>et accélère votre réussite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9215" y="404664"/>
            <a:ext cx="5544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126FCC"/>
                </a:solidFill>
                <a:latin typeface="HelveticaNeue-Thin"/>
              </a:rPr>
              <a:t>AZEO, LE </a:t>
            </a:r>
            <a:r>
              <a:rPr lang="fr-FR" sz="2400" dirty="0">
                <a:solidFill>
                  <a:srgbClr val="126FCC"/>
                </a:solidFill>
                <a:latin typeface="HelveticaNeue-Thin"/>
              </a:rPr>
              <a:t>PARTENAIRE MICROSOFT</a:t>
            </a:r>
          </a:p>
          <a:p>
            <a:r>
              <a:rPr lang="fr-FR" sz="2400" dirty="0">
                <a:solidFill>
                  <a:schemeClr val="bg1"/>
                </a:solidFill>
                <a:latin typeface="HelveticaNeue-Thin"/>
              </a:rPr>
              <a:t>incubateur de talents</a:t>
            </a:r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1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1669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dirty="0" smtClean="0"/>
              <a:t>Objectifs</a:t>
            </a:r>
            <a:r>
              <a:rPr lang="fr-FR" sz="2800" dirty="0" smtClean="0"/>
              <a:t> : l’intérêt d’utiliser SQL Server dans un projet de développement</a:t>
            </a:r>
          </a:p>
          <a:p>
            <a:endParaRPr lang="fr-FR" sz="2800" dirty="0" smtClean="0"/>
          </a:p>
          <a:p>
            <a:pPr marL="0" indent="0">
              <a:buNone/>
            </a:pPr>
            <a:r>
              <a:rPr lang="fr-FR" sz="2800" b="1" dirty="0" smtClean="0"/>
              <a:t>Les sujets </a:t>
            </a:r>
            <a:r>
              <a:rPr lang="fr-FR" sz="2800" dirty="0" smtClean="0"/>
              <a:t>: </a:t>
            </a:r>
            <a:endParaRPr lang="fr-FR" sz="2800" dirty="0"/>
          </a:p>
          <a:p>
            <a:r>
              <a:rPr lang="fr-FR" sz="2800" dirty="0" smtClean="0"/>
              <a:t>Pourquoi une base de données</a:t>
            </a:r>
          </a:p>
          <a:p>
            <a:r>
              <a:rPr lang="fr-FR" sz="2800" dirty="0" smtClean="0"/>
              <a:t>La modélisation</a:t>
            </a:r>
          </a:p>
          <a:p>
            <a:r>
              <a:rPr lang="fr-FR" sz="2800" dirty="0" smtClean="0"/>
              <a:t>Le requêtage</a:t>
            </a:r>
          </a:p>
          <a:p>
            <a:r>
              <a:rPr lang="fr-FR" sz="2800" dirty="0" smtClean="0"/>
              <a:t>L’indexation</a:t>
            </a:r>
          </a:p>
          <a:p>
            <a:r>
              <a:rPr lang="fr-FR" sz="2800" dirty="0" smtClean="0"/>
              <a:t>L’accès aux données</a:t>
            </a:r>
          </a:p>
          <a:p>
            <a:r>
              <a:rPr lang="fr-FR" sz="2800" dirty="0" smtClean="0"/>
              <a:t>Sécurité</a:t>
            </a:r>
            <a:endParaRPr lang="fr-FR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 programme</a:t>
            </a:r>
            <a:endParaRPr lang="fr-FR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013176"/>
            <a:ext cx="3002657" cy="1585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724128" y="4532930"/>
            <a:ext cx="2643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1F8BF0"/>
                </a:solidFill>
              </a:rPr>
              <a:t>La base de données</a:t>
            </a:r>
            <a:endParaRPr lang="fr-FR" sz="2400" dirty="0">
              <a:solidFill>
                <a:srgbClr val="1F8B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18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une base de données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445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800" b="1" dirty="0" smtClean="0">
                <a:solidFill>
                  <a:srgbClr val="FFC000"/>
                </a:solidFill>
              </a:rPr>
              <a:t>Les contres :</a:t>
            </a:r>
          </a:p>
          <a:p>
            <a:pPr marL="0" indent="0">
              <a:buNone/>
            </a:pPr>
            <a:endParaRPr lang="fr-FR" sz="2800" b="1" dirty="0" smtClean="0">
              <a:solidFill>
                <a:srgbClr val="FFC000"/>
              </a:solidFill>
            </a:endParaRPr>
          </a:p>
          <a:p>
            <a:r>
              <a:rPr lang="fr-FR" dirty="0" smtClean="0"/>
              <a:t>Il faut installer un serveur</a:t>
            </a:r>
          </a:p>
          <a:p>
            <a:r>
              <a:rPr lang="fr-FR" dirty="0" smtClean="0"/>
              <a:t>Il faut l’administrer</a:t>
            </a:r>
          </a:p>
          <a:p>
            <a:r>
              <a:rPr lang="fr-FR" dirty="0"/>
              <a:t>C’est compliqué</a:t>
            </a:r>
          </a:p>
          <a:p>
            <a:r>
              <a:rPr lang="fr-FR" dirty="0" smtClean="0"/>
              <a:t>Je préfère le 100% objet</a:t>
            </a:r>
          </a:p>
          <a:p>
            <a:r>
              <a:rPr lang="fr-FR" dirty="0" smtClean="0"/>
              <a:t>L’important c’est mon application</a:t>
            </a:r>
          </a:p>
          <a:p>
            <a:r>
              <a:rPr lang="fr-FR" dirty="0" smtClean="0"/>
              <a:t>Je ferai de l’abstraction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une base de données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888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800" b="1" dirty="0" smtClean="0">
                <a:solidFill>
                  <a:srgbClr val="FFC000"/>
                </a:solidFill>
              </a:rPr>
              <a:t>Mais avez-vous pensé ?</a:t>
            </a:r>
          </a:p>
          <a:p>
            <a:pPr marL="0" indent="0">
              <a:buNone/>
            </a:pPr>
            <a:endParaRPr lang="fr-FR" sz="2800" b="1" dirty="0" smtClean="0">
              <a:solidFill>
                <a:srgbClr val="FFC000"/>
              </a:solidFill>
            </a:endParaRPr>
          </a:p>
          <a:p>
            <a:r>
              <a:rPr lang="fr-FR" dirty="0"/>
              <a:t>Aux accès multiples : 2 applications </a:t>
            </a:r>
            <a:r>
              <a:rPr lang="fr-FR" dirty="0" smtClean="0"/>
              <a:t>distinctes</a:t>
            </a:r>
          </a:p>
          <a:p>
            <a:r>
              <a:rPr lang="fr-FR" dirty="0" smtClean="0"/>
              <a:t>Aux accès concurrents  : 2 écritures en même temps</a:t>
            </a:r>
          </a:p>
          <a:p>
            <a:r>
              <a:rPr lang="fr-FR" dirty="0"/>
              <a:t>A l’intégrité : </a:t>
            </a:r>
            <a:r>
              <a:rPr lang="fr-FR" dirty="0" smtClean="0"/>
              <a:t>dépendances d’objets</a:t>
            </a:r>
            <a:endParaRPr lang="fr-FR" dirty="0"/>
          </a:p>
          <a:p>
            <a:r>
              <a:rPr lang="fr-FR" dirty="0" smtClean="0"/>
              <a:t>A la volumétrie : plusieurs </a:t>
            </a:r>
            <a:r>
              <a:rPr lang="fr-FR" dirty="0" err="1" smtClean="0"/>
              <a:t>Tera-octets</a:t>
            </a:r>
            <a:endParaRPr lang="fr-FR" dirty="0" smtClean="0"/>
          </a:p>
          <a:p>
            <a:r>
              <a:rPr lang="fr-FR" dirty="0" smtClean="0"/>
              <a:t>A la disponibilité : 24/7, reprise sur incident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une base de données ?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590928" y="5739053"/>
            <a:ext cx="1220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1F8BF0"/>
                </a:solidFill>
              </a:rPr>
              <a:t>ACID</a:t>
            </a:r>
            <a:endParaRPr lang="fr-FR" sz="4000" b="1" dirty="0">
              <a:solidFill>
                <a:srgbClr val="1F8BF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826099" y="5031167"/>
            <a:ext cx="21824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1F8BF0"/>
                </a:solidFill>
              </a:rPr>
              <a:t>RTO/RPO</a:t>
            </a:r>
            <a:endParaRPr lang="fr-FR" sz="4000" b="1" dirty="0">
              <a:solidFill>
                <a:srgbClr val="1F8BF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328004" y="6077003"/>
            <a:ext cx="1731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1F8BF0"/>
                </a:solidFill>
              </a:rPr>
              <a:t>Backup</a:t>
            </a:r>
            <a:endParaRPr lang="fr-FR" sz="4000" b="1" dirty="0">
              <a:solidFill>
                <a:srgbClr val="1F8BF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347864" y="5219721"/>
            <a:ext cx="1835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1F8BF0"/>
                </a:solidFill>
              </a:rPr>
              <a:t>Verrous</a:t>
            </a:r>
            <a:endParaRPr lang="fr-FR" sz="4000" b="1" dirty="0">
              <a:solidFill>
                <a:srgbClr val="1F8BF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95536" y="4865778"/>
            <a:ext cx="2769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1F8BF0"/>
                </a:solidFill>
              </a:rPr>
              <a:t>Parallélisme</a:t>
            </a:r>
            <a:endParaRPr lang="fr-FR" sz="4000" b="1" dirty="0">
              <a:solidFill>
                <a:srgbClr val="1F8BF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64088" y="5880932"/>
            <a:ext cx="3440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1F8BF0"/>
                </a:solidFill>
              </a:rPr>
              <a:t>Mission </a:t>
            </a:r>
            <a:r>
              <a:rPr lang="fr-FR" sz="4000" b="1" dirty="0" err="1" smtClean="0">
                <a:solidFill>
                  <a:srgbClr val="1F8BF0"/>
                </a:solidFill>
              </a:rPr>
              <a:t>Critical</a:t>
            </a:r>
            <a:endParaRPr lang="fr-FR" sz="4000" b="1" dirty="0">
              <a:solidFill>
                <a:srgbClr val="1F8B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6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800" b="1" dirty="0" smtClean="0">
                <a:solidFill>
                  <a:srgbClr val="FFC000"/>
                </a:solidFill>
              </a:rPr>
              <a:t>C’est pourquoi :</a:t>
            </a:r>
          </a:p>
          <a:p>
            <a:endParaRPr lang="fr-FR" dirty="0" smtClean="0"/>
          </a:p>
          <a:p>
            <a:r>
              <a:rPr lang="fr-FR" dirty="0" smtClean="0"/>
              <a:t>En </a:t>
            </a:r>
            <a:r>
              <a:rPr lang="fr-FR" b="1" dirty="0" smtClean="0">
                <a:solidFill>
                  <a:srgbClr val="1F8BF0"/>
                </a:solidFill>
              </a:rPr>
              <a:t>architecture de SI</a:t>
            </a:r>
            <a:r>
              <a:rPr lang="fr-FR" dirty="0" smtClean="0"/>
              <a:t>, la base de données est une brique incontournable</a:t>
            </a:r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Quelques faits : </a:t>
            </a:r>
            <a:endParaRPr lang="fr-FR" dirty="0"/>
          </a:p>
          <a:p>
            <a:r>
              <a:rPr lang="fr-FR" b="1" dirty="0" smtClean="0">
                <a:solidFill>
                  <a:srgbClr val="1F8BF0"/>
                </a:solidFill>
              </a:rPr>
              <a:t>11 millions </a:t>
            </a:r>
            <a:r>
              <a:rPr lang="fr-FR" dirty="0" smtClean="0"/>
              <a:t>de licences SQL Server</a:t>
            </a:r>
          </a:p>
          <a:p>
            <a:r>
              <a:rPr lang="fr-FR" b="1" dirty="0" smtClean="0">
                <a:solidFill>
                  <a:srgbClr val="1F8BF0"/>
                </a:solidFill>
              </a:rPr>
              <a:t>N°2</a:t>
            </a:r>
            <a:r>
              <a:rPr lang="fr-FR" dirty="0" smtClean="0"/>
              <a:t> en part de marché </a:t>
            </a:r>
            <a:r>
              <a:rPr lang="fr-FR" sz="1600" i="1" dirty="0" smtClean="0"/>
              <a:t>(source IDC)</a:t>
            </a:r>
            <a:endParaRPr lang="fr-FR" i="1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une base de données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705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/>
              <a:t>Des </a:t>
            </a:r>
            <a:r>
              <a:rPr lang="fr-FR" b="1" dirty="0">
                <a:solidFill>
                  <a:srgbClr val="FFC000"/>
                </a:solidFill>
              </a:rPr>
              <a:t>tables</a:t>
            </a:r>
            <a:r>
              <a:rPr lang="fr-FR" dirty="0"/>
              <a:t> (= lignes / colonnes) + Des </a:t>
            </a:r>
            <a:r>
              <a:rPr lang="fr-FR" b="1" dirty="0">
                <a:solidFill>
                  <a:srgbClr val="FFC000"/>
                </a:solidFill>
              </a:rPr>
              <a:t>relations</a:t>
            </a:r>
          </a:p>
          <a:p>
            <a:pPr lvl="1"/>
            <a:r>
              <a:rPr lang="fr-FR" dirty="0"/>
              <a:t>Avec des contraintes garantissant </a:t>
            </a:r>
            <a:r>
              <a:rPr lang="fr-FR" dirty="0" smtClean="0"/>
              <a:t>l’intégrité</a:t>
            </a:r>
          </a:p>
          <a:p>
            <a:pPr lvl="1"/>
            <a:r>
              <a:rPr lang="fr-FR" dirty="0" smtClean="0"/>
              <a:t>On parle de </a:t>
            </a:r>
            <a:r>
              <a:rPr lang="fr-FR" b="1" dirty="0" smtClean="0">
                <a:solidFill>
                  <a:srgbClr val="1F8BF0"/>
                </a:solidFill>
              </a:rPr>
              <a:t>SGBD-R</a:t>
            </a:r>
            <a:r>
              <a:rPr lang="fr-FR" dirty="0" smtClean="0"/>
              <a:t>elationnelles</a:t>
            </a:r>
            <a:endParaRPr lang="fr-FR" dirty="0"/>
          </a:p>
          <a:p>
            <a:endParaRPr lang="fr-FR" b="1" dirty="0" smtClean="0">
              <a:solidFill>
                <a:srgbClr val="FFC000"/>
              </a:solidFill>
            </a:endParaRPr>
          </a:p>
          <a:p>
            <a:r>
              <a:rPr lang="fr-FR" dirty="0"/>
              <a:t>Du </a:t>
            </a:r>
            <a:r>
              <a:rPr lang="fr-FR" b="1" dirty="0" err="1">
                <a:solidFill>
                  <a:srgbClr val="FFC000"/>
                </a:solidFill>
              </a:rPr>
              <a:t>processing</a:t>
            </a:r>
            <a:r>
              <a:rPr lang="fr-FR" dirty="0">
                <a:solidFill>
                  <a:srgbClr val="FFC000"/>
                </a:solidFill>
              </a:rPr>
              <a:t> </a:t>
            </a:r>
            <a:r>
              <a:rPr lang="fr-FR" dirty="0"/>
              <a:t>: capable de traiter des requêtes en parallèle</a:t>
            </a:r>
          </a:p>
          <a:p>
            <a:endParaRPr lang="fr-FR" b="1" dirty="0" smtClean="0">
              <a:solidFill>
                <a:srgbClr val="FFC000"/>
              </a:solidFill>
            </a:endParaRPr>
          </a:p>
          <a:p>
            <a:r>
              <a:rPr lang="fr-FR" b="1" dirty="0" smtClean="0">
                <a:solidFill>
                  <a:srgbClr val="FFC000"/>
                </a:solidFill>
              </a:rPr>
              <a:t>Du stockage </a:t>
            </a:r>
            <a:r>
              <a:rPr lang="fr-FR" dirty="0" smtClean="0"/>
              <a:t>: capable de gérer des volumes importants</a:t>
            </a:r>
          </a:p>
          <a:p>
            <a:pPr lvl="1"/>
            <a:r>
              <a:rPr lang="fr-FR" dirty="0" smtClean="0"/>
              <a:t>600To pour SQL Server</a:t>
            </a:r>
          </a:p>
          <a:p>
            <a:pPr lvl="1"/>
            <a:r>
              <a:rPr lang="fr-FR" dirty="0" smtClean="0"/>
              <a:t>Importance des </a:t>
            </a:r>
            <a:r>
              <a:rPr lang="fr-FR" b="1" dirty="0" smtClean="0">
                <a:solidFill>
                  <a:srgbClr val="1F8BF0"/>
                </a:solidFill>
              </a:rPr>
              <a:t>IOPS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C’est quoi une base de données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910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800" b="1" dirty="0" smtClean="0">
                <a:solidFill>
                  <a:srgbClr val="FFC000"/>
                </a:solidFill>
              </a:rPr>
              <a:t>Un serveur = </a:t>
            </a:r>
          </a:p>
          <a:p>
            <a:r>
              <a:rPr lang="fr-FR" dirty="0" smtClean="0"/>
              <a:t>Disques</a:t>
            </a:r>
          </a:p>
          <a:p>
            <a:r>
              <a:rPr lang="fr-FR" dirty="0" smtClean="0"/>
              <a:t>CPU</a:t>
            </a:r>
          </a:p>
          <a:p>
            <a:r>
              <a:rPr lang="fr-FR" dirty="0"/>
              <a:t>RAM</a:t>
            </a:r>
          </a:p>
          <a:p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La métrique importante est : </a:t>
            </a:r>
            <a:r>
              <a:rPr lang="fr-FR" dirty="0" smtClean="0">
                <a:solidFill>
                  <a:srgbClr val="FFC000"/>
                </a:solidFill>
              </a:rPr>
              <a:t>le disque</a:t>
            </a:r>
          </a:p>
          <a:p>
            <a:r>
              <a:rPr lang="fr-FR" dirty="0" smtClean="0"/>
              <a:t>On parle d’ </a:t>
            </a:r>
            <a:r>
              <a:rPr lang="fr-FR" b="1" dirty="0" smtClean="0">
                <a:solidFill>
                  <a:srgbClr val="FFC000"/>
                </a:solidFill>
              </a:rPr>
              <a:t>IO</a:t>
            </a:r>
            <a:endParaRPr lang="fr-FR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Mise en cache ?</a:t>
            </a:r>
          </a:p>
          <a:p>
            <a:r>
              <a:rPr lang="fr-FR" dirty="0" smtClean="0"/>
              <a:t>Oui mais on </a:t>
            </a:r>
            <a:r>
              <a:rPr lang="fr-FR" dirty="0"/>
              <a:t>parle </a:t>
            </a:r>
            <a:r>
              <a:rPr lang="fr-FR" dirty="0" smtClean="0"/>
              <a:t>de </a:t>
            </a:r>
            <a:r>
              <a:rPr lang="fr-FR" b="1" dirty="0" smtClean="0">
                <a:solidFill>
                  <a:srgbClr val="FFC000"/>
                </a:solidFill>
              </a:rPr>
              <a:t>buffers</a:t>
            </a:r>
            <a:endParaRPr lang="fr-FR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plus important dans une BDD ?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81128"/>
            <a:ext cx="2157084" cy="1625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34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200" b="1" dirty="0" err="1" smtClean="0">
                <a:solidFill>
                  <a:srgbClr val="FFC000"/>
                </a:solidFill>
              </a:rPr>
              <a:t>NoSQL</a:t>
            </a:r>
            <a:endParaRPr lang="fr-FR" b="1" dirty="0">
              <a:solidFill>
                <a:srgbClr val="FFC000"/>
              </a:solidFill>
            </a:endParaRPr>
          </a:p>
          <a:p>
            <a:r>
              <a:rPr lang="fr-FR" b="1" dirty="0" smtClean="0"/>
              <a:t>Not </a:t>
            </a:r>
            <a:r>
              <a:rPr lang="fr-FR" b="1" dirty="0" err="1"/>
              <a:t>o</a:t>
            </a:r>
            <a:r>
              <a:rPr lang="fr-FR" b="1" dirty="0" err="1" smtClean="0"/>
              <a:t>nly</a:t>
            </a:r>
            <a:r>
              <a:rPr lang="fr-FR" b="1" dirty="0" smtClean="0"/>
              <a:t> SQL</a:t>
            </a:r>
          </a:p>
          <a:p>
            <a:r>
              <a:rPr lang="fr-FR" dirty="0"/>
              <a:t>Schéma Flexible</a:t>
            </a:r>
          </a:p>
          <a:p>
            <a:r>
              <a:rPr lang="fr-FR" dirty="0" smtClean="0"/>
              <a:t>Pas de transaction</a:t>
            </a:r>
          </a:p>
          <a:p>
            <a:r>
              <a:rPr lang="fr-FR" dirty="0" smtClean="0"/>
              <a:t>Cohérence non garantie</a:t>
            </a:r>
          </a:p>
          <a:p>
            <a:r>
              <a:rPr lang="fr-FR" dirty="0" smtClean="0"/>
              <a:t>Requêtage complexe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/>
              <a:t>C’est un </a:t>
            </a:r>
            <a:r>
              <a:rPr lang="fr-FR" b="1" dirty="0" smtClean="0">
                <a:solidFill>
                  <a:srgbClr val="FFC000"/>
                </a:solidFill>
              </a:rPr>
              <a:t>changement de paradigme </a:t>
            </a:r>
            <a:r>
              <a:rPr lang="fr-FR" dirty="0" smtClean="0"/>
              <a:t>qui vient en complément des bases de données « classiques »</a:t>
            </a:r>
          </a:p>
          <a:p>
            <a:r>
              <a:rPr lang="fr-FR" b="1" dirty="0" smtClean="0"/>
              <a:t>HADOOP</a:t>
            </a:r>
            <a:r>
              <a:rPr lang="fr-FR" dirty="0" smtClean="0"/>
              <a:t> vs. </a:t>
            </a:r>
            <a:r>
              <a:rPr lang="fr-FR" b="1" dirty="0" smtClean="0"/>
              <a:t>PDW</a:t>
            </a:r>
            <a:r>
              <a:rPr lang="fr-FR" dirty="0" smtClean="0"/>
              <a:t> pour le </a:t>
            </a:r>
            <a:r>
              <a:rPr lang="fr-FR" dirty="0" err="1" smtClean="0"/>
              <a:t>Big</a:t>
            </a:r>
            <a:r>
              <a:rPr lang="fr-FR" dirty="0" smtClean="0"/>
              <a:t> Data</a:t>
            </a:r>
          </a:p>
          <a:p>
            <a:r>
              <a:rPr lang="fr-FR" dirty="0" smtClean="0"/>
              <a:t>Tous les 2 supportés par Microsoft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les autres bases de données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959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modélisation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981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382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Retour à l’école :</a:t>
            </a:r>
          </a:p>
          <a:p>
            <a:r>
              <a:rPr lang="fr-FR" dirty="0" smtClean="0"/>
              <a:t>1NF, 2NF, 3NF ?</a:t>
            </a:r>
          </a:p>
          <a:p>
            <a:endParaRPr lang="fr-FR" dirty="0" smtClean="0"/>
          </a:p>
          <a:p>
            <a:pPr marL="0" indent="0">
              <a:buNone/>
            </a:pPr>
            <a:r>
              <a:rPr lang="fr-FR" b="1" dirty="0" smtClean="0"/>
              <a:t>Comment choisir l’un ou l’autre ?</a:t>
            </a:r>
            <a:endParaRPr lang="fr-FR" b="1" dirty="0"/>
          </a:p>
          <a:p>
            <a:r>
              <a:rPr lang="fr-FR" dirty="0" smtClean="0"/>
              <a:t>En fonction de l’usage et des contraintes</a:t>
            </a:r>
          </a:p>
          <a:p>
            <a:pPr lvl="1"/>
            <a:r>
              <a:rPr lang="fr-FR" dirty="0" smtClean="0"/>
              <a:t>Ex : optimisation de la mise à jour des données</a:t>
            </a:r>
            <a:endParaRPr lang="fr-FR" dirty="0"/>
          </a:p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r>
              <a:rPr lang="fr-FR" b="1" dirty="0" smtClean="0"/>
              <a:t>A retenir : </a:t>
            </a:r>
          </a:p>
          <a:p>
            <a:r>
              <a:rPr lang="fr-FR" dirty="0"/>
              <a:t>Trop normaliser entraîne </a:t>
            </a:r>
            <a:r>
              <a:rPr lang="fr-FR" dirty="0" smtClean="0"/>
              <a:t>des problèmes de requêtage</a:t>
            </a:r>
          </a:p>
          <a:p>
            <a:r>
              <a:rPr lang="fr-FR" dirty="0" smtClean="0"/>
              <a:t>Trop </a:t>
            </a:r>
            <a:r>
              <a:rPr lang="fr-FR" dirty="0" err="1" smtClean="0"/>
              <a:t>dénormaliser</a:t>
            </a:r>
            <a:r>
              <a:rPr lang="fr-FR" dirty="0" smtClean="0"/>
              <a:t> entraîne des problèmes de mises à jour</a:t>
            </a:r>
          </a:p>
          <a:p>
            <a:r>
              <a:rPr lang="fr-FR" dirty="0" smtClean="0">
                <a:solidFill>
                  <a:srgbClr val="FFC000"/>
                </a:solidFill>
              </a:rPr>
              <a:t>Modéliser pour répondre au besoin, pas à une règle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Normalisation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995936" y="1268760"/>
            <a:ext cx="21002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 smtClean="0">
                <a:solidFill>
                  <a:srgbClr val="1F8BF0"/>
                </a:solidFill>
              </a:rPr>
              <a:t>&gt; DEMO</a:t>
            </a:r>
            <a:endParaRPr lang="fr-FR" sz="4400" b="1" dirty="0">
              <a:solidFill>
                <a:srgbClr val="1F8B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6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238911"/>
          </a:xfrm>
        </p:spPr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r>
              <a:rPr lang="fr-FR" sz="2800" b="1" dirty="0" smtClean="0"/>
              <a:t>Les relations sont modélisées avec des clés étrangères </a:t>
            </a:r>
          </a:p>
          <a:p>
            <a:pPr lvl="1"/>
            <a:r>
              <a:rPr lang="fr-FR" dirty="0" err="1" smtClean="0"/>
              <a:t>Foreign</a:t>
            </a:r>
            <a:r>
              <a:rPr lang="fr-FR" dirty="0" smtClean="0"/>
              <a:t> Key = FK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/>
              <a:t>Elles permettent</a:t>
            </a:r>
            <a:endParaRPr lang="fr-FR" dirty="0"/>
          </a:p>
          <a:p>
            <a:r>
              <a:rPr lang="fr-FR" dirty="0" smtClean="0"/>
              <a:t>De garantir l’intégrité</a:t>
            </a:r>
          </a:p>
          <a:p>
            <a:r>
              <a:rPr lang="fr-FR" dirty="0" smtClean="0"/>
              <a:t>D’éviter des « données mortes »</a:t>
            </a:r>
          </a:p>
          <a:p>
            <a:r>
              <a:rPr lang="fr-FR" dirty="0" smtClean="0"/>
              <a:t>De documenter le schéma</a:t>
            </a:r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r>
              <a:rPr lang="fr-FR" b="1" dirty="0" smtClean="0"/>
              <a:t>En mettre ou pas ? Le débat est ouvert entre OLTP ou OLAP</a:t>
            </a:r>
            <a:endParaRPr lang="fr-FR" b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relations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80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SzPct val="90000"/>
              <a:buNone/>
            </a:pPr>
            <a:r>
              <a:rPr lang="fr-FR" sz="2800" b="1" dirty="0" smtClean="0">
                <a:solidFill>
                  <a:srgbClr val="FFC000"/>
                </a:solidFill>
              </a:rPr>
              <a:t>Quel outil ?</a:t>
            </a:r>
          </a:p>
          <a:p>
            <a:pPr>
              <a:buSzPct val="90000"/>
            </a:pPr>
            <a:r>
              <a:rPr lang="fr-FR" sz="2800" dirty="0" smtClean="0"/>
              <a:t>Visio</a:t>
            </a:r>
          </a:p>
          <a:p>
            <a:pPr>
              <a:buSzPct val="90000"/>
            </a:pPr>
            <a:r>
              <a:rPr lang="fr-FR" sz="2800" dirty="0" smtClean="0"/>
              <a:t>Visual Studio</a:t>
            </a:r>
          </a:p>
          <a:p>
            <a:pPr>
              <a:buSzPct val="90000"/>
            </a:pPr>
            <a:r>
              <a:rPr lang="fr-FR" sz="2800" dirty="0" smtClean="0"/>
              <a:t>Management Studio</a:t>
            </a:r>
          </a:p>
          <a:p>
            <a:pPr>
              <a:buSzPct val="90000"/>
            </a:pPr>
            <a:endParaRPr lang="fr-FR" sz="2800" dirty="0"/>
          </a:p>
          <a:p>
            <a:pPr marL="0" indent="0">
              <a:buSzPct val="90000"/>
              <a:buNone/>
            </a:pPr>
            <a:endParaRPr lang="fr-FR" sz="2800" dirty="0" smtClean="0"/>
          </a:p>
          <a:p>
            <a:pPr>
              <a:buSzPct val="90000"/>
            </a:pPr>
            <a:r>
              <a:rPr lang="fr-FR" sz="2800" dirty="0" smtClean="0"/>
              <a:t>Et le Code-First ?</a:t>
            </a:r>
            <a:endParaRPr lang="fr-FR" sz="2800" dirty="0"/>
          </a:p>
          <a:p>
            <a:pPr lvl="1"/>
            <a:r>
              <a:rPr lang="fr-FR" dirty="0" smtClean="0"/>
              <a:t>Fonctionnalité offerte par les « </a:t>
            </a:r>
            <a:r>
              <a:rPr lang="fr-FR" dirty="0" err="1" smtClean="0"/>
              <a:t>frameworks</a:t>
            </a:r>
            <a:r>
              <a:rPr lang="fr-FR" dirty="0" smtClean="0"/>
              <a:t> » (ex : EF)</a:t>
            </a:r>
            <a:endParaRPr lang="fr-FR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Où modéliser 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382927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Le bon choix des types</a:t>
            </a:r>
          </a:p>
          <a:p>
            <a:r>
              <a:rPr lang="fr-FR" dirty="0"/>
              <a:t>Ex : ID, Name, </a:t>
            </a:r>
            <a:r>
              <a:rPr lang="fr-FR" dirty="0" err="1"/>
              <a:t>BirthDate</a:t>
            </a:r>
            <a:r>
              <a:rPr lang="fr-FR" dirty="0"/>
              <a:t>, FK1, FK2</a:t>
            </a:r>
          </a:p>
          <a:p>
            <a:pPr lvl="1"/>
            <a:r>
              <a:rPr lang="fr-FR" sz="2000" dirty="0" err="1" smtClean="0"/>
              <a:t>Bigint</a:t>
            </a:r>
            <a:r>
              <a:rPr lang="fr-FR" sz="2000" dirty="0" smtClean="0"/>
              <a:t>, </a:t>
            </a:r>
            <a:r>
              <a:rPr lang="fr-FR" sz="2000" dirty="0" err="1" smtClean="0"/>
              <a:t>nvarchar</a:t>
            </a:r>
            <a:r>
              <a:rPr lang="fr-FR" sz="2000" dirty="0" smtClean="0"/>
              <a:t>(20), </a:t>
            </a:r>
            <a:r>
              <a:rPr lang="fr-FR" sz="2000" dirty="0" err="1" smtClean="0"/>
              <a:t>datetime</a:t>
            </a:r>
            <a:r>
              <a:rPr lang="fr-FR" sz="2000" dirty="0" smtClean="0"/>
              <a:t>, </a:t>
            </a:r>
            <a:r>
              <a:rPr lang="fr-FR" sz="2000" dirty="0" err="1" smtClean="0"/>
              <a:t>guid</a:t>
            </a:r>
            <a:r>
              <a:rPr lang="fr-FR" sz="2000" dirty="0" smtClean="0"/>
              <a:t>, </a:t>
            </a:r>
            <a:r>
              <a:rPr lang="fr-FR" sz="2000" dirty="0" err="1" smtClean="0"/>
              <a:t>guid</a:t>
            </a:r>
            <a:endParaRPr lang="fr-FR" sz="2000" dirty="0" smtClean="0"/>
          </a:p>
          <a:p>
            <a:pPr lvl="1"/>
            <a:r>
              <a:rPr lang="fr-FR" sz="2000" dirty="0" smtClean="0"/>
              <a:t>8 + 40 + 8 + 16 + 16 = </a:t>
            </a:r>
            <a:r>
              <a:rPr lang="fr-FR" sz="2000" b="1" dirty="0" smtClean="0"/>
              <a:t>88o / ligne</a:t>
            </a:r>
          </a:p>
          <a:p>
            <a:pPr lvl="2"/>
            <a:r>
              <a:rPr lang="fr-FR" sz="2000" dirty="0" smtClean="0"/>
              <a:t>10M lignes = 880 Mo</a:t>
            </a:r>
          </a:p>
          <a:p>
            <a:pPr lvl="1"/>
            <a:r>
              <a:rPr lang="fr-FR" sz="2000" dirty="0" smtClean="0"/>
              <a:t>Int, </a:t>
            </a:r>
            <a:r>
              <a:rPr lang="fr-FR" sz="2000" dirty="0" err="1" smtClean="0"/>
              <a:t>varchar</a:t>
            </a:r>
            <a:r>
              <a:rPr lang="fr-FR" sz="2000" dirty="0" smtClean="0"/>
              <a:t>(20), date, </a:t>
            </a:r>
            <a:r>
              <a:rPr lang="fr-FR" sz="2000" dirty="0" err="1" smtClean="0"/>
              <a:t>int</a:t>
            </a:r>
            <a:r>
              <a:rPr lang="fr-FR" sz="2000" dirty="0" smtClean="0"/>
              <a:t>, </a:t>
            </a:r>
            <a:r>
              <a:rPr lang="fr-FR" sz="2000" dirty="0" err="1" smtClean="0"/>
              <a:t>int</a:t>
            </a:r>
            <a:endParaRPr lang="fr-FR" sz="2000" dirty="0" smtClean="0"/>
          </a:p>
          <a:p>
            <a:pPr lvl="1"/>
            <a:r>
              <a:rPr lang="fr-FR" sz="2000" dirty="0" smtClean="0"/>
              <a:t>4 + 20 + 3 + 4 + 4 = </a:t>
            </a:r>
            <a:r>
              <a:rPr lang="fr-FR" sz="2000" b="1" dirty="0" smtClean="0"/>
              <a:t>35o / ligne</a:t>
            </a:r>
          </a:p>
          <a:p>
            <a:pPr lvl="2"/>
            <a:r>
              <a:rPr lang="fr-FR" sz="2000" dirty="0" smtClean="0"/>
              <a:t>10M lignes = 350 Mo </a:t>
            </a:r>
            <a:r>
              <a:rPr lang="fr-FR" sz="2000" dirty="0" smtClean="0">
                <a:sym typeface="Wingdings" pitchFamily="2" charset="2"/>
              </a:rPr>
              <a:t> </a:t>
            </a:r>
            <a:r>
              <a:rPr lang="fr-FR" sz="2000" b="1" dirty="0" smtClean="0">
                <a:solidFill>
                  <a:srgbClr val="1F8BF0"/>
                </a:solidFill>
                <a:sym typeface="Wingdings" pitchFamily="2" charset="2"/>
              </a:rPr>
              <a:t>60% de gain</a:t>
            </a:r>
            <a:endParaRPr lang="fr-FR" sz="2000" b="1" dirty="0" smtClean="0">
              <a:solidFill>
                <a:srgbClr val="1F8BF0"/>
              </a:solidFill>
            </a:endParaRPr>
          </a:p>
          <a:p>
            <a:pPr lvl="1"/>
            <a:endParaRPr lang="fr-FR" sz="2800" dirty="0" smtClean="0"/>
          </a:p>
          <a:p>
            <a:r>
              <a:rPr lang="fr-FR" sz="2800" dirty="0" smtClean="0"/>
              <a:t>Posez vous les bonnes questions</a:t>
            </a:r>
          </a:p>
          <a:p>
            <a:pPr lvl="1"/>
            <a:r>
              <a:rPr lang="fr-FR" sz="1800" dirty="0" smtClean="0"/>
              <a:t>Avez-vous besoin de 2</a:t>
            </a:r>
            <a:r>
              <a:rPr lang="fr-FR" sz="1800" baseline="30000" dirty="0" smtClean="0"/>
              <a:t>64</a:t>
            </a:r>
            <a:r>
              <a:rPr lang="fr-FR" sz="1800" dirty="0" smtClean="0"/>
              <a:t> valeurs pour vos ID ?</a:t>
            </a:r>
          </a:p>
          <a:p>
            <a:pPr lvl="1"/>
            <a:r>
              <a:rPr lang="fr-FR" sz="1800" dirty="0" smtClean="0"/>
              <a:t>Avez-vous besoin d’une précision à la milliseconde </a:t>
            </a:r>
            <a:r>
              <a:rPr lang="fr-FR" sz="1800" dirty="0"/>
              <a:t>s</a:t>
            </a:r>
            <a:r>
              <a:rPr lang="fr-FR" sz="1800" dirty="0" smtClean="0"/>
              <a:t>ur 8000 ans ?</a:t>
            </a:r>
          </a:p>
          <a:p>
            <a:pPr lvl="1"/>
            <a:r>
              <a:rPr lang="fr-FR" sz="1800" dirty="0" smtClean="0"/>
              <a:t>Etc..</a:t>
            </a:r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bonnes pratiques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123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requêtage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456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requêtage</a:t>
            </a:r>
            <a:endParaRPr lang="fr-F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5100" b="1" dirty="0" err="1"/>
              <a:t>Row</a:t>
            </a:r>
            <a:r>
              <a:rPr lang="fr-FR" sz="5100" b="1" dirty="0"/>
              <a:t> by </a:t>
            </a:r>
            <a:r>
              <a:rPr lang="fr-FR" sz="5100" b="1" dirty="0" err="1"/>
              <a:t>Row</a:t>
            </a:r>
            <a:endParaRPr lang="fr-FR" sz="5100" b="1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r>
              <a:rPr lang="fr-FR" b="1" dirty="0">
                <a:latin typeface="Courier New" pitchFamily="49" charset="0"/>
                <a:cs typeface="Courier New" pitchFamily="49" charset="0"/>
              </a:rPr>
              <a:t>for (</a:t>
            </a:r>
            <a:r>
              <a:rPr lang="fr-FR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i=0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; i++;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i&lt;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maCol.Count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0" indent="0">
              <a:buNone/>
            </a:pPr>
            <a:r>
              <a:rPr lang="fr-FR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 if 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maCol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[i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].</a:t>
            </a:r>
            <a:r>
              <a:rPr lang="fr-FR" b="1" dirty="0" err="1">
                <a:latin typeface="Courier New" pitchFamily="49" charset="0"/>
                <a:cs typeface="Courier New" pitchFamily="49" charset="0"/>
              </a:rPr>
              <a:t>PropertyB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 = "val")</a:t>
            </a:r>
          </a:p>
          <a:p>
            <a:pPr marL="0" indent="0">
              <a:buNone/>
            </a:pP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 {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maCol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[i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].</a:t>
            </a:r>
            <a:r>
              <a:rPr lang="fr-FR" b="1" dirty="0" err="1">
                <a:latin typeface="Courier New" pitchFamily="49" charset="0"/>
                <a:cs typeface="Courier New" pitchFamily="49" charset="0"/>
              </a:rPr>
              <a:t>PropertyA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 = 1;</a:t>
            </a:r>
          </a:p>
          <a:p>
            <a:pPr marL="0" indent="0">
              <a:buNone/>
            </a:pP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maCol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[i</a:t>
            </a:r>
            <a:r>
              <a:rPr lang="fr-FR" b="1" dirty="0">
                <a:latin typeface="Courier New" pitchFamily="49" charset="0"/>
                <a:cs typeface="Courier New" pitchFamily="49" charset="0"/>
              </a:rPr>
              <a:t>].Update();</a:t>
            </a:r>
          </a:p>
          <a:p>
            <a:pPr marL="0" indent="0">
              <a:buNone/>
            </a:pP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 }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fr-FR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r-FR" b="1" dirty="0" smtClean="0"/>
              <a:t>Logique ensembliste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sz="1800" dirty="0" smtClean="0">
                <a:latin typeface="Courier New" pitchFamily="49" charset="0"/>
                <a:cs typeface="Courier New" pitchFamily="49" charset="0"/>
              </a:rPr>
              <a:t>Update </a:t>
            </a:r>
            <a:r>
              <a:rPr lang="fr-FR" sz="1800" dirty="0">
                <a:latin typeface="Courier New" pitchFamily="49" charset="0"/>
                <a:cs typeface="Courier New" pitchFamily="49" charset="0"/>
              </a:rPr>
              <a:t>maTable</a:t>
            </a:r>
          </a:p>
          <a:p>
            <a:pPr marL="0" indent="0">
              <a:buNone/>
            </a:pPr>
            <a:r>
              <a:rPr lang="fr-FR" sz="1800" dirty="0">
                <a:latin typeface="Courier New" pitchFamily="49" charset="0"/>
                <a:cs typeface="Courier New" pitchFamily="49" charset="0"/>
              </a:rPr>
              <a:t>Set colonneA = 1</a:t>
            </a:r>
          </a:p>
          <a:p>
            <a:pPr marL="0" indent="0">
              <a:buNone/>
            </a:pPr>
            <a:r>
              <a:rPr lang="fr-FR" sz="1800" dirty="0">
                <a:latin typeface="Courier New" pitchFamily="49" charset="0"/>
                <a:cs typeface="Courier New" pitchFamily="49" charset="0"/>
              </a:rPr>
              <a:t>Where colonneB = 'val'</a:t>
            </a:r>
          </a:p>
          <a:p>
            <a:pPr marL="0" indent="0">
              <a:buNone/>
            </a:pPr>
            <a:endParaRPr lang="fr-FR" b="1" dirty="0"/>
          </a:p>
        </p:txBody>
      </p:sp>
      <p:sp>
        <p:nvSpPr>
          <p:cNvPr id="2" name="Rectangle 1"/>
          <p:cNvSpPr/>
          <p:nvPr/>
        </p:nvSpPr>
        <p:spPr>
          <a:xfrm>
            <a:off x="323528" y="1124744"/>
            <a:ext cx="2941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90000"/>
            </a:pPr>
            <a:r>
              <a:rPr lang="fr-FR" sz="2800" b="1" dirty="0" smtClean="0">
                <a:solidFill>
                  <a:srgbClr val="FFC000"/>
                </a:solidFill>
              </a:rPr>
              <a:t>Un réel paradigme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5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Des mots-clés spécifiques</a:t>
            </a:r>
          </a:p>
          <a:p>
            <a:pPr lvl="1"/>
            <a:r>
              <a:rPr lang="fr-FR" sz="2000" dirty="0" smtClean="0"/>
              <a:t>SELECT</a:t>
            </a:r>
          </a:p>
          <a:p>
            <a:pPr lvl="1"/>
            <a:r>
              <a:rPr lang="fr-FR" sz="2000" dirty="0" smtClean="0"/>
              <a:t>FROM</a:t>
            </a:r>
          </a:p>
          <a:p>
            <a:pPr lvl="1"/>
            <a:r>
              <a:rPr lang="fr-FR" sz="2000" dirty="0" smtClean="0"/>
              <a:t>WHERE</a:t>
            </a:r>
          </a:p>
          <a:p>
            <a:pPr lvl="1"/>
            <a:r>
              <a:rPr lang="fr-FR" sz="2000" dirty="0" smtClean="0"/>
              <a:t>GROUP BY, ORDER BY, OVER, etc.</a:t>
            </a:r>
          </a:p>
          <a:p>
            <a:endParaRPr lang="fr-FR" dirty="0" smtClean="0"/>
          </a:p>
          <a:p>
            <a:r>
              <a:rPr lang="fr-FR" dirty="0" smtClean="0"/>
              <a:t>Une traduction en opérations physiques</a:t>
            </a:r>
            <a:endParaRPr lang="fr-FR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langage SQL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48" y="4261618"/>
            <a:ext cx="8153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31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238911"/>
          </a:xfrm>
        </p:spPr>
        <p:txBody>
          <a:bodyPr>
            <a:normAutofit/>
          </a:bodyPr>
          <a:lstStyle/>
          <a:p>
            <a:r>
              <a:rPr lang="fr-FR" dirty="0" smtClean="0"/>
              <a:t>Phases d’exécution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1 requête = 1 plan d’exécution ?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L’exécution de la requête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148064" y="5445224"/>
            <a:ext cx="21002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 smtClean="0">
                <a:solidFill>
                  <a:srgbClr val="1F8BF0"/>
                </a:solidFill>
              </a:rPr>
              <a:t>&gt; DEMO</a:t>
            </a:r>
            <a:endParaRPr lang="fr-FR" sz="4400" b="1" dirty="0">
              <a:solidFill>
                <a:srgbClr val="1F8BF0"/>
              </a:solidFill>
            </a:endParaRP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4057014516"/>
              </p:ext>
            </p:extLst>
          </p:nvPr>
        </p:nvGraphicFramePr>
        <p:xfrm>
          <a:off x="1296335" y="1268760"/>
          <a:ext cx="6096000" cy="3400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2399928" y="3760924"/>
            <a:ext cx="4032448" cy="457200"/>
          </a:xfrm>
          <a:prstGeom prst="rect">
            <a:avLst/>
          </a:prstGeom>
          <a:solidFill>
            <a:srgbClr val="F47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Compilation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91670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187BBC-EDE7-4615-973F-EA67E45416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9187BBC-EDE7-4615-973F-EA67E45416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E8E92D-A5EE-4ED0-BDC0-5994955436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68E8E92D-A5EE-4ED0-BDC0-5994955436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249761-76E0-4FBA-91D5-E349EBA26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1F249761-76E0-4FBA-91D5-E349EBA263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CF2D06-1236-4E24-8278-B3230C378E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AFCF2D06-1236-4E24-8278-B3230C378E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FE4B22-6640-4E0D-98E7-BCFF53CD84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4AFE4B22-6640-4E0D-98E7-BCFF53CD84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 uiExpand="1">
        <p:bldSub>
          <a:bldDgm bld="one"/>
        </p:bldSub>
      </p:bldGraphic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4221088"/>
            <a:ext cx="8280920" cy="849577"/>
          </a:xfrm>
        </p:spPr>
        <p:txBody>
          <a:bodyPr/>
          <a:lstStyle/>
          <a:p>
            <a:r>
              <a:rPr lang="fr-FR" dirty="0" smtClean="0"/>
              <a:t>L’option </a:t>
            </a:r>
            <a:r>
              <a:rPr lang="fr-FR" b="1" dirty="0" smtClean="0"/>
              <a:t>WITH (PERFORMANCE=ON)</a:t>
            </a:r>
            <a:endParaRPr lang="fr-FR" b="1" dirty="0"/>
          </a:p>
        </p:txBody>
      </p:sp>
      <p:sp>
        <p:nvSpPr>
          <p:cNvPr id="5" name="Rectangle 4"/>
          <p:cNvSpPr/>
          <p:nvPr/>
        </p:nvSpPr>
        <p:spPr>
          <a:xfrm rot="19533062">
            <a:off x="3705358" y="4920551"/>
            <a:ext cx="7084596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400" b="1" dirty="0" smtClean="0">
                <a:latin typeface="Segoe UI Light" pitchFamily="34" charset="0"/>
              </a:rPr>
              <a:t>Non, j’déconne</a:t>
            </a:r>
            <a:endParaRPr lang="fr-FR" sz="4400" b="1" dirty="0">
              <a:latin typeface="Segoe U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86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166903"/>
          </a:xfrm>
        </p:spPr>
        <p:txBody>
          <a:bodyPr>
            <a:noAutofit/>
          </a:bodyPr>
          <a:lstStyle/>
          <a:p>
            <a:r>
              <a:rPr lang="fr-FR" sz="2000" dirty="0" smtClean="0"/>
              <a:t>Comment travaille l’optimiseur ?</a:t>
            </a:r>
          </a:p>
          <a:p>
            <a:pPr lvl="1"/>
            <a:r>
              <a:rPr lang="fr-FR" sz="2000" dirty="0" smtClean="0"/>
              <a:t>Schéma physique de la base</a:t>
            </a:r>
          </a:p>
          <a:p>
            <a:pPr lvl="1"/>
            <a:r>
              <a:rPr lang="fr-FR" sz="2000" dirty="0" smtClean="0"/>
              <a:t>Statistiques sur les données</a:t>
            </a:r>
          </a:p>
          <a:p>
            <a:pPr lvl="1"/>
            <a:r>
              <a:rPr lang="fr-FR" sz="2000" dirty="0" smtClean="0"/>
              <a:t>Parallélisation</a:t>
            </a:r>
            <a:endParaRPr lang="fr-FR" sz="2000" dirty="0"/>
          </a:p>
          <a:p>
            <a:endParaRPr lang="fr-FR" sz="2000" dirty="0" smtClean="0"/>
          </a:p>
          <a:p>
            <a:r>
              <a:rPr lang="fr-FR" sz="2000" dirty="0" smtClean="0"/>
              <a:t>Est-il fiable ?</a:t>
            </a:r>
          </a:p>
          <a:p>
            <a:pPr lvl="1"/>
            <a:r>
              <a:rPr lang="fr-FR" sz="2000" dirty="0" smtClean="0"/>
              <a:t>Oui et Non</a:t>
            </a:r>
          </a:p>
          <a:p>
            <a:pPr lvl="1"/>
            <a:endParaRPr lang="fr-FR" sz="2000" dirty="0"/>
          </a:p>
          <a:p>
            <a:r>
              <a:rPr lang="fr-FR" sz="2000" dirty="0" smtClean="0"/>
              <a:t>Aidez l’optimiseur : </a:t>
            </a:r>
          </a:p>
          <a:p>
            <a:pPr lvl="1"/>
            <a:r>
              <a:rPr lang="fr-FR" sz="2000" dirty="0" smtClean="0"/>
              <a:t>Complexité </a:t>
            </a:r>
            <a:r>
              <a:rPr lang="fr-FR" sz="2000" dirty="0" err="1" smtClean="0"/>
              <a:t>cyclomatique</a:t>
            </a:r>
            <a:r>
              <a:rPr lang="fr-FR" sz="2000" dirty="0" smtClean="0"/>
              <a:t> de la requête</a:t>
            </a:r>
          </a:p>
          <a:p>
            <a:pPr lvl="1"/>
            <a:r>
              <a:rPr lang="fr-FR" sz="2000" dirty="0" smtClean="0"/>
              <a:t>On cherche la linéarité</a:t>
            </a:r>
          </a:p>
          <a:p>
            <a:pPr lvl="1"/>
            <a:r>
              <a:rPr lang="fr-FR" sz="2000" dirty="0" smtClean="0"/>
              <a:t>Pensez volume</a:t>
            </a:r>
          </a:p>
          <a:p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plan d’exécution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293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L’indexation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456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48788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dirty="0" smtClean="0">
                <a:solidFill>
                  <a:srgbClr val="FFC000"/>
                </a:solidFill>
              </a:rPr>
              <a:t>Imaginez l’annuaire d’Ile de France</a:t>
            </a:r>
          </a:p>
          <a:p>
            <a:r>
              <a:rPr lang="fr-FR" sz="2800" dirty="0" smtClean="0"/>
              <a:t>Si je vous demande </a:t>
            </a:r>
          </a:p>
          <a:p>
            <a:pPr lvl="1"/>
            <a:r>
              <a:rPr lang="fr-FR" dirty="0" smtClean="0"/>
              <a:t>De me trouver </a:t>
            </a:r>
            <a:r>
              <a:rPr lang="fr-FR" b="1" dirty="0" smtClean="0">
                <a:solidFill>
                  <a:srgbClr val="FFC000"/>
                </a:solidFill>
              </a:rPr>
              <a:t>M. Dubois </a:t>
            </a:r>
            <a:r>
              <a:rPr lang="fr-FR" dirty="0" smtClean="0"/>
              <a:t>à </a:t>
            </a:r>
            <a:r>
              <a:rPr lang="fr-FR" b="1" dirty="0" smtClean="0">
                <a:solidFill>
                  <a:srgbClr val="FFC000"/>
                </a:solidFill>
              </a:rPr>
              <a:t>Créteil</a:t>
            </a:r>
          </a:p>
          <a:p>
            <a:pPr lvl="1"/>
            <a:r>
              <a:rPr lang="fr-FR" dirty="0" smtClean="0"/>
              <a:t>De me trouver toutes les personnes habitants au </a:t>
            </a:r>
            <a:r>
              <a:rPr lang="fr-FR" b="1" dirty="0" smtClean="0">
                <a:solidFill>
                  <a:srgbClr val="FFC000"/>
                </a:solidFill>
              </a:rPr>
              <a:t>12 rue des acacias</a:t>
            </a:r>
            <a:endParaRPr lang="fr-FR" dirty="0" smtClean="0">
              <a:solidFill>
                <a:srgbClr val="FFC000"/>
              </a:solidFill>
            </a:endParaRPr>
          </a:p>
          <a:p>
            <a:endParaRPr lang="fr-FR" sz="2800" dirty="0" smtClean="0"/>
          </a:p>
          <a:p>
            <a:r>
              <a:rPr lang="fr-FR" sz="2800" dirty="0" smtClean="0"/>
              <a:t>Un annuaire est </a:t>
            </a:r>
            <a:r>
              <a:rPr lang="fr-FR" sz="2800" u="sng" dirty="0" smtClean="0"/>
              <a:t>indexé</a:t>
            </a:r>
            <a:r>
              <a:rPr lang="fr-FR" sz="2800" dirty="0" smtClean="0"/>
              <a:t> sur Ville / Nom</a:t>
            </a:r>
            <a:endParaRPr lang="fr-FR" sz="2800" u="sng" dirty="0" smtClean="0"/>
          </a:p>
          <a:p>
            <a:endParaRPr lang="fr-FR" sz="2800" dirty="0"/>
          </a:p>
          <a:p>
            <a:r>
              <a:rPr lang="fr-FR" sz="2800" dirty="0" smtClean="0"/>
              <a:t>En SQL Server, on parle de </a:t>
            </a:r>
            <a:r>
              <a:rPr lang="fr-FR" sz="2800" b="1" dirty="0" err="1" smtClean="0">
                <a:solidFill>
                  <a:srgbClr val="FFC000"/>
                </a:solidFill>
              </a:rPr>
              <a:t>Seeks</a:t>
            </a:r>
            <a:r>
              <a:rPr lang="fr-FR" sz="2800" dirty="0" smtClean="0">
                <a:solidFill>
                  <a:srgbClr val="FFC000"/>
                </a:solidFill>
              </a:rPr>
              <a:t> </a:t>
            </a:r>
            <a:r>
              <a:rPr lang="fr-FR" sz="2800" dirty="0" smtClean="0"/>
              <a:t>et de </a:t>
            </a:r>
            <a:r>
              <a:rPr lang="fr-FR" sz="2800" b="1" dirty="0" smtClean="0">
                <a:solidFill>
                  <a:srgbClr val="FFC000"/>
                </a:solidFill>
              </a:rPr>
              <a:t>Scans</a:t>
            </a:r>
          </a:p>
          <a:p>
            <a:pPr lvl="1"/>
            <a:r>
              <a:rPr lang="fr-FR" sz="2800" dirty="0" smtClean="0"/>
              <a:t>La conséquence est le nombre de lectures (IO)</a:t>
            </a:r>
            <a:endParaRPr lang="fr-FR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métaphore de l’annuaire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377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3829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800" b="1" dirty="0" smtClean="0">
                <a:solidFill>
                  <a:srgbClr val="FFC000"/>
                </a:solidFill>
              </a:rPr>
              <a:t>Composition :</a:t>
            </a:r>
          </a:p>
          <a:p>
            <a:r>
              <a:rPr lang="fr-FR" sz="2800" dirty="0" smtClean="0"/>
              <a:t>B-</a:t>
            </a:r>
            <a:r>
              <a:rPr lang="fr-FR" sz="2800" dirty="0" err="1" smtClean="0"/>
              <a:t>Tree</a:t>
            </a:r>
            <a:r>
              <a:rPr lang="fr-FR" sz="2800" dirty="0" smtClean="0"/>
              <a:t> : </a:t>
            </a:r>
            <a:r>
              <a:rPr lang="fr-FR" sz="2800" dirty="0" err="1" smtClean="0"/>
              <a:t>Balanced</a:t>
            </a:r>
            <a:r>
              <a:rPr lang="fr-FR" sz="2800" dirty="0" smtClean="0"/>
              <a:t> </a:t>
            </a:r>
            <a:r>
              <a:rPr lang="fr-FR" sz="2800" dirty="0" err="1" smtClean="0"/>
              <a:t>Tree</a:t>
            </a:r>
            <a:endParaRPr lang="fr-FR" sz="2800" dirty="0" smtClean="0"/>
          </a:p>
          <a:p>
            <a:r>
              <a:rPr lang="fr-FR" sz="2800" dirty="0"/>
              <a:t>Ordre de rangement : </a:t>
            </a:r>
            <a:r>
              <a:rPr lang="fr-FR" sz="2800" dirty="0" smtClean="0"/>
              <a:t>clé</a:t>
            </a:r>
          </a:p>
          <a:p>
            <a:endParaRPr lang="fr-FR" sz="2800" dirty="0"/>
          </a:p>
          <a:p>
            <a:pPr marL="0" indent="0">
              <a:buNone/>
            </a:pPr>
            <a:r>
              <a:rPr lang="fr-FR" sz="2800" b="1" dirty="0" smtClean="0">
                <a:solidFill>
                  <a:srgbClr val="FFC000"/>
                </a:solidFill>
              </a:rPr>
              <a:t>CLUSTERED vs NON-CLUSTERED</a:t>
            </a:r>
          </a:p>
          <a:p>
            <a:r>
              <a:rPr lang="fr-FR" sz="2800" b="1" dirty="0" smtClean="0"/>
              <a:t>CLUSTERED</a:t>
            </a:r>
            <a:r>
              <a:rPr lang="fr-FR" sz="2800" dirty="0" smtClean="0"/>
              <a:t> = contient l’</a:t>
            </a:r>
            <a:r>
              <a:rPr lang="fr-FR" sz="2800" dirty="0" smtClean="0">
                <a:solidFill>
                  <a:srgbClr val="1F8BF0"/>
                </a:solidFill>
              </a:rPr>
              <a:t>ensemble des données</a:t>
            </a:r>
          </a:p>
          <a:p>
            <a:pPr lvl="1"/>
            <a:r>
              <a:rPr lang="fr-FR" dirty="0" smtClean="0"/>
              <a:t>Ex : notre annuaire lui-même</a:t>
            </a:r>
          </a:p>
          <a:p>
            <a:r>
              <a:rPr lang="fr-FR" sz="2800" b="1" dirty="0" smtClean="0"/>
              <a:t>NON-CLUSTERED</a:t>
            </a:r>
            <a:r>
              <a:rPr lang="fr-FR" sz="2800" dirty="0" smtClean="0"/>
              <a:t> = contient juste la </a:t>
            </a:r>
            <a:r>
              <a:rPr lang="fr-FR" sz="2800" dirty="0" smtClean="0">
                <a:solidFill>
                  <a:srgbClr val="1F8BF0"/>
                </a:solidFill>
              </a:rPr>
              <a:t>clé</a:t>
            </a:r>
            <a:r>
              <a:rPr lang="fr-FR" sz="2800" dirty="0" smtClean="0"/>
              <a:t> et un </a:t>
            </a:r>
            <a:r>
              <a:rPr lang="fr-FR" sz="2800" dirty="0" smtClean="0">
                <a:solidFill>
                  <a:srgbClr val="1F8BF0"/>
                </a:solidFill>
              </a:rPr>
              <a:t>pointeur</a:t>
            </a:r>
            <a:r>
              <a:rPr lang="fr-FR" sz="2800" dirty="0" smtClean="0"/>
              <a:t> vers les données</a:t>
            </a:r>
          </a:p>
          <a:p>
            <a:pPr lvl="1"/>
            <a:r>
              <a:rPr lang="fr-FR" dirty="0" smtClean="0"/>
              <a:t>Ex : un sommaire ou un index dans un livre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C’est quoi un index ?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8" y="3284984"/>
            <a:ext cx="5172075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60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454935"/>
          </a:xfrm>
        </p:spPr>
        <p:txBody>
          <a:bodyPr>
            <a:normAutofit/>
          </a:bodyPr>
          <a:lstStyle/>
          <a:p>
            <a:r>
              <a:rPr lang="fr-FR" dirty="0" smtClean="0"/>
              <a:t>Pas de </a:t>
            </a:r>
            <a:r>
              <a:rPr lang="fr-FR" dirty="0" err="1" smtClean="0"/>
              <a:t>surindexation</a:t>
            </a:r>
            <a:endParaRPr lang="fr-FR" dirty="0" smtClean="0"/>
          </a:p>
          <a:p>
            <a:pPr lvl="1"/>
            <a:r>
              <a:rPr lang="fr-FR" dirty="0" smtClean="0"/>
              <a:t>Trop de combinaisons</a:t>
            </a:r>
          </a:p>
          <a:p>
            <a:pPr lvl="1"/>
            <a:r>
              <a:rPr lang="fr-FR" dirty="0"/>
              <a:t>Impact sur la taille</a:t>
            </a:r>
          </a:p>
          <a:p>
            <a:pPr lvl="1"/>
            <a:r>
              <a:rPr lang="fr-FR" dirty="0"/>
              <a:t>Lenteur au calcul du plan d’exécution</a:t>
            </a:r>
          </a:p>
          <a:p>
            <a:pPr lvl="1"/>
            <a:r>
              <a:rPr lang="fr-FR" dirty="0" smtClean="0"/>
              <a:t>Lenteur aux insertions</a:t>
            </a:r>
          </a:p>
          <a:p>
            <a:endParaRPr lang="fr-FR" dirty="0"/>
          </a:p>
          <a:p>
            <a:r>
              <a:rPr lang="fr-FR" dirty="0" smtClean="0"/>
              <a:t>Connaître l’usage véritable de la base de données</a:t>
            </a:r>
          </a:p>
          <a:p>
            <a:endParaRPr lang="fr-FR" dirty="0" smtClean="0"/>
          </a:p>
          <a:p>
            <a:r>
              <a:rPr lang="fr-FR" dirty="0" smtClean="0"/>
              <a:t>Utilisation des </a:t>
            </a:r>
            <a:r>
              <a:rPr lang="fr-FR" i="1" dirty="0" err="1" smtClean="0"/>
              <a:t>features</a:t>
            </a:r>
            <a:r>
              <a:rPr lang="fr-FR" dirty="0" smtClean="0"/>
              <a:t> de SQL Server</a:t>
            </a:r>
          </a:p>
          <a:p>
            <a:pPr lvl="1"/>
            <a:r>
              <a:rPr lang="fr-FR" dirty="0" smtClean="0"/>
              <a:t>Index filtrés</a:t>
            </a:r>
          </a:p>
          <a:p>
            <a:pPr lvl="1"/>
            <a:r>
              <a:rPr lang="fr-FR" dirty="0" smtClean="0"/>
              <a:t>Colonnes incluses</a:t>
            </a:r>
          </a:p>
          <a:p>
            <a:pPr lvl="1"/>
            <a:r>
              <a:rPr lang="fr-FR" dirty="0" smtClean="0"/>
              <a:t>Vues indexées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Règle d’indexation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117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L’accès aux données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983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238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dirty="0" smtClean="0">
                <a:solidFill>
                  <a:srgbClr val="FFC000"/>
                </a:solidFill>
              </a:rPr>
              <a:t>Procédures Stockées ou code SQL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Les DBA préfèrent les procédures stockées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Les </a:t>
            </a:r>
            <a:r>
              <a:rPr lang="fr-FR" dirty="0" err="1" smtClean="0"/>
              <a:t>Dev</a:t>
            </a:r>
            <a:r>
              <a:rPr lang="fr-FR" dirty="0" smtClean="0"/>
              <a:t> préfèrent le code SQL</a:t>
            </a:r>
          </a:p>
          <a:p>
            <a:pPr lvl="1">
              <a:buFont typeface="Arial" pitchFamily="34" charset="0"/>
              <a:buChar char="•"/>
            </a:pPr>
            <a:endParaRPr lang="fr-FR" dirty="0" smtClean="0"/>
          </a:p>
          <a:p>
            <a:r>
              <a:rPr lang="fr-FR" dirty="0" smtClean="0"/>
              <a:t>La différence va se faire sur </a:t>
            </a:r>
          </a:p>
          <a:p>
            <a:pPr lvl="1"/>
            <a:r>
              <a:rPr lang="fr-FR" dirty="0" smtClean="0"/>
              <a:t>L’abstraction</a:t>
            </a:r>
          </a:p>
          <a:p>
            <a:pPr lvl="1"/>
            <a:r>
              <a:rPr lang="fr-FR" dirty="0" smtClean="0"/>
              <a:t>La sécurité</a:t>
            </a:r>
          </a:p>
          <a:p>
            <a:pPr lvl="1"/>
            <a:r>
              <a:rPr lang="fr-FR" strike="sngStrike" dirty="0" smtClean="0"/>
              <a:t>Les performances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Personnellement, je préfère les procédures stockées</a:t>
            </a:r>
          </a:p>
          <a:p>
            <a:pPr marL="457200" lvl="1" indent="0">
              <a:buNone/>
            </a:pPr>
            <a:r>
              <a:rPr lang="fr-FR" sz="2000" i="1" dirty="0" smtClean="0"/>
              <a:t>(mais ce n’est qu’un avis perso)</a:t>
            </a:r>
            <a:endParaRPr lang="fr-FR" sz="2000" i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grand débat…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054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454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C’est une extension au débat sur les procédures stockées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b="1" dirty="0" smtClean="0">
                <a:solidFill>
                  <a:srgbClr val="FFC000"/>
                </a:solidFill>
              </a:rPr>
              <a:t>Avantages : </a:t>
            </a:r>
          </a:p>
          <a:p>
            <a:r>
              <a:rPr lang="fr-FR" dirty="0" smtClean="0"/>
              <a:t>Rapidité de développement</a:t>
            </a:r>
          </a:p>
          <a:p>
            <a:r>
              <a:rPr lang="fr-FR" dirty="0" smtClean="0"/>
              <a:t>Outillage</a:t>
            </a:r>
          </a:p>
          <a:p>
            <a:r>
              <a:rPr lang="fr-FR" dirty="0" smtClean="0"/>
              <a:t>Code-First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b="1" dirty="0" smtClean="0">
                <a:solidFill>
                  <a:srgbClr val="FFC000"/>
                </a:solidFill>
              </a:rPr>
              <a:t>Inconvénients :</a:t>
            </a:r>
          </a:p>
          <a:p>
            <a:r>
              <a:rPr lang="fr-FR" dirty="0" smtClean="0"/>
              <a:t>Pas de souplesse pour le DBA</a:t>
            </a:r>
          </a:p>
          <a:p>
            <a:pPr lvl="1"/>
            <a:r>
              <a:rPr lang="fr-FR" dirty="0" smtClean="0"/>
              <a:t>Requêtage</a:t>
            </a:r>
          </a:p>
          <a:p>
            <a:pPr lvl="1"/>
            <a:r>
              <a:rPr lang="fr-FR" dirty="0" smtClean="0"/>
              <a:t>Modélisation</a:t>
            </a:r>
          </a:p>
          <a:p>
            <a:r>
              <a:rPr lang="fr-FR" dirty="0" smtClean="0"/>
              <a:t>Code-First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ORM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655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214425"/>
            <a:ext cx="8429684" cy="5166903"/>
          </a:xfrm>
        </p:spPr>
        <p:txBody>
          <a:bodyPr>
            <a:normAutofit/>
          </a:bodyPr>
          <a:lstStyle/>
          <a:p>
            <a:r>
              <a:rPr lang="fr-FR" sz="3600" dirty="0" smtClean="0"/>
              <a:t>Fermez vos connexions !</a:t>
            </a:r>
          </a:p>
          <a:p>
            <a:pPr lvl="1"/>
            <a:r>
              <a:rPr lang="fr-FR" dirty="0" smtClean="0"/>
              <a:t>Le </a:t>
            </a:r>
            <a:r>
              <a:rPr lang="fr-FR" dirty="0" err="1" smtClean="0"/>
              <a:t>ConnectionPool</a:t>
            </a:r>
            <a:r>
              <a:rPr lang="fr-FR" dirty="0" smtClean="0"/>
              <a:t> ne le fera pas à votre place</a:t>
            </a:r>
            <a:endParaRPr lang="fr-FR" sz="3600" dirty="0" smtClean="0"/>
          </a:p>
          <a:p>
            <a:endParaRPr lang="fr-FR" sz="3600" dirty="0" smtClean="0"/>
          </a:p>
          <a:p>
            <a:r>
              <a:rPr lang="fr-FR" sz="3600" dirty="0" smtClean="0"/>
              <a:t>Mettez </a:t>
            </a:r>
            <a:r>
              <a:rPr lang="fr-FR" sz="3600" dirty="0"/>
              <a:t>l’application </a:t>
            </a:r>
            <a:r>
              <a:rPr lang="fr-FR" sz="3600" dirty="0" err="1"/>
              <a:t>name</a:t>
            </a:r>
            <a:r>
              <a:rPr lang="fr-FR" sz="3600" dirty="0"/>
              <a:t> dans vos chaînes de </a:t>
            </a:r>
            <a:r>
              <a:rPr lang="fr-FR" sz="3600" dirty="0" smtClean="0"/>
              <a:t>connexion</a:t>
            </a:r>
            <a:endParaRPr lang="fr-FR" sz="3600" dirty="0"/>
          </a:p>
          <a:p>
            <a:endParaRPr lang="fr-FR" sz="3600" dirty="0" smtClean="0"/>
          </a:p>
          <a:p>
            <a:endParaRPr lang="fr-FR" sz="3600" dirty="0" smtClean="0"/>
          </a:p>
          <a:p>
            <a:r>
              <a:rPr lang="fr-FR" sz="3600" dirty="0" smtClean="0"/>
              <a:t>Bannissez le </a:t>
            </a:r>
            <a:r>
              <a:rPr lang="fr-FR" sz="3600" b="1" dirty="0" smtClean="0">
                <a:solidFill>
                  <a:srgbClr val="1F8BF0"/>
                </a:solidFill>
              </a:rPr>
              <a:t>WITH (NOLOCK)</a:t>
            </a:r>
            <a:endParaRPr lang="fr-FR" sz="3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bonnes pratiques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547664" y="4110846"/>
            <a:ext cx="6120680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r>
              <a:rPr lang="fr-FR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data source=.;initial </a:t>
            </a:r>
            <a:r>
              <a:rPr lang="fr-FR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catalog</a:t>
            </a:r>
            <a:r>
              <a:rPr lang="fr-FR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fr-FR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AW;integrated</a:t>
            </a:r>
            <a:r>
              <a:rPr lang="fr-FR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security</a:t>
            </a:r>
            <a:r>
              <a:rPr lang="fr-FR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fr-FR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SSPI;</a:t>
            </a:r>
            <a:r>
              <a:rPr lang="fr-FR" sz="2000" b="1" dirty="0" err="1" smtClean="0">
                <a:solidFill>
                  <a:srgbClr val="1F8BF0"/>
                </a:solidFill>
                <a:latin typeface="Courier New" pitchFamily="49" charset="0"/>
                <a:cs typeface="Courier New" pitchFamily="49" charset="0"/>
              </a:rPr>
              <a:t>application</a:t>
            </a:r>
            <a:r>
              <a:rPr lang="fr-FR" sz="2000" b="1" dirty="0" smtClean="0">
                <a:solidFill>
                  <a:srgbClr val="1F8BF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solidFill>
                  <a:srgbClr val="1F8BF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2000" b="1" dirty="0" smtClean="0">
                <a:solidFill>
                  <a:srgbClr val="1F8BF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fr-FR" sz="2000" b="1" dirty="0" err="1" smtClean="0">
                <a:solidFill>
                  <a:srgbClr val="1F8BF0"/>
                </a:solidFill>
                <a:latin typeface="Courier New" pitchFamily="49" charset="0"/>
                <a:cs typeface="Courier New" pitchFamily="49" charset="0"/>
              </a:rPr>
              <a:t>MonAppli</a:t>
            </a:r>
            <a:endParaRPr lang="fr-FR" sz="2000" b="1" dirty="0">
              <a:solidFill>
                <a:srgbClr val="1F8BF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88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sécurité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456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Le besoin en sécurité est présent </a:t>
            </a:r>
            <a:r>
              <a:rPr lang="fr-FR" sz="2800" b="1" dirty="0" smtClean="0">
                <a:solidFill>
                  <a:srgbClr val="1F8BF0"/>
                </a:solidFill>
              </a:rPr>
              <a:t>partout dans le SI</a:t>
            </a:r>
          </a:p>
          <a:p>
            <a:r>
              <a:rPr lang="fr-FR" sz="2800" dirty="0" smtClean="0"/>
              <a:t>Principe du </a:t>
            </a:r>
            <a:r>
              <a:rPr lang="fr-FR" sz="2800" b="1" dirty="0" smtClean="0">
                <a:solidFill>
                  <a:srgbClr val="1F8BF0"/>
                </a:solidFill>
              </a:rPr>
              <a:t>moindre-privilège</a:t>
            </a:r>
            <a:endParaRPr lang="fr-FR" sz="2800" b="1" dirty="0">
              <a:solidFill>
                <a:srgbClr val="1F8BF0"/>
              </a:solidFill>
            </a:endParaRPr>
          </a:p>
          <a:p>
            <a:endParaRPr lang="fr-FR" sz="2800" dirty="0"/>
          </a:p>
          <a:p>
            <a:endParaRPr lang="fr-FR" sz="2800" dirty="0" smtClean="0"/>
          </a:p>
          <a:p>
            <a:pPr marL="0" indent="0">
              <a:buNone/>
            </a:pPr>
            <a:r>
              <a:rPr lang="fr-FR" sz="3200" b="1" dirty="0" smtClean="0">
                <a:solidFill>
                  <a:srgbClr val="FFC000"/>
                </a:solidFill>
              </a:rPr>
              <a:t>Points de vigilance</a:t>
            </a:r>
            <a:endParaRPr lang="fr-FR" sz="3600" b="1" dirty="0">
              <a:solidFill>
                <a:srgbClr val="FFC000"/>
              </a:solidFill>
            </a:endParaRPr>
          </a:p>
          <a:p>
            <a:r>
              <a:rPr lang="fr-FR" sz="2800" dirty="0" smtClean="0"/>
              <a:t>Utilisation du compte </a:t>
            </a:r>
            <a:r>
              <a:rPr lang="fr-FR" sz="2800" b="1" dirty="0" smtClean="0"/>
              <a:t>SA</a:t>
            </a:r>
            <a:r>
              <a:rPr lang="fr-FR" sz="2800" dirty="0" smtClean="0"/>
              <a:t> (</a:t>
            </a:r>
            <a:r>
              <a:rPr lang="fr-FR" sz="2800" dirty="0" err="1" smtClean="0"/>
              <a:t>sysadmin</a:t>
            </a:r>
            <a:r>
              <a:rPr lang="fr-FR" sz="2800" dirty="0" smtClean="0"/>
              <a:t>) et </a:t>
            </a:r>
            <a:r>
              <a:rPr lang="fr-FR" sz="2800" b="1" dirty="0" smtClean="0"/>
              <a:t>DBO</a:t>
            </a:r>
          </a:p>
          <a:p>
            <a:r>
              <a:rPr lang="fr-FR" sz="2800" dirty="0" smtClean="0"/>
              <a:t>SQL Injection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L’importance de la sécurité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379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conclusion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89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fr-FR" sz="3200" dirty="0" smtClean="0"/>
              <a:t>Paradigme différent</a:t>
            </a:r>
          </a:p>
          <a:p>
            <a:pPr>
              <a:lnSpc>
                <a:spcPct val="150000"/>
              </a:lnSpc>
            </a:pPr>
            <a:r>
              <a:rPr lang="fr-FR" sz="3200" dirty="0" smtClean="0"/>
              <a:t>Contraintes propres </a:t>
            </a:r>
          </a:p>
          <a:p>
            <a:pPr>
              <a:lnSpc>
                <a:spcPct val="150000"/>
              </a:lnSpc>
            </a:pPr>
            <a:r>
              <a:rPr lang="fr-FR" sz="3200" dirty="0" smtClean="0"/>
              <a:t>Compétences particulières</a:t>
            </a:r>
            <a:endParaRPr lang="fr-FR" sz="3200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conclusion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907704" y="4383208"/>
            <a:ext cx="53633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>
                <a:solidFill>
                  <a:srgbClr val="1F8BF0"/>
                </a:solidFill>
              </a:rPr>
              <a:t>&gt; Adoptez un DBA</a:t>
            </a:r>
            <a:endParaRPr lang="fr-FR" sz="5400" b="1" dirty="0">
              <a:solidFill>
                <a:srgbClr val="1F8B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62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aller plus loin…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7158" y="1340768"/>
            <a:ext cx="8175282" cy="4643471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Venez nous voir sur le </a:t>
            </a:r>
            <a:r>
              <a:rPr lang="fr-FR" b="1" dirty="0" smtClean="0">
                <a:latin typeface="Segoe UI" pitchFamily="34" charset="0"/>
              </a:rPr>
              <a:t>stand SQL Server</a:t>
            </a:r>
          </a:p>
          <a:p>
            <a:pPr lvl="1"/>
            <a:r>
              <a:rPr lang="fr-FR" dirty="0" smtClean="0"/>
              <a:t>Retrouvez les </a:t>
            </a:r>
            <a:r>
              <a:rPr lang="fr-FR" b="1" dirty="0" smtClean="0">
                <a:latin typeface="Segoe UI" pitchFamily="34" charset="0"/>
              </a:rPr>
              <a:t>experts</a:t>
            </a:r>
            <a:r>
              <a:rPr lang="fr-FR" dirty="0" smtClean="0"/>
              <a:t> Microsoft et MVP</a:t>
            </a:r>
          </a:p>
          <a:p>
            <a:pPr lvl="1"/>
            <a:r>
              <a:rPr lang="fr-FR" dirty="0" smtClean="0"/>
              <a:t>Assistez à des présentations des offres de nos </a:t>
            </a:r>
            <a:r>
              <a:rPr lang="fr-FR" b="1" dirty="0" smtClean="0">
                <a:latin typeface="Segoe UI" pitchFamily="34" charset="0"/>
              </a:rPr>
              <a:t>partenaires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Inscrivez-vous au « </a:t>
            </a:r>
            <a:r>
              <a:rPr lang="fr-FR" b="1" dirty="0" smtClean="0">
                <a:latin typeface="Segoe UI" pitchFamily="34" charset="0"/>
              </a:rPr>
              <a:t>Virtual </a:t>
            </a:r>
            <a:r>
              <a:rPr lang="fr-FR" b="1" dirty="0" err="1" smtClean="0">
                <a:latin typeface="Segoe UI" pitchFamily="34" charset="0"/>
              </a:rPr>
              <a:t>Launch</a:t>
            </a:r>
            <a:r>
              <a:rPr lang="fr-FR" b="1" dirty="0" smtClean="0">
                <a:latin typeface="Segoe UI" pitchFamily="34" charset="0"/>
              </a:rPr>
              <a:t> Event</a:t>
            </a:r>
            <a:r>
              <a:rPr lang="fr-FR" dirty="0" smtClean="0"/>
              <a:t> » </a:t>
            </a:r>
            <a:r>
              <a:rPr lang="fr-FR" smtClean="0"/>
              <a:t>du </a:t>
            </a:r>
            <a:r>
              <a:rPr lang="fr-FR" b="1" dirty="0">
                <a:latin typeface="Segoe UI" pitchFamily="34" charset="0"/>
              </a:rPr>
              <a:t>8</a:t>
            </a:r>
            <a:r>
              <a:rPr lang="fr-FR" b="1" smtClean="0">
                <a:latin typeface="Segoe UI" pitchFamily="34" charset="0"/>
              </a:rPr>
              <a:t> </a:t>
            </a:r>
            <a:r>
              <a:rPr lang="fr-FR" b="1" dirty="0" smtClean="0">
                <a:latin typeface="Segoe UI" pitchFamily="34" charset="0"/>
              </a:rPr>
              <a:t>mars </a:t>
            </a:r>
            <a:r>
              <a:rPr lang="fr-FR" dirty="0" smtClean="0"/>
              <a:t>: </a:t>
            </a:r>
            <a:r>
              <a:rPr lang="fr-FR" dirty="0" smtClean="0">
                <a:solidFill>
                  <a:srgbClr val="F4793B"/>
                </a:solidFill>
              </a:rPr>
              <a:t>http://aka.ms/vlefrance</a:t>
            </a:r>
          </a:p>
          <a:p>
            <a:endParaRPr lang="fr-FR" dirty="0" smtClean="0"/>
          </a:p>
          <a:p>
            <a:r>
              <a:rPr lang="fr-FR" dirty="0" smtClean="0"/>
              <a:t>Visitez notre </a:t>
            </a:r>
            <a:r>
              <a:rPr lang="fr-FR" b="1" dirty="0" smtClean="0">
                <a:latin typeface="Segoe UI" pitchFamily="34" charset="0"/>
              </a:rPr>
              <a:t>nouveau site</a:t>
            </a:r>
            <a:r>
              <a:rPr lang="fr-FR" dirty="0" smtClean="0"/>
              <a:t> : </a:t>
            </a:r>
            <a:r>
              <a:rPr lang="fr-FR" dirty="0" smtClean="0">
                <a:solidFill>
                  <a:srgbClr val="F4793B"/>
                </a:solidFill>
              </a:rPr>
              <a:t>http://www.microsoft.fr/sql</a:t>
            </a:r>
          </a:p>
          <a:p>
            <a:endParaRPr lang="fr-FR" dirty="0"/>
          </a:p>
          <a:p>
            <a:r>
              <a:rPr lang="fr-FR" b="1" dirty="0">
                <a:latin typeface="Segoe UI" pitchFamily="34" charset="0"/>
              </a:rPr>
              <a:t>Evaluez</a:t>
            </a:r>
            <a:r>
              <a:rPr lang="fr-FR" dirty="0"/>
              <a:t> dès aujourd’hui SQL Server 2012</a:t>
            </a:r>
          </a:p>
          <a:p>
            <a:pPr lvl="1"/>
            <a:r>
              <a:rPr lang="fr-FR" dirty="0"/>
              <a:t>En </a:t>
            </a:r>
            <a:r>
              <a:rPr lang="fr-FR" b="1" dirty="0">
                <a:latin typeface="Segoe UI" pitchFamily="34" charset="0"/>
              </a:rPr>
              <a:t>téléchargeant</a:t>
            </a:r>
            <a:r>
              <a:rPr lang="fr-FR" dirty="0"/>
              <a:t> </a:t>
            </a:r>
            <a:r>
              <a:rPr lang="fr-FR" dirty="0" smtClean="0"/>
              <a:t>la RC0 : </a:t>
            </a:r>
            <a:r>
              <a:rPr lang="fr-FR" dirty="0" smtClean="0">
                <a:solidFill>
                  <a:srgbClr val="F4793B"/>
                </a:solidFill>
              </a:rPr>
              <a:t>http</a:t>
            </a:r>
            <a:r>
              <a:rPr lang="fr-FR" dirty="0">
                <a:solidFill>
                  <a:srgbClr val="F4793B"/>
                </a:solidFill>
              </a:rPr>
              <a:t>://aka.ms/sql2012</a:t>
            </a:r>
          </a:p>
          <a:p>
            <a:pPr lvl="1"/>
            <a:r>
              <a:rPr lang="fr-FR" dirty="0"/>
              <a:t>En suivant nos « </a:t>
            </a:r>
            <a:r>
              <a:rPr lang="fr-FR" b="1" dirty="0">
                <a:latin typeface="Segoe UI" pitchFamily="34" charset="0"/>
              </a:rPr>
              <a:t>Virtual </a:t>
            </a:r>
            <a:r>
              <a:rPr lang="fr-FR" b="1" dirty="0" err="1">
                <a:latin typeface="Segoe UI" pitchFamily="34" charset="0"/>
              </a:rPr>
              <a:t>Labs</a:t>
            </a:r>
            <a:r>
              <a:rPr lang="fr-FR" dirty="0"/>
              <a:t> » : </a:t>
            </a:r>
            <a:r>
              <a:rPr lang="fr-FR" dirty="0">
                <a:solidFill>
                  <a:srgbClr val="F4793B"/>
                </a:solidFill>
              </a:rPr>
              <a:t>http://</a:t>
            </a:r>
            <a:r>
              <a:rPr lang="fr-FR" dirty="0" smtClean="0">
                <a:solidFill>
                  <a:srgbClr val="F4793B"/>
                </a:solidFill>
              </a:rPr>
              <a:t>aka.ms/sqllabs</a:t>
            </a:r>
            <a:endParaRPr lang="fr-FR" dirty="0">
              <a:solidFill>
                <a:srgbClr val="F4793B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621" y="6093295"/>
            <a:ext cx="3120687" cy="64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4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 + Outro conféren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u classiq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age co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2980</TotalTime>
  <Words>1051</Words>
  <Application>Microsoft Office PowerPoint</Application>
  <PresentationFormat>Affichage à l'écran (4:3)</PresentationFormat>
  <Paragraphs>310</Paragraphs>
  <Slides>35</Slides>
  <Notes>3</Notes>
  <HiddenSlides>1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35</vt:i4>
      </vt:variant>
    </vt:vector>
  </HeadingPairs>
  <TitlesOfParts>
    <vt:vector size="47" baseType="lpstr">
      <vt:lpstr>Arial</vt:lpstr>
      <vt:lpstr>Segoe UI</vt:lpstr>
      <vt:lpstr>Wingdings 3</vt:lpstr>
      <vt:lpstr>Calibri</vt:lpstr>
      <vt:lpstr>HelveticaNeue-Light</vt:lpstr>
      <vt:lpstr>Wingdings</vt:lpstr>
      <vt:lpstr>HelveticaNeue-Thin</vt:lpstr>
      <vt:lpstr>Courier New</vt:lpstr>
      <vt:lpstr>Segoe UI Light</vt:lpstr>
      <vt:lpstr>Intro + Outro conférence</vt:lpstr>
      <vt:lpstr>Contenu classique</vt:lpstr>
      <vt:lpstr>Page code</vt:lpstr>
      <vt:lpstr>Présentation PowerPoint</vt:lpstr>
      <vt:lpstr>SQL Server et les développeurs</vt:lpstr>
      <vt:lpstr>Présentation PowerPoint</vt:lpstr>
      <vt:lpstr>Au programme</vt:lpstr>
      <vt:lpstr>Pourquoi une base de données ?</vt:lpstr>
      <vt:lpstr>Pourquoi une base de données ?</vt:lpstr>
      <vt:lpstr>Pourquoi une base de données ?</vt:lpstr>
      <vt:lpstr>Pourquoi une base de données ?</vt:lpstr>
      <vt:lpstr>C’est quoi une base de données ?</vt:lpstr>
      <vt:lpstr>Le plus important dans une BDD ?</vt:lpstr>
      <vt:lpstr>Et les autres bases de données ?</vt:lpstr>
      <vt:lpstr>La modélisation</vt:lpstr>
      <vt:lpstr>Normalisation</vt:lpstr>
      <vt:lpstr>Les relations</vt:lpstr>
      <vt:lpstr>Où modéliser ?</vt:lpstr>
      <vt:lpstr>Quelques bonnes pratiques</vt:lpstr>
      <vt:lpstr>Le requêtage</vt:lpstr>
      <vt:lpstr>Le requêtage</vt:lpstr>
      <vt:lpstr>Le langage SQL</vt:lpstr>
      <vt:lpstr>L’exécution de la requête</vt:lpstr>
      <vt:lpstr>L’option WITH (PERFORMANCE=ON)</vt:lpstr>
      <vt:lpstr>Le plan d’exécution</vt:lpstr>
      <vt:lpstr>L’indexation</vt:lpstr>
      <vt:lpstr>La métaphore de l’annuaire</vt:lpstr>
      <vt:lpstr>C’est quoi un index ?</vt:lpstr>
      <vt:lpstr>Règle d’indexation</vt:lpstr>
      <vt:lpstr>L’accès aux données</vt:lpstr>
      <vt:lpstr>Le grand débat…</vt:lpstr>
      <vt:lpstr>Les ORM</vt:lpstr>
      <vt:lpstr>Quelques bonnes pratiques</vt:lpstr>
      <vt:lpstr>La sécurité</vt:lpstr>
      <vt:lpstr>L’importance de la sécurité</vt:lpstr>
      <vt:lpstr>En conclusion</vt:lpstr>
      <vt:lpstr>En conclusion</vt:lpstr>
      <vt:lpstr>Pour aller plus loin…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Jegu, Vincent</dc:creator>
  <cp:lastModifiedBy>Jean-Pierre Riehl</cp:lastModifiedBy>
  <cp:revision>187</cp:revision>
  <dcterms:modified xsi:type="dcterms:W3CDTF">2012-02-07T11:46:19Z</dcterms:modified>
</cp:coreProperties>
</file>