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4"/>
  </p:sldMasterIdLst>
  <p:notesMasterIdLst>
    <p:notesMasterId r:id="rId44"/>
  </p:notesMasterIdLst>
  <p:handoutMasterIdLst>
    <p:handoutMasterId r:id="rId45"/>
  </p:handoutMasterIdLst>
  <p:sldIdLst>
    <p:sldId id="379" r:id="rId5"/>
    <p:sldId id="380" r:id="rId6"/>
    <p:sldId id="381" r:id="rId7"/>
    <p:sldId id="283" r:id="rId8"/>
    <p:sldId id="383" r:id="rId9"/>
    <p:sldId id="291" r:id="rId10"/>
    <p:sldId id="284" r:id="rId11"/>
    <p:sldId id="287" r:id="rId12"/>
    <p:sldId id="288" r:id="rId13"/>
    <p:sldId id="294" r:id="rId14"/>
    <p:sldId id="295" r:id="rId15"/>
    <p:sldId id="391" r:id="rId16"/>
    <p:sldId id="390" r:id="rId17"/>
    <p:sldId id="392" r:id="rId18"/>
    <p:sldId id="384" r:id="rId19"/>
    <p:sldId id="371" r:id="rId20"/>
    <p:sldId id="305" r:id="rId21"/>
    <p:sldId id="306" r:id="rId22"/>
    <p:sldId id="304" r:id="rId23"/>
    <p:sldId id="376" r:id="rId24"/>
    <p:sldId id="314" r:id="rId25"/>
    <p:sldId id="353" r:id="rId26"/>
    <p:sldId id="316" r:id="rId27"/>
    <p:sldId id="385" r:id="rId28"/>
    <p:sldId id="320" r:id="rId29"/>
    <p:sldId id="321" r:id="rId30"/>
    <p:sldId id="323" r:id="rId31"/>
    <p:sldId id="324" r:id="rId32"/>
    <p:sldId id="328" r:id="rId33"/>
    <p:sldId id="331" r:id="rId34"/>
    <p:sldId id="334" r:id="rId35"/>
    <p:sldId id="386" r:id="rId36"/>
    <p:sldId id="336" r:id="rId37"/>
    <p:sldId id="388" r:id="rId38"/>
    <p:sldId id="395" r:id="rId39"/>
    <p:sldId id="396" r:id="rId40"/>
    <p:sldId id="393" r:id="rId41"/>
    <p:sldId id="394" r:id="rId42"/>
    <p:sldId id="387" r:id="rId43"/>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vid Siroky" initials="D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71C"/>
    <a:srgbClr val="5AFD35"/>
    <a:srgbClr val="999999"/>
    <a:srgbClr val="35DDFD"/>
    <a:srgbClr val="FC2FEB"/>
    <a:srgbClr val="FCE62F"/>
    <a:srgbClr val="5B12B5"/>
    <a:srgbClr val="0F53A0"/>
    <a:srgbClr val="DDDDDD"/>
    <a:srgbClr val="FF4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22" autoAdjust="0"/>
    <p:restoredTop sz="80000" autoAdjust="0"/>
  </p:normalViewPr>
  <p:slideViewPr>
    <p:cSldViewPr>
      <p:cViewPr>
        <p:scale>
          <a:sx n="100" d="100"/>
          <a:sy n="100" d="100"/>
        </p:scale>
        <p:origin x="-1950" y="-348"/>
      </p:cViewPr>
      <p:guideLst>
        <p:guide orient="horz" pos="1620"/>
        <p:guide pos="2880"/>
      </p:guideLst>
    </p:cSldViewPr>
  </p:slid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0-10-25T17:38:14.662" idx="1">
    <p:pos x="10" y="10"/>
    <p:text>this is a later version of this slide, but does not break out service providers as a separate partner category.</p:text>
  </p:cm>
</p:cmLst>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6CA1C3-ACCD-4045-9370-BC63973CB6B0}" type="doc">
      <dgm:prSet loTypeId="urn:microsoft.com/office/officeart/2008/layout/VerticalCurvedList" loCatId="list" qsTypeId="urn:microsoft.com/office/officeart/2005/8/quickstyle/simple1" qsCatId="simple" csTypeId="urn:microsoft.com/office/officeart/2005/8/colors/accent6_2" csCatId="accent6" phldr="1"/>
      <dgm:spPr/>
      <dgm:t>
        <a:bodyPr/>
        <a:lstStyle/>
        <a:p>
          <a:endParaRPr lang="fr-FR"/>
        </a:p>
      </dgm:t>
    </dgm:pt>
    <dgm:pt modelId="{C66A7733-7A9C-4B9A-AE7F-B1E028B8E6C7}">
      <dgm:prSet phldrT="[Text]" custT="1"/>
      <dgm:spPr/>
      <dgm:t>
        <a:bodyPr/>
        <a:lstStyle/>
        <a:p>
          <a:r>
            <a:rPr lang="fr-FR" sz="2800" b="0" dirty="0" smtClean="0"/>
            <a:t>Microsoft et le Cloud</a:t>
          </a:r>
          <a:endParaRPr lang="fr-FR" sz="2800" b="0" dirty="0"/>
        </a:p>
      </dgm:t>
    </dgm:pt>
    <dgm:pt modelId="{F6DAF225-0B8C-4A2C-B969-CE366098651E}" type="parTrans" cxnId="{88893708-5D42-411C-9859-58A298831C9A}">
      <dgm:prSet/>
      <dgm:spPr/>
      <dgm:t>
        <a:bodyPr/>
        <a:lstStyle/>
        <a:p>
          <a:endParaRPr lang="fr-FR"/>
        </a:p>
      </dgm:t>
    </dgm:pt>
    <dgm:pt modelId="{E9675694-30A7-437F-80E0-68396C98DF12}" type="sibTrans" cxnId="{88893708-5D42-411C-9859-58A298831C9A}">
      <dgm:prSet/>
      <dgm:spPr/>
      <dgm:t>
        <a:bodyPr/>
        <a:lstStyle/>
        <a:p>
          <a:endParaRPr lang="fr-FR"/>
        </a:p>
      </dgm:t>
    </dgm:pt>
    <dgm:pt modelId="{D44001EB-2491-44BD-BF13-D0E14DC4207C}">
      <dgm:prSet phldrT="[Text]" custT="1"/>
      <dgm:spPr/>
      <dgm:t>
        <a:bodyPr/>
        <a:lstStyle/>
        <a:p>
          <a:r>
            <a:rPr lang="fr-FR" sz="2800" b="0" dirty="0" smtClean="0"/>
            <a:t>Comment démarrer ?</a:t>
          </a:r>
          <a:endParaRPr lang="fr-FR" sz="2800" b="0" dirty="0"/>
        </a:p>
      </dgm:t>
    </dgm:pt>
    <dgm:pt modelId="{1FB964EF-6331-4C6C-AA5B-EFB092C3C8C7}" type="parTrans" cxnId="{13193773-3635-4C3A-8B71-CCD2BF2031C9}">
      <dgm:prSet/>
      <dgm:spPr/>
      <dgm:t>
        <a:bodyPr/>
        <a:lstStyle/>
        <a:p>
          <a:endParaRPr lang="fr-FR"/>
        </a:p>
      </dgm:t>
    </dgm:pt>
    <dgm:pt modelId="{7C1BC90B-98A6-4056-8322-A481D676A7D3}" type="sibTrans" cxnId="{13193773-3635-4C3A-8B71-CCD2BF2031C9}">
      <dgm:prSet/>
      <dgm:spPr/>
      <dgm:t>
        <a:bodyPr/>
        <a:lstStyle/>
        <a:p>
          <a:endParaRPr lang="fr-FR"/>
        </a:p>
      </dgm:t>
    </dgm:pt>
    <dgm:pt modelId="{644887B8-0CAE-41B0-AFD6-982E5AA576DD}">
      <dgm:prSet phldrT="[Text]" custT="1"/>
      <dgm:spPr/>
      <dgm:t>
        <a:bodyPr/>
        <a:lstStyle/>
        <a:p>
          <a:r>
            <a:rPr lang="fr-FR" sz="2800" b="0" dirty="0" smtClean="0"/>
            <a:t>Retours d’expérience</a:t>
          </a:r>
          <a:endParaRPr lang="fr-FR" sz="2800" b="0" dirty="0"/>
        </a:p>
      </dgm:t>
    </dgm:pt>
    <dgm:pt modelId="{00533F56-D5E8-4A69-B39F-83E772180585}" type="parTrans" cxnId="{CE0351DF-B284-4BF7-8C45-2C7CB8FF3987}">
      <dgm:prSet/>
      <dgm:spPr/>
      <dgm:t>
        <a:bodyPr/>
        <a:lstStyle/>
        <a:p>
          <a:endParaRPr lang="fr-FR"/>
        </a:p>
      </dgm:t>
    </dgm:pt>
    <dgm:pt modelId="{EB64427A-C768-4753-B51C-AADB3634AF10}" type="sibTrans" cxnId="{CE0351DF-B284-4BF7-8C45-2C7CB8FF3987}">
      <dgm:prSet/>
      <dgm:spPr/>
      <dgm:t>
        <a:bodyPr/>
        <a:lstStyle/>
        <a:p>
          <a:endParaRPr lang="fr-FR"/>
        </a:p>
      </dgm:t>
    </dgm:pt>
    <dgm:pt modelId="{6CFE7685-71B0-4F03-9316-8400EAE83024}">
      <dgm:prSet phldrT="[Text]" custT="1"/>
      <dgm:spPr/>
      <dgm:t>
        <a:bodyPr/>
        <a:lstStyle/>
        <a:p>
          <a:r>
            <a:rPr lang="fr-FR" sz="2800" b="0" dirty="0" smtClean="0"/>
            <a:t>Retour sur le Cloud</a:t>
          </a:r>
          <a:endParaRPr lang="fr-FR" sz="2800" b="0" dirty="0"/>
        </a:p>
      </dgm:t>
    </dgm:pt>
    <dgm:pt modelId="{4EE05C5C-D9F0-4A1D-A397-6CB51DEBFC18}" type="parTrans" cxnId="{E1A9EEB8-2BAC-46DA-A546-5F0FFD53279D}">
      <dgm:prSet/>
      <dgm:spPr/>
      <dgm:t>
        <a:bodyPr/>
        <a:lstStyle/>
        <a:p>
          <a:endParaRPr lang="fr-FR"/>
        </a:p>
      </dgm:t>
    </dgm:pt>
    <dgm:pt modelId="{91A9D5DF-89C2-407B-81ED-1B56AB21C64F}" type="sibTrans" cxnId="{E1A9EEB8-2BAC-46DA-A546-5F0FFD53279D}">
      <dgm:prSet/>
      <dgm:spPr/>
      <dgm:t>
        <a:bodyPr/>
        <a:lstStyle/>
        <a:p>
          <a:endParaRPr lang="fr-FR"/>
        </a:p>
      </dgm:t>
    </dgm:pt>
    <dgm:pt modelId="{728FCE39-2154-40C9-AB4C-E76611BE6778}" type="pres">
      <dgm:prSet presAssocID="{696CA1C3-ACCD-4045-9370-BC63973CB6B0}" presName="Name0" presStyleCnt="0">
        <dgm:presLayoutVars>
          <dgm:chMax val="7"/>
          <dgm:chPref val="7"/>
          <dgm:dir/>
        </dgm:presLayoutVars>
      </dgm:prSet>
      <dgm:spPr/>
      <dgm:t>
        <a:bodyPr/>
        <a:lstStyle/>
        <a:p>
          <a:endParaRPr lang="fr-FR"/>
        </a:p>
      </dgm:t>
    </dgm:pt>
    <dgm:pt modelId="{E0FB6077-D21F-4078-9B91-38808F5D40F8}" type="pres">
      <dgm:prSet presAssocID="{696CA1C3-ACCD-4045-9370-BC63973CB6B0}" presName="Name1" presStyleCnt="0"/>
      <dgm:spPr/>
    </dgm:pt>
    <dgm:pt modelId="{C7D9B607-2EB6-4ADB-8AF1-D29BBE5E4CC3}" type="pres">
      <dgm:prSet presAssocID="{696CA1C3-ACCD-4045-9370-BC63973CB6B0}" presName="cycle" presStyleCnt="0"/>
      <dgm:spPr/>
    </dgm:pt>
    <dgm:pt modelId="{D915F16E-39F9-4EFB-843A-6540248BFC3F}" type="pres">
      <dgm:prSet presAssocID="{696CA1C3-ACCD-4045-9370-BC63973CB6B0}" presName="srcNode" presStyleLbl="node1" presStyleIdx="0" presStyleCnt="4"/>
      <dgm:spPr/>
    </dgm:pt>
    <dgm:pt modelId="{99896943-3691-499C-9364-7EA7CC276A59}" type="pres">
      <dgm:prSet presAssocID="{696CA1C3-ACCD-4045-9370-BC63973CB6B0}" presName="conn" presStyleLbl="parChTrans1D2" presStyleIdx="0" presStyleCnt="1" custAng="700906"/>
      <dgm:spPr/>
      <dgm:t>
        <a:bodyPr/>
        <a:lstStyle/>
        <a:p>
          <a:endParaRPr lang="fr-FR"/>
        </a:p>
      </dgm:t>
    </dgm:pt>
    <dgm:pt modelId="{AF15E7CC-449F-486E-979D-815C89B31032}" type="pres">
      <dgm:prSet presAssocID="{696CA1C3-ACCD-4045-9370-BC63973CB6B0}" presName="extraNode" presStyleLbl="node1" presStyleIdx="0" presStyleCnt="4"/>
      <dgm:spPr/>
    </dgm:pt>
    <dgm:pt modelId="{D5EF5FED-F59F-4784-9FF7-4D2616AD1AAC}" type="pres">
      <dgm:prSet presAssocID="{696CA1C3-ACCD-4045-9370-BC63973CB6B0}" presName="dstNode" presStyleLbl="node1" presStyleIdx="0" presStyleCnt="4"/>
      <dgm:spPr/>
    </dgm:pt>
    <dgm:pt modelId="{7C675D42-875D-4BC4-9F83-57E381B09DDF}" type="pres">
      <dgm:prSet presAssocID="{6CFE7685-71B0-4F03-9316-8400EAE83024}" presName="text_1" presStyleLbl="node1" presStyleIdx="0" presStyleCnt="4">
        <dgm:presLayoutVars>
          <dgm:bulletEnabled val="1"/>
        </dgm:presLayoutVars>
      </dgm:prSet>
      <dgm:spPr/>
      <dgm:t>
        <a:bodyPr/>
        <a:lstStyle/>
        <a:p>
          <a:endParaRPr lang="fr-FR"/>
        </a:p>
      </dgm:t>
    </dgm:pt>
    <dgm:pt modelId="{C276FDF5-98C9-4033-9B74-51558BA3F983}" type="pres">
      <dgm:prSet presAssocID="{6CFE7685-71B0-4F03-9316-8400EAE83024}" presName="accent_1" presStyleCnt="0"/>
      <dgm:spPr/>
    </dgm:pt>
    <dgm:pt modelId="{7DF9B085-459B-44B3-A453-8AE002B73919}" type="pres">
      <dgm:prSet presAssocID="{6CFE7685-71B0-4F03-9316-8400EAE83024}" presName="accentRepeatNode" presStyleLbl="solidFgAcc1" presStyleIdx="0" presStyleCnt="4"/>
      <dgm:spPr/>
    </dgm:pt>
    <dgm:pt modelId="{0E043EF9-4BB4-4905-B6A4-20183FF2B2F8}" type="pres">
      <dgm:prSet presAssocID="{C66A7733-7A9C-4B9A-AE7F-B1E028B8E6C7}" presName="text_2" presStyleLbl="node1" presStyleIdx="1" presStyleCnt="4">
        <dgm:presLayoutVars>
          <dgm:bulletEnabled val="1"/>
        </dgm:presLayoutVars>
      </dgm:prSet>
      <dgm:spPr/>
      <dgm:t>
        <a:bodyPr/>
        <a:lstStyle/>
        <a:p>
          <a:endParaRPr lang="fr-FR"/>
        </a:p>
      </dgm:t>
    </dgm:pt>
    <dgm:pt modelId="{07FD5AA3-2783-4E3F-A6A6-65115A4147B7}" type="pres">
      <dgm:prSet presAssocID="{C66A7733-7A9C-4B9A-AE7F-B1E028B8E6C7}" presName="accent_2" presStyleCnt="0"/>
      <dgm:spPr/>
    </dgm:pt>
    <dgm:pt modelId="{402B850B-F2A3-4705-B9BF-CFB91D4C5A33}" type="pres">
      <dgm:prSet presAssocID="{C66A7733-7A9C-4B9A-AE7F-B1E028B8E6C7}" presName="accentRepeatNode" presStyleLbl="solidFgAcc1" presStyleIdx="1" presStyleCnt="4"/>
      <dgm:spPr/>
    </dgm:pt>
    <dgm:pt modelId="{E5BE37DF-7932-4C13-A0E9-3F48BBADED40}" type="pres">
      <dgm:prSet presAssocID="{D44001EB-2491-44BD-BF13-D0E14DC4207C}" presName="text_3" presStyleLbl="node1" presStyleIdx="2" presStyleCnt="4" custLinFactNeighborX="-319">
        <dgm:presLayoutVars>
          <dgm:bulletEnabled val="1"/>
        </dgm:presLayoutVars>
      </dgm:prSet>
      <dgm:spPr/>
      <dgm:t>
        <a:bodyPr/>
        <a:lstStyle/>
        <a:p>
          <a:endParaRPr lang="fr-FR"/>
        </a:p>
      </dgm:t>
    </dgm:pt>
    <dgm:pt modelId="{9DD6D65D-3FCE-4E5C-B781-036A31D136A4}" type="pres">
      <dgm:prSet presAssocID="{D44001EB-2491-44BD-BF13-D0E14DC4207C}" presName="accent_3" presStyleCnt="0"/>
      <dgm:spPr/>
    </dgm:pt>
    <dgm:pt modelId="{EDB65B87-FF00-4894-9149-8A671BC31B55}" type="pres">
      <dgm:prSet presAssocID="{D44001EB-2491-44BD-BF13-D0E14DC4207C}" presName="accentRepeatNode" presStyleLbl="solidFgAcc1" presStyleIdx="2" presStyleCnt="4"/>
      <dgm:spPr/>
    </dgm:pt>
    <dgm:pt modelId="{56C2E405-81CE-4865-ADA7-8000CE156C35}" type="pres">
      <dgm:prSet presAssocID="{644887B8-0CAE-41B0-AFD6-982E5AA576DD}" presName="text_4" presStyleLbl="node1" presStyleIdx="3" presStyleCnt="4">
        <dgm:presLayoutVars>
          <dgm:bulletEnabled val="1"/>
        </dgm:presLayoutVars>
      </dgm:prSet>
      <dgm:spPr/>
      <dgm:t>
        <a:bodyPr/>
        <a:lstStyle/>
        <a:p>
          <a:endParaRPr lang="fr-FR"/>
        </a:p>
      </dgm:t>
    </dgm:pt>
    <dgm:pt modelId="{8E465BFC-F71C-4FAC-8821-A152C2E5F0A8}" type="pres">
      <dgm:prSet presAssocID="{644887B8-0CAE-41B0-AFD6-982E5AA576DD}" presName="accent_4" presStyleCnt="0"/>
      <dgm:spPr/>
    </dgm:pt>
    <dgm:pt modelId="{EFB19321-53E0-44C9-8300-CE5EBFAD2091}" type="pres">
      <dgm:prSet presAssocID="{644887B8-0CAE-41B0-AFD6-982E5AA576DD}" presName="accentRepeatNode" presStyleLbl="solidFgAcc1" presStyleIdx="3" presStyleCnt="4"/>
      <dgm:spPr/>
    </dgm:pt>
  </dgm:ptLst>
  <dgm:cxnLst>
    <dgm:cxn modelId="{4D562960-492B-4593-9977-AC9FF9393CC2}" type="presOf" srcId="{D44001EB-2491-44BD-BF13-D0E14DC4207C}" destId="{E5BE37DF-7932-4C13-A0E9-3F48BBADED40}" srcOrd="0" destOrd="0" presId="urn:microsoft.com/office/officeart/2008/layout/VerticalCurvedList"/>
    <dgm:cxn modelId="{E1A9EEB8-2BAC-46DA-A546-5F0FFD53279D}" srcId="{696CA1C3-ACCD-4045-9370-BC63973CB6B0}" destId="{6CFE7685-71B0-4F03-9316-8400EAE83024}" srcOrd="0" destOrd="0" parTransId="{4EE05C5C-D9F0-4A1D-A397-6CB51DEBFC18}" sibTransId="{91A9D5DF-89C2-407B-81ED-1B56AB21C64F}"/>
    <dgm:cxn modelId="{88893708-5D42-411C-9859-58A298831C9A}" srcId="{696CA1C3-ACCD-4045-9370-BC63973CB6B0}" destId="{C66A7733-7A9C-4B9A-AE7F-B1E028B8E6C7}" srcOrd="1" destOrd="0" parTransId="{F6DAF225-0B8C-4A2C-B969-CE366098651E}" sibTransId="{E9675694-30A7-437F-80E0-68396C98DF12}"/>
    <dgm:cxn modelId="{0574AA5B-5E19-44BA-BAFF-63767708C45E}" type="presOf" srcId="{C66A7733-7A9C-4B9A-AE7F-B1E028B8E6C7}" destId="{0E043EF9-4BB4-4905-B6A4-20183FF2B2F8}" srcOrd="0" destOrd="0" presId="urn:microsoft.com/office/officeart/2008/layout/VerticalCurvedList"/>
    <dgm:cxn modelId="{7A0AE4A0-9187-4944-B20E-04237578D8BA}" type="presOf" srcId="{6CFE7685-71B0-4F03-9316-8400EAE83024}" destId="{7C675D42-875D-4BC4-9F83-57E381B09DDF}" srcOrd="0" destOrd="0" presId="urn:microsoft.com/office/officeart/2008/layout/VerticalCurvedList"/>
    <dgm:cxn modelId="{CE0351DF-B284-4BF7-8C45-2C7CB8FF3987}" srcId="{696CA1C3-ACCD-4045-9370-BC63973CB6B0}" destId="{644887B8-0CAE-41B0-AFD6-982E5AA576DD}" srcOrd="3" destOrd="0" parTransId="{00533F56-D5E8-4A69-B39F-83E772180585}" sibTransId="{EB64427A-C768-4753-B51C-AADB3634AF10}"/>
    <dgm:cxn modelId="{B59D273A-F955-401C-B090-1BF5F47BC7DD}" type="presOf" srcId="{91A9D5DF-89C2-407B-81ED-1B56AB21C64F}" destId="{99896943-3691-499C-9364-7EA7CC276A59}" srcOrd="0" destOrd="0" presId="urn:microsoft.com/office/officeart/2008/layout/VerticalCurvedList"/>
    <dgm:cxn modelId="{28F1E86B-5C58-42D9-82EA-C9AE54CB12E9}" type="presOf" srcId="{696CA1C3-ACCD-4045-9370-BC63973CB6B0}" destId="{728FCE39-2154-40C9-AB4C-E76611BE6778}" srcOrd="0" destOrd="0" presId="urn:microsoft.com/office/officeart/2008/layout/VerticalCurvedList"/>
    <dgm:cxn modelId="{460BA13B-6DD6-4EE4-A779-1602A5EB4F3F}" type="presOf" srcId="{644887B8-0CAE-41B0-AFD6-982E5AA576DD}" destId="{56C2E405-81CE-4865-ADA7-8000CE156C35}" srcOrd="0" destOrd="0" presId="urn:microsoft.com/office/officeart/2008/layout/VerticalCurvedList"/>
    <dgm:cxn modelId="{13193773-3635-4C3A-8B71-CCD2BF2031C9}" srcId="{696CA1C3-ACCD-4045-9370-BC63973CB6B0}" destId="{D44001EB-2491-44BD-BF13-D0E14DC4207C}" srcOrd="2" destOrd="0" parTransId="{1FB964EF-6331-4C6C-AA5B-EFB092C3C8C7}" sibTransId="{7C1BC90B-98A6-4056-8322-A481D676A7D3}"/>
    <dgm:cxn modelId="{4B0ACAB6-7472-4A9B-B34A-E2235ED256E8}" type="presParOf" srcId="{728FCE39-2154-40C9-AB4C-E76611BE6778}" destId="{E0FB6077-D21F-4078-9B91-38808F5D40F8}" srcOrd="0" destOrd="0" presId="urn:microsoft.com/office/officeart/2008/layout/VerticalCurvedList"/>
    <dgm:cxn modelId="{FBA888CE-EB7F-44B7-89F3-D776B9C53B40}" type="presParOf" srcId="{E0FB6077-D21F-4078-9B91-38808F5D40F8}" destId="{C7D9B607-2EB6-4ADB-8AF1-D29BBE5E4CC3}" srcOrd="0" destOrd="0" presId="urn:microsoft.com/office/officeart/2008/layout/VerticalCurvedList"/>
    <dgm:cxn modelId="{09B07ABB-2F0F-4F08-9302-555E18A2A250}" type="presParOf" srcId="{C7D9B607-2EB6-4ADB-8AF1-D29BBE5E4CC3}" destId="{D915F16E-39F9-4EFB-843A-6540248BFC3F}" srcOrd="0" destOrd="0" presId="urn:microsoft.com/office/officeart/2008/layout/VerticalCurvedList"/>
    <dgm:cxn modelId="{C9B4FEFB-152F-4FAC-A2D9-5B8264E13547}" type="presParOf" srcId="{C7D9B607-2EB6-4ADB-8AF1-D29BBE5E4CC3}" destId="{99896943-3691-499C-9364-7EA7CC276A59}" srcOrd="1" destOrd="0" presId="urn:microsoft.com/office/officeart/2008/layout/VerticalCurvedList"/>
    <dgm:cxn modelId="{3C52BB75-CC1E-40F7-AF07-3619B1D79781}" type="presParOf" srcId="{C7D9B607-2EB6-4ADB-8AF1-D29BBE5E4CC3}" destId="{AF15E7CC-449F-486E-979D-815C89B31032}" srcOrd="2" destOrd="0" presId="urn:microsoft.com/office/officeart/2008/layout/VerticalCurvedList"/>
    <dgm:cxn modelId="{51CD941C-D8FE-448B-9B00-E4A81237EC5B}" type="presParOf" srcId="{C7D9B607-2EB6-4ADB-8AF1-D29BBE5E4CC3}" destId="{D5EF5FED-F59F-4784-9FF7-4D2616AD1AAC}" srcOrd="3" destOrd="0" presId="urn:microsoft.com/office/officeart/2008/layout/VerticalCurvedList"/>
    <dgm:cxn modelId="{596428CC-0CB7-4726-B405-A5966E7063D4}" type="presParOf" srcId="{E0FB6077-D21F-4078-9B91-38808F5D40F8}" destId="{7C675D42-875D-4BC4-9F83-57E381B09DDF}" srcOrd="1" destOrd="0" presId="urn:microsoft.com/office/officeart/2008/layout/VerticalCurvedList"/>
    <dgm:cxn modelId="{A0CC1AB3-A6D4-4769-8DEC-B47258BAFEA7}" type="presParOf" srcId="{E0FB6077-D21F-4078-9B91-38808F5D40F8}" destId="{C276FDF5-98C9-4033-9B74-51558BA3F983}" srcOrd="2" destOrd="0" presId="urn:microsoft.com/office/officeart/2008/layout/VerticalCurvedList"/>
    <dgm:cxn modelId="{E9EEEECE-9C62-4C73-808C-BA1494E21FC5}" type="presParOf" srcId="{C276FDF5-98C9-4033-9B74-51558BA3F983}" destId="{7DF9B085-459B-44B3-A453-8AE002B73919}" srcOrd="0" destOrd="0" presId="urn:microsoft.com/office/officeart/2008/layout/VerticalCurvedList"/>
    <dgm:cxn modelId="{B190BD43-CE87-4C22-8D3C-4D1676F54207}" type="presParOf" srcId="{E0FB6077-D21F-4078-9B91-38808F5D40F8}" destId="{0E043EF9-4BB4-4905-B6A4-20183FF2B2F8}" srcOrd="3" destOrd="0" presId="urn:microsoft.com/office/officeart/2008/layout/VerticalCurvedList"/>
    <dgm:cxn modelId="{68C2D58A-5117-4EC7-9D90-FD4D4970AEF0}" type="presParOf" srcId="{E0FB6077-D21F-4078-9B91-38808F5D40F8}" destId="{07FD5AA3-2783-4E3F-A6A6-65115A4147B7}" srcOrd="4" destOrd="0" presId="urn:microsoft.com/office/officeart/2008/layout/VerticalCurvedList"/>
    <dgm:cxn modelId="{D3EB73A0-2764-4871-8ADE-14C6F71CB50D}" type="presParOf" srcId="{07FD5AA3-2783-4E3F-A6A6-65115A4147B7}" destId="{402B850B-F2A3-4705-B9BF-CFB91D4C5A33}" srcOrd="0" destOrd="0" presId="urn:microsoft.com/office/officeart/2008/layout/VerticalCurvedList"/>
    <dgm:cxn modelId="{FB83FC0E-F534-4176-9914-7D53A9E9E1EF}" type="presParOf" srcId="{E0FB6077-D21F-4078-9B91-38808F5D40F8}" destId="{E5BE37DF-7932-4C13-A0E9-3F48BBADED40}" srcOrd="5" destOrd="0" presId="urn:microsoft.com/office/officeart/2008/layout/VerticalCurvedList"/>
    <dgm:cxn modelId="{CC8C96DD-F7BA-442D-9602-7DF9A14C9775}" type="presParOf" srcId="{E0FB6077-D21F-4078-9B91-38808F5D40F8}" destId="{9DD6D65D-3FCE-4E5C-B781-036A31D136A4}" srcOrd="6" destOrd="0" presId="urn:microsoft.com/office/officeart/2008/layout/VerticalCurvedList"/>
    <dgm:cxn modelId="{AD781075-BB0C-4940-8A09-ED4DE39943AD}" type="presParOf" srcId="{9DD6D65D-3FCE-4E5C-B781-036A31D136A4}" destId="{EDB65B87-FF00-4894-9149-8A671BC31B55}" srcOrd="0" destOrd="0" presId="urn:microsoft.com/office/officeart/2008/layout/VerticalCurvedList"/>
    <dgm:cxn modelId="{530C813D-B139-4DC1-9A31-0AC25936A10C}" type="presParOf" srcId="{E0FB6077-D21F-4078-9B91-38808F5D40F8}" destId="{56C2E405-81CE-4865-ADA7-8000CE156C35}" srcOrd="7" destOrd="0" presId="urn:microsoft.com/office/officeart/2008/layout/VerticalCurvedList"/>
    <dgm:cxn modelId="{A45F6DE4-1B7E-4565-91AE-8A7A297CE8EF}" type="presParOf" srcId="{E0FB6077-D21F-4078-9B91-38808F5D40F8}" destId="{8E465BFC-F71C-4FAC-8821-A152C2E5F0A8}" srcOrd="8" destOrd="0" presId="urn:microsoft.com/office/officeart/2008/layout/VerticalCurvedList"/>
    <dgm:cxn modelId="{06A1D2FF-4056-4258-AC04-68ED6B2C7B12}" type="presParOf" srcId="{8E465BFC-F71C-4FAC-8821-A152C2E5F0A8}" destId="{EFB19321-53E0-44C9-8300-CE5EBFAD209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896943-3691-499C-9364-7EA7CC276A59}">
      <dsp:nvSpPr>
        <dsp:cNvPr id="0" name=""/>
        <dsp:cNvSpPr/>
      </dsp:nvSpPr>
      <dsp:spPr>
        <a:xfrm rot="700906">
          <a:off x="-3936525" y="-604403"/>
          <a:ext cx="4691384" cy="4691384"/>
        </a:xfrm>
        <a:prstGeom prst="blockArc">
          <a:avLst>
            <a:gd name="adj1" fmla="val 18900000"/>
            <a:gd name="adj2" fmla="val 2700000"/>
            <a:gd name="adj3" fmla="val 460"/>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675D42-875D-4BC4-9F83-57E381B09DDF}">
      <dsp:nvSpPr>
        <dsp:cNvPr id="0" name=""/>
        <dsp:cNvSpPr/>
      </dsp:nvSpPr>
      <dsp:spPr>
        <a:xfrm>
          <a:off x="395587" y="267740"/>
          <a:ext cx="5429404" cy="53575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5259" tIns="71120" rIns="71120" bIns="71120" numCol="1" spcCol="1270" anchor="ctr" anchorCtr="0">
          <a:noAutofit/>
        </a:bodyPr>
        <a:lstStyle/>
        <a:p>
          <a:pPr lvl="0" algn="l" defTabSz="1244600">
            <a:lnSpc>
              <a:spcPct val="90000"/>
            </a:lnSpc>
            <a:spcBef>
              <a:spcPct val="0"/>
            </a:spcBef>
            <a:spcAft>
              <a:spcPct val="35000"/>
            </a:spcAft>
          </a:pPr>
          <a:r>
            <a:rPr lang="fr-FR" sz="2800" b="0" kern="1200" dirty="0" smtClean="0"/>
            <a:t>Retour sur le Cloud</a:t>
          </a:r>
          <a:endParaRPr lang="fr-FR" sz="2800" b="0" kern="1200" dirty="0"/>
        </a:p>
      </dsp:txBody>
      <dsp:txXfrm>
        <a:off x="395587" y="267740"/>
        <a:ext cx="5429404" cy="535759"/>
      </dsp:txXfrm>
    </dsp:sp>
    <dsp:sp modelId="{7DF9B085-459B-44B3-A453-8AE002B73919}">
      <dsp:nvSpPr>
        <dsp:cNvPr id="0" name=""/>
        <dsp:cNvSpPr/>
      </dsp:nvSpPr>
      <dsp:spPr>
        <a:xfrm>
          <a:off x="60737" y="200770"/>
          <a:ext cx="669699" cy="669699"/>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043EF9-4BB4-4905-B6A4-20183FF2B2F8}">
      <dsp:nvSpPr>
        <dsp:cNvPr id="0" name=""/>
        <dsp:cNvSpPr/>
      </dsp:nvSpPr>
      <dsp:spPr>
        <a:xfrm>
          <a:off x="702750" y="1071519"/>
          <a:ext cx="5122240" cy="53575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5259" tIns="71120" rIns="71120" bIns="71120" numCol="1" spcCol="1270" anchor="ctr" anchorCtr="0">
          <a:noAutofit/>
        </a:bodyPr>
        <a:lstStyle/>
        <a:p>
          <a:pPr lvl="0" algn="l" defTabSz="1244600">
            <a:lnSpc>
              <a:spcPct val="90000"/>
            </a:lnSpc>
            <a:spcBef>
              <a:spcPct val="0"/>
            </a:spcBef>
            <a:spcAft>
              <a:spcPct val="35000"/>
            </a:spcAft>
          </a:pPr>
          <a:r>
            <a:rPr lang="fr-FR" sz="2800" b="0" kern="1200" dirty="0" smtClean="0"/>
            <a:t>Microsoft et le Cloud</a:t>
          </a:r>
          <a:endParaRPr lang="fr-FR" sz="2800" b="0" kern="1200" dirty="0"/>
        </a:p>
      </dsp:txBody>
      <dsp:txXfrm>
        <a:off x="702750" y="1071519"/>
        <a:ext cx="5122240" cy="535759"/>
      </dsp:txXfrm>
    </dsp:sp>
    <dsp:sp modelId="{402B850B-F2A3-4705-B9BF-CFB91D4C5A33}">
      <dsp:nvSpPr>
        <dsp:cNvPr id="0" name=""/>
        <dsp:cNvSpPr/>
      </dsp:nvSpPr>
      <dsp:spPr>
        <a:xfrm>
          <a:off x="367900" y="1004549"/>
          <a:ext cx="669699" cy="669699"/>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BE37DF-7932-4C13-A0E9-3F48BBADED40}">
      <dsp:nvSpPr>
        <dsp:cNvPr id="0" name=""/>
        <dsp:cNvSpPr/>
      </dsp:nvSpPr>
      <dsp:spPr>
        <a:xfrm>
          <a:off x="686410" y="1875298"/>
          <a:ext cx="5122240" cy="53575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5259" tIns="71120" rIns="71120" bIns="71120" numCol="1" spcCol="1270" anchor="ctr" anchorCtr="0">
          <a:noAutofit/>
        </a:bodyPr>
        <a:lstStyle/>
        <a:p>
          <a:pPr lvl="0" algn="l" defTabSz="1244600">
            <a:lnSpc>
              <a:spcPct val="90000"/>
            </a:lnSpc>
            <a:spcBef>
              <a:spcPct val="0"/>
            </a:spcBef>
            <a:spcAft>
              <a:spcPct val="35000"/>
            </a:spcAft>
          </a:pPr>
          <a:r>
            <a:rPr lang="fr-FR" sz="2800" b="0" kern="1200" dirty="0" smtClean="0"/>
            <a:t>Comment démarrer ?</a:t>
          </a:r>
          <a:endParaRPr lang="fr-FR" sz="2800" b="0" kern="1200" dirty="0"/>
        </a:p>
      </dsp:txBody>
      <dsp:txXfrm>
        <a:off x="686410" y="1875298"/>
        <a:ext cx="5122240" cy="535759"/>
      </dsp:txXfrm>
    </dsp:sp>
    <dsp:sp modelId="{EDB65B87-FF00-4894-9149-8A671BC31B55}">
      <dsp:nvSpPr>
        <dsp:cNvPr id="0" name=""/>
        <dsp:cNvSpPr/>
      </dsp:nvSpPr>
      <dsp:spPr>
        <a:xfrm>
          <a:off x="367900" y="1808328"/>
          <a:ext cx="669699" cy="669699"/>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C2E405-81CE-4865-ADA7-8000CE156C35}">
      <dsp:nvSpPr>
        <dsp:cNvPr id="0" name=""/>
        <dsp:cNvSpPr/>
      </dsp:nvSpPr>
      <dsp:spPr>
        <a:xfrm>
          <a:off x="395587" y="2679077"/>
          <a:ext cx="5429404" cy="53575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5259" tIns="71120" rIns="71120" bIns="71120" numCol="1" spcCol="1270" anchor="ctr" anchorCtr="0">
          <a:noAutofit/>
        </a:bodyPr>
        <a:lstStyle/>
        <a:p>
          <a:pPr lvl="0" algn="l" defTabSz="1244600">
            <a:lnSpc>
              <a:spcPct val="90000"/>
            </a:lnSpc>
            <a:spcBef>
              <a:spcPct val="0"/>
            </a:spcBef>
            <a:spcAft>
              <a:spcPct val="35000"/>
            </a:spcAft>
          </a:pPr>
          <a:r>
            <a:rPr lang="fr-FR" sz="2800" b="0" kern="1200" dirty="0" smtClean="0"/>
            <a:t>Retours d’expérience</a:t>
          </a:r>
          <a:endParaRPr lang="fr-FR" sz="2800" b="0" kern="1200" dirty="0"/>
        </a:p>
      </dsp:txBody>
      <dsp:txXfrm>
        <a:off x="395587" y="2679077"/>
        <a:ext cx="5429404" cy="535759"/>
      </dsp:txXfrm>
    </dsp:sp>
    <dsp:sp modelId="{EFB19321-53E0-44C9-8300-CE5EBFAD2091}">
      <dsp:nvSpPr>
        <dsp:cNvPr id="0" name=""/>
        <dsp:cNvSpPr/>
      </dsp:nvSpPr>
      <dsp:spPr>
        <a:xfrm>
          <a:off x="60737" y="2612107"/>
          <a:ext cx="669699" cy="669699"/>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C9CE342-EC1B-485D-A603-910206193A5B}" type="datetimeFigureOut">
              <a:rPr lang="fr-FR" smtClean="0"/>
              <a:pPr/>
              <a:t>01/04/2011</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fr-FR" smtClean="0"/>
              <a:t>date</a:t>
            </a: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B0E7A54-7617-4CD1-81B3-24123ABAE89E}" type="slidenum">
              <a:rPr lang="fr-FR" smtClean="0"/>
              <a:pPr/>
              <a:t>‹#›</a:t>
            </a:fld>
            <a:endParaRPr lang="fr-FR"/>
          </a:p>
        </p:txBody>
      </p:sp>
    </p:spTree>
    <p:extLst>
      <p:ext uri="{BB962C8B-B14F-4D97-AF65-F5344CB8AC3E}">
        <p14:creationId xmlns:p14="http://schemas.microsoft.com/office/powerpoint/2010/main" val="314461931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41279F-83A1-4FFE-B155-59942EC26291}" type="datetimeFigureOut">
              <a:rPr lang="fr-FR" smtClean="0"/>
              <a:pPr/>
              <a:t>01/04/2011</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fr-FR" smtClean="0"/>
              <a:t>date</a:t>
            </a: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2B1F69-B692-40CB-A20E-CA61172F477E}" type="slidenum">
              <a:rPr lang="fr-FR" smtClean="0"/>
              <a:pPr/>
              <a:t>‹#›</a:t>
            </a:fld>
            <a:endParaRPr lang="fr-FR"/>
          </a:p>
        </p:txBody>
      </p:sp>
    </p:spTree>
    <p:extLst>
      <p:ext uri="{BB962C8B-B14F-4D97-AF65-F5344CB8AC3E}">
        <p14:creationId xmlns:p14="http://schemas.microsoft.com/office/powerpoint/2010/main" val="76351671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pied de page 3"/>
          <p:cNvSpPr>
            <a:spLocks noGrp="1"/>
          </p:cNvSpPr>
          <p:nvPr>
            <p:ph type="ftr" sz="quarter" idx="10"/>
          </p:nvPr>
        </p:nvSpPr>
        <p:spPr/>
        <p:txBody>
          <a:bodyPr/>
          <a:lstStyle/>
          <a:p>
            <a:r>
              <a:rPr lang="fr-FR" smtClean="0"/>
              <a:t>date</a:t>
            </a:r>
            <a:endParaRPr lang="fr-FR"/>
          </a:p>
        </p:txBody>
      </p:sp>
      <p:sp>
        <p:nvSpPr>
          <p:cNvPr id="5" name="Espace réservé du numéro de diapositive 4"/>
          <p:cNvSpPr>
            <a:spLocks noGrp="1"/>
          </p:cNvSpPr>
          <p:nvPr>
            <p:ph type="sldNum" sz="quarter" idx="11"/>
          </p:nvPr>
        </p:nvSpPr>
        <p:spPr/>
        <p:txBody>
          <a:bodyPr/>
          <a:lstStyle/>
          <a:p>
            <a:fld id="{412B1F69-B692-40CB-A20E-CA61172F477E}" type="slidenum">
              <a:rPr lang="fr-FR" smtClean="0"/>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defTabSz="905713">
              <a:defRPr/>
            </a:pPr>
            <a:r>
              <a:rPr lang="en-US" dirty="0">
                <a:cs typeface="Segoe UI" pitchFamily="34" charset="0"/>
              </a:rPr>
              <a:t> Microsoft Software + Service strategy was developed in respond to customer requests and growing trends in the marketplace. </a:t>
            </a:r>
          </a:p>
          <a:p>
            <a:pPr defTabSz="905713">
              <a:defRPr/>
            </a:pPr>
            <a:endParaRPr lang="en-US" dirty="0">
              <a:cs typeface="Segoe UI" pitchFamily="34" charset="0"/>
            </a:endParaRPr>
          </a:p>
          <a:p>
            <a:pPr defTabSz="905713">
              <a:defRPr/>
            </a:pPr>
            <a:r>
              <a:rPr lang="en-US" dirty="0">
                <a:cs typeface="Segoe UI" pitchFamily="34" charset="0"/>
              </a:rPr>
              <a:t>In the messaging and collaboration space, we have found that collaboration applications are increasing becoming mission critical components of a company’s daily operations. </a:t>
            </a:r>
          </a:p>
          <a:p>
            <a:pPr defTabSz="905713">
              <a:defRPr/>
            </a:pPr>
            <a:endParaRPr lang="en-US" dirty="0">
              <a:cs typeface="Segoe UI" pitchFamily="34" charset="0"/>
            </a:endParaRPr>
          </a:p>
          <a:p>
            <a:pPr defTabSz="905713">
              <a:defRPr/>
            </a:pPr>
            <a:r>
              <a:rPr lang="en-US" dirty="0">
                <a:cs typeface="Segoe UI" pitchFamily="34" charset="0"/>
              </a:rPr>
              <a:t>Even though many of these companies understand the need to increase the “speed to value” of equipping employee with the latest collaboration tools, their IT department struggles to keep the software up to date. CIOs are faced with the difficult choices of deciding where to spend their limited IT resources: keeping up existing infrastructure, investing in software upgrades, or focused on other LOB applications. In addition, today’s business environment demands IT to generate a high return on investment based on a predictable cost model and avoid the high project based capital expenditures while having the flexibility to react quickly to business growth. </a:t>
            </a:r>
          </a:p>
          <a:p>
            <a:endParaRPr lang="en-US" dirty="0"/>
          </a:p>
        </p:txBody>
      </p:sp>
      <p:sp>
        <p:nvSpPr>
          <p:cNvPr id="4" name="Slide Number Placeholder 3"/>
          <p:cNvSpPr>
            <a:spLocks noGrp="1"/>
          </p:cNvSpPr>
          <p:nvPr>
            <p:ph type="sldNum" sz="quarter" idx="10"/>
          </p:nvPr>
        </p:nvSpPr>
        <p:spPr/>
        <p:txBody>
          <a:bodyPr/>
          <a:lstStyle/>
          <a:p>
            <a:pPr>
              <a:defRPr/>
            </a:pPr>
            <a:fld id="{D9536EA1-9F17-4651-8A75-B6C133850D31}" type="slidenum">
              <a:rPr lang="en-US" smtClean="0"/>
              <a:pPr>
                <a:defRPr/>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94A1A86-95A2-4963-B4C0-F498EF3AC161}" type="slidenum">
              <a:rPr lang="en-US" smtClean="0"/>
              <a:pPr/>
              <a:t>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7</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47A14D5-3736-4FEB-BCD1-F6C326924F3F}" type="slidenum">
              <a:rPr lang="en-US" smtClean="0"/>
              <a:pPr eaLnBrk="1" hangingPunct="1"/>
              <a:t>8</a:t>
            </a:fld>
            <a:endParaRPr lang="en-US" smtClean="0"/>
          </a:p>
        </p:txBody>
      </p:sp>
      <p:sp>
        <p:nvSpPr>
          <p:cNvPr id="93187" name="Rectangle 2"/>
          <p:cNvSpPr>
            <a:spLocks noGrp="1" noRot="1" noChangeAspect="1" noChangeArrowheads="1" noTextEdit="1"/>
          </p:cNvSpPr>
          <p:nvPr>
            <p:ph type="sldImg"/>
          </p:nvPr>
        </p:nvSpPr>
        <p:spPr>
          <a:xfrm>
            <a:off x="381000" y="685800"/>
            <a:ext cx="6096000" cy="3429000"/>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i="1" noProof="0" dirty="0" smtClean="0"/>
              <a:t>Self-service, à la demande.</a:t>
            </a:r>
            <a:r>
              <a:rPr lang="fr-FR" noProof="0" dirty="0" smtClean="0"/>
              <a:t> Un client peut unilatéralement provisionner des capacités</a:t>
            </a:r>
            <a:r>
              <a:rPr lang="fr-FR" baseline="0" noProof="0" dirty="0" smtClean="0"/>
              <a:t> de traitement, tels que du temps d’accès à un serveur et du stockage et ceci automatiquement sans requérir une interaction humaine avec chaque fournisseur de service</a:t>
            </a:r>
            <a:r>
              <a:rPr lang="fr-FR" noProof="0" dirty="0" smtClean="0"/>
              <a:t>. </a:t>
            </a:r>
            <a:endParaRPr lang="fr-FR" i="1" noProof="0" dirty="0" smtClean="0"/>
          </a:p>
          <a:p>
            <a:pPr eaLnBrk="1" hangingPunct="1"/>
            <a:r>
              <a:rPr lang="fr-FR" i="1" noProof="0" dirty="0" smtClean="0"/>
              <a:t>Accès réseau ubiquitaire.</a:t>
            </a:r>
            <a:r>
              <a:rPr lang="fr-FR" noProof="0" dirty="0" smtClean="0"/>
              <a:t> Les capacités sont disponibles sur le réseau et accédées au travers de mécanismes standards</a:t>
            </a:r>
            <a:r>
              <a:rPr lang="fr-FR" baseline="0" noProof="0" dirty="0" smtClean="0"/>
              <a:t> qui promeuvent l’usage de plateformes clients hétérogènes (client fin ou non, téléphones portables, PDA, PC portables,…)</a:t>
            </a:r>
            <a:r>
              <a:rPr lang="fr-FR" noProof="0" dirty="0" smtClean="0"/>
              <a:t>.</a:t>
            </a:r>
            <a:endParaRPr lang="fr-FR" i="1" noProof="0" dirty="0" smtClean="0"/>
          </a:p>
          <a:p>
            <a:pPr eaLnBrk="1" hangingPunct="1"/>
            <a:r>
              <a:rPr lang="fr-FR" i="1" noProof="0" dirty="0" smtClean="0"/>
              <a:t>Mise en commun des ressources.</a:t>
            </a:r>
            <a:r>
              <a:rPr lang="fr-FR" noProof="0" dirty="0" smtClean="0"/>
              <a:t> Les ressources de traitement du</a:t>
            </a:r>
            <a:r>
              <a:rPr lang="fr-FR" baseline="0" noProof="0" dirty="0" smtClean="0"/>
              <a:t> fournisseur sont mises en commun en utiliser une architecture homogène afin de servir tous les clients en utilisant un modèle de multipropriété (multi-tenant), avec différentes ressources physiques ou virtuelles affectées et réaffectées en fonction des besoins des clients</a:t>
            </a:r>
            <a:r>
              <a:rPr lang="fr-FR" noProof="0" dirty="0" smtClean="0"/>
              <a:t>. Il y a un sentiment d’indépendance de l’emplacement dans la</a:t>
            </a:r>
            <a:r>
              <a:rPr lang="fr-FR" baseline="0" noProof="0" dirty="0" smtClean="0"/>
              <a:t> mesure où le client a souvent aucun contrôle (ou connaissance) sur l’emplacement exact des ressources qui lui sont fournies ; il peut cependant être capable de préciser l’emplacement à un niveau d’abstraction supérieure </a:t>
            </a:r>
            <a:r>
              <a:rPr lang="fr-FR" noProof="0" dirty="0" smtClean="0"/>
              <a:t>(pays, région, </a:t>
            </a:r>
            <a:r>
              <a:rPr lang="fr-FR" noProof="0" dirty="0" err="1" smtClean="0"/>
              <a:t>datacenter</a:t>
            </a:r>
            <a:r>
              <a:rPr lang="fr-FR" noProof="0" dirty="0" smtClean="0"/>
              <a:t>). Les ressources sont,</a:t>
            </a:r>
            <a:r>
              <a:rPr lang="fr-FR" baseline="0" noProof="0" dirty="0" smtClean="0"/>
              <a:t> par exemple, du stockage, de la mémoire, de la capacité de calcul, de la mémoire, de la bande passante réseau, des machines virtuelles</a:t>
            </a:r>
            <a:r>
              <a:rPr lang="fr-FR" noProof="0" dirty="0" smtClean="0"/>
              <a:t>.</a:t>
            </a:r>
            <a:endParaRPr lang="fr-FR" i="1" noProof="0" dirty="0" smtClean="0"/>
          </a:p>
          <a:p>
            <a:pPr eaLnBrk="1" hangingPunct="1"/>
            <a:r>
              <a:rPr lang="fr-FR" i="1" noProof="0" dirty="0" smtClean="0"/>
              <a:t>Elasticité rapide.</a:t>
            </a:r>
            <a:r>
              <a:rPr lang="fr-FR" noProof="0" dirty="0" smtClean="0"/>
              <a:t> Les capacités fournies peuvent être provisionnées rapidement et de manière élastique et,</a:t>
            </a:r>
            <a:r>
              <a:rPr lang="fr-FR" baseline="0" noProof="0" dirty="0" smtClean="0"/>
              <a:t> dans certains cas automatiquement</a:t>
            </a:r>
            <a:r>
              <a:rPr lang="fr-FR" noProof="0" dirty="0" smtClean="0"/>
              <a:t> afin de rapidement passer à l’échelle en</a:t>
            </a:r>
            <a:r>
              <a:rPr lang="fr-FR" baseline="0" noProof="0" dirty="0" smtClean="0"/>
              <a:t> croissance ou en décroissance en fonction des besoins. Pour le client, les capacités disponibles pour le provisionnement apparaissent souvent comme infinies et peuvent être achetées dans n’importe quelle quantité à n’importe quel moment</a:t>
            </a:r>
            <a:r>
              <a:rPr lang="fr-FR" noProof="0" dirty="0" smtClean="0"/>
              <a:t>.</a:t>
            </a:r>
            <a:endParaRPr lang="fr-FR" i="1" noProof="0" dirty="0" smtClean="0"/>
          </a:p>
          <a:p>
            <a:pPr eaLnBrk="1" hangingPunct="1"/>
            <a:r>
              <a:rPr lang="fr-FR" i="1" noProof="0" dirty="0" smtClean="0"/>
              <a:t>Service mesuré.</a:t>
            </a:r>
            <a:r>
              <a:rPr lang="fr-FR" noProof="0" dirty="0" smtClean="0"/>
              <a:t> Les systèmes du nuage contrôlent et optimisent automatiquement les ressources en tirant parti des capacités de mesure fournis à un certain niveau d’abstraction approprié pour le type de service</a:t>
            </a:r>
            <a:r>
              <a:rPr lang="fr-FR" baseline="0" noProof="0" dirty="0" smtClean="0"/>
              <a:t> concerné (stockage, traitement, bande passante, etc.). L’utilisation des ressources peut être surveillé, contrôlé et rapporté afin de fournir la transparence nécessaire pour à la fois le fournisseur et le consommateur du service utilisé</a:t>
            </a:r>
            <a:r>
              <a:rPr lang="fr-FR" noProof="0" dirty="0" smtClean="0"/>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05A2538-BE14-43EB-A536-3D7F248A29B6}" type="slidenum">
              <a:rPr lang="en-US" smtClean="0"/>
              <a:pPr eaLnBrk="1" hangingPunct="1"/>
              <a:t>9</a:t>
            </a:fld>
            <a:endParaRPr lang="en-US" smtClean="0"/>
          </a:p>
        </p:txBody>
      </p:sp>
      <p:sp>
        <p:nvSpPr>
          <p:cNvPr id="94211" name="Rectangle 2"/>
          <p:cNvSpPr>
            <a:spLocks noGrp="1" noRot="1" noChangeAspect="1" noChangeArrowheads="1" noTextEdit="1"/>
          </p:cNvSpPr>
          <p:nvPr>
            <p:ph type="sldImg"/>
          </p:nvPr>
        </p:nvSpPr>
        <p:spPr>
          <a:xfrm>
            <a:off x="381000" y="685800"/>
            <a:ext cx="6096000" cy="3429000"/>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ja-JP" sz="1200" dirty="0" smtClean="0">
                <a:ea typeface="MS PGothic" pitchFamily="34" charset="-128"/>
              </a:rPr>
              <a:t>Pour être considéré comme « </a:t>
            </a:r>
            <a:r>
              <a:rPr lang="fr-FR" altLang="ja-JP" sz="1200" dirty="0" err="1" smtClean="0">
                <a:ea typeface="MS PGothic" pitchFamily="34" charset="-128"/>
              </a:rPr>
              <a:t>cloud</a:t>
            </a:r>
            <a:r>
              <a:rPr lang="fr-FR" altLang="ja-JP" sz="1200" dirty="0" smtClean="0">
                <a:ea typeface="MS PGothic" pitchFamily="34" charset="-128"/>
              </a:rPr>
              <a:t> », ces modèles doivent être déployés au-dessus d’une infrastructure Cloud qui dispose des caractéristiques clés ci-dessus</a:t>
            </a:r>
            <a:endParaRPr lang="fr-FR" sz="1200" dirty="0" smtClean="0"/>
          </a:p>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4412" cy="3429000"/>
          </a:xfrm>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805CAB2E-B3AF-4E0A-8642-4B89CD52DE20}"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42875" y="577850"/>
            <a:ext cx="6286500" cy="3536950"/>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FD5B0679-E401-4724-9818-06FFEBA2E24D}" type="slidenum">
              <a:rPr lang="en-US" smtClean="0">
                <a:solidFill>
                  <a:prstClr val="black"/>
                </a:solidFill>
              </a:rPr>
              <a:pPr/>
              <a:t>11</a:t>
            </a:fld>
            <a:endParaRPr lang="en-U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Footer Placeholder 3"/>
          <p:cNvSpPr>
            <a:spLocks noGrp="1"/>
          </p:cNvSpPr>
          <p:nvPr>
            <p:ph type="ftr" sz="quarter" idx="10"/>
          </p:nvPr>
        </p:nvSpPr>
        <p:spPr/>
        <p:txBody>
          <a:bodyPr/>
          <a:lstStyle/>
          <a:p>
            <a:r>
              <a:rPr lang="fr-FR" smtClean="0"/>
              <a:t>date</a:t>
            </a:r>
            <a:endParaRPr lang="fr-FR"/>
          </a:p>
        </p:txBody>
      </p:sp>
      <p:sp>
        <p:nvSpPr>
          <p:cNvPr id="5" name="Slide Number Placeholder 4"/>
          <p:cNvSpPr>
            <a:spLocks noGrp="1"/>
          </p:cNvSpPr>
          <p:nvPr>
            <p:ph type="sldNum" sz="quarter" idx="11"/>
          </p:nvPr>
        </p:nvSpPr>
        <p:spPr/>
        <p:txBody>
          <a:bodyPr/>
          <a:lstStyle/>
          <a:p>
            <a:fld id="{412B1F69-B692-40CB-A20E-CA61172F477E}" type="slidenum">
              <a:rPr lang="fr-FR" smtClean="0"/>
              <a:pPr/>
              <a:t>14</a:t>
            </a:fld>
            <a:endParaRPr lang="fr-FR"/>
          </a:p>
        </p:txBody>
      </p:sp>
    </p:spTree>
    <p:extLst>
      <p:ext uri="{BB962C8B-B14F-4D97-AF65-F5344CB8AC3E}">
        <p14:creationId xmlns:p14="http://schemas.microsoft.com/office/powerpoint/2010/main" val="634252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Crédibilité</a:t>
            </a:r>
            <a:r>
              <a:rPr lang="en-US" baseline="0" dirty="0" smtClean="0"/>
              <a:t> de Microsoft </a:t>
            </a:r>
            <a:r>
              <a:rPr lang="en-US" baseline="0" dirty="0" err="1" smtClean="0"/>
              <a:t>sur</a:t>
            </a:r>
            <a:r>
              <a:rPr lang="en-US" baseline="0" dirty="0" smtClean="0"/>
              <a:t> </a:t>
            </a:r>
            <a:r>
              <a:rPr lang="en-US" baseline="0" dirty="0" err="1" smtClean="0"/>
              <a:t>ses</a:t>
            </a:r>
            <a:r>
              <a:rPr lang="en-US" baseline="0" dirty="0" smtClean="0"/>
              <a:t> plate-</a:t>
            </a:r>
            <a:r>
              <a:rPr lang="en-US" baseline="0" dirty="0" err="1" smtClean="0"/>
              <a:t>formes</a:t>
            </a:r>
            <a:r>
              <a:rPr lang="en-US" baseline="0" dirty="0" smtClean="0"/>
              <a:t> et </a:t>
            </a:r>
            <a:r>
              <a:rPr lang="en-US" baseline="0" dirty="0" err="1" smtClean="0"/>
              <a:t>sa</a:t>
            </a:r>
            <a:r>
              <a:rPr lang="en-US" baseline="0" dirty="0" smtClean="0"/>
              <a:t> </a:t>
            </a:r>
            <a:r>
              <a:rPr lang="en-US" baseline="0" dirty="0" err="1" smtClean="0"/>
              <a:t>capacité</a:t>
            </a:r>
            <a:r>
              <a:rPr lang="en-US" baseline="0" dirty="0" smtClean="0"/>
              <a:t> à </a:t>
            </a:r>
            <a:r>
              <a:rPr lang="en-US" baseline="0" dirty="0" err="1" smtClean="0"/>
              <a:t>monter</a:t>
            </a:r>
            <a:r>
              <a:rPr lang="en-US" baseline="0" dirty="0" smtClean="0"/>
              <a:t> en charge.</a:t>
            </a:r>
          </a:p>
          <a:p>
            <a:r>
              <a:rPr lang="en-US" baseline="0" dirty="0" smtClean="0"/>
              <a:t>“eat your own dog food”</a:t>
            </a:r>
            <a:endParaRPr lang="en-US" dirty="0"/>
          </a:p>
        </p:txBody>
      </p:sp>
      <p:sp>
        <p:nvSpPr>
          <p:cNvPr id="4" name="Footer Placeholder 3"/>
          <p:cNvSpPr>
            <a:spLocks noGrp="1"/>
          </p:cNvSpPr>
          <p:nvPr>
            <p:ph type="ftr" sz="quarter" idx="10"/>
          </p:nvPr>
        </p:nvSpPr>
        <p:spPr/>
        <p:txBody>
          <a:bodyPr/>
          <a:lstStyle/>
          <a:p>
            <a:r>
              <a:rPr lang="fr-FR" smtClean="0"/>
              <a:t>date</a:t>
            </a:r>
            <a:endParaRPr lang="fr-FR"/>
          </a:p>
        </p:txBody>
      </p:sp>
      <p:sp>
        <p:nvSpPr>
          <p:cNvPr id="5" name="Slide Number Placeholder 4"/>
          <p:cNvSpPr>
            <a:spLocks noGrp="1"/>
          </p:cNvSpPr>
          <p:nvPr>
            <p:ph type="sldNum" sz="quarter" idx="11"/>
          </p:nvPr>
        </p:nvSpPr>
        <p:spPr/>
        <p:txBody>
          <a:bodyPr/>
          <a:lstStyle/>
          <a:p>
            <a:fld id="{412B1F69-B692-40CB-A20E-CA61172F477E}" type="slidenum">
              <a:rPr lang="fr-FR" smtClean="0"/>
              <a:pPr/>
              <a:t>16</a:t>
            </a:fld>
            <a:endParaRPr lang="fr-FR"/>
          </a:p>
        </p:txBody>
      </p:sp>
    </p:spTree>
    <p:extLst>
      <p:ext uri="{BB962C8B-B14F-4D97-AF65-F5344CB8AC3E}">
        <p14:creationId xmlns:p14="http://schemas.microsoft.com/office/powerpoint/2010/main" val="17071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fr-FR" smtClean="0"/>
              <a:t>date</a:t>
            </a:r>
            <a:endParaRPr lang="fr-FR"/>
          </a:p>
        </p:txBody>
      </p:sp>
      <p:sp>
        <p:nvSpPr>
          <p:cNvPr id="5" name="Slide Number Placeholder 4"/>
          <p:cNvSpPr>
            <a:spLocks noGrp="1"/>
          </p:cNvSpPr>
          <p:nvPr>
            <p:ph type="sldNum" sz="quarter" idx="11"/>
          </p:nvPr>
        </p:nvSpPr>
        <p:spPr/>
        <p:txBody>
          <a:bodyPr/>
          <a:lstStyle/>
          <a:p>
            <a:fld id="{412B1F69-B692-40CB-A20E-CA61172F477E}" type="slidenum">
              <a:rPr lang="fr-FR" smtClean="0"/>
              <a:pPr/>
              <a:t>17</a:t>
            </a:fld>
            <a:endParaRPr lang="fr-FR"/>
          </a:p>
        </p:txBody>
      </p:sp>
    </p:spTree>
    <p:extLst>
      <p:ext uri="{BB962C8B-B14F-4D97-AF65-F5344CB8AC3E}">
        <p14:creationId xmlns:p14="http://schemas.microsoft.com/office/powerpoint/2010/main" val="474921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Footer Placeholder 3"/>
          <p:cNvSpPr>
            <a:spLocks noGrp="1"/>
          </p:cNvSpPr>
          <p:nvPr>
            <p:ph type="ftr" sz="quarter" idx="10"/>
          </p:nvPr>
        </p:nvSpPr>
        <p:spPr/>
        <p:txBody>
          <a:bodyPr/>
          <a:lstStyle/>
          <a:p>
            <a:r>
              <a:rPr lang="fr-FR" smtClean="0"/>
              <a:t>date</a:t>
            </a:r>
            <a:endParaRPr lang="fr-FR"/>
          </a:p>
        </p:txBody>
      </p:sp>
      <p:sp>
        <p:nvSpPr>
          <p:cNvPr id="5" name="Slide Number Placeholder 4"/>
          <p:cNvSpPr>
            <a:spLocks noGrp="1"/>
          </p:cNvSpPr>
          <p:nvPr>
            <p:ph type="sldNum" sz="quarter" idx="11"/>
          </p:nvPr>
        </p:nvSpPr>
        <p:spPr/>
        <p:txBody>
          <a:bodyPr/>
          <a:lstStyle/>
          <a:p>
            <a:fld id="{412B1F69-B692-40CB-A20E-CA61172F477E}" type="slidenum">
              <a:rPr lang="fr-FR" smtClean="0"/>
              <a:pPr/>
              <a:t>18</a:t>
            </a:fld>
            <a:endParaRPr lang="fr-FR"/>
          </a:p>
        </p:txBody>
      </p:sp>
    </p:spTree>
    <p:extLst>
      <p:ext uri="{BB962C8B-B14F-4D97-AF65-F5344CB8AC3E}">
        <p14:creationId xmlns:p14="http://schemas.microsoft.com/office/powerpoint/2010/main" val="1428873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smtClean="0"/>
              <a:t>Crédibilité</a:t>
            </a:r>
            <a:r>
              <a:rPr lang="en-US" baseline="0" dirty="0" smtClean="0"/>
              <a:t> de </a:t>
            </a:r>
            <a:r>
              <a:rPr lang="en-US" baseline="0" dirty="0" err="1" smtClean="0"/>
              <a:t>l’investissement</a:t>
            </a:r>
            <a:r>
              <a:rPr lang="en-US" baseline="0" dirty="0" smtClean="0"/>
              <a:t> de Microsoft </a:t>
            </a:r>
            <a:r>
              <a:rPr lang="en-US" baseline="0" dirty="0" err="1" smtClean="0"/>
              <a:t>sur</a:t>
            </a:r>
            <a:r>
              <a:rPr lang="en-US" baseline="0" dirty="0" smtClean="0"/>
              <a:t> le Cloud</a:t>
            </a:r>
          </a:p>
          <a:p>
            <a:r>
              <a:rPr lang="en-US" baseline="0" dirty="0" err="1" smtClean="0"/>
              <a:t>Crédibilité</a:t>
            </a:r>
            <a:r>
              <a:rPr lang="en-US" baseline="0" dirty="0" smtClean="0"/>
              <a:t> de son </a:t>
            </a:r>
            <a:r>
              <a:rPr lang="en-US" baseline="0" dirty="0" err="1" smtClean="0"/>
              <a:t>offre</a:t>
            </a:r>
            <a:r>
              <a:rPr lang="en-US" baseline="0" dirty="0" smtClean="0"/>
              <a:t> </a:t>
            </a:r>
            <a:r>
              <a:rPr lang="en-US" baseline="0" dirty="0" err="1" smtClean="0"/>
              <a:t>complète</a:t>
            </a:r>
            <a:r>
              <a:rPr lang="en-US" baseline="0" dirty="0" smtClean="0"/>
              <a:t> en </a:t>
            </a:r>
            <a:r>
              <a:rPr lang="en-US" baseline="0" dirty="0" err="1" smtClean="0"/>
              <a:t>SaaS</a:t>
            </a:r>
            <a:endParaRPr lang="en-US" dirty="0"/>
          </a:p>
        </p:txBody>
      </p:sp>
      <p:sp>
        <p:nvSpPr>
          <p:cNvPr id="4" name="Header Placeholder 3"/>
          <p:cNvSpPr>
            <a:spLocks noGrp="1"/>
          </p:cNvSpPr>
          <p:nvPr>
            <p:ph type="hdr" sz="quarter" idx="10"/>
          </p:nvPr>
        </p:nvSpPr>
        <p:spPr/>
        <p:txBody>
          <a:bodyPr/>
          <a:lstStyle/>
          <a:p>
            <a:r>
              <a:rPr lang="en-US" smtClean="0"/>
              <a:t>PRISM FY11</a:t>
            </a:r>
            <a:endParaRPr lang="en-US" dirty="0"/>
          </a:p>
        </p:txBody>
      </p:sp>
      <p:sp>
        <p:nvSpPr>
          <p:cNvPr id="5" name="Date Placeholder 4"/>
          <p:cNvSpPr>
            <a:spLocks noGrp="1"/>
          </p:cNvSpPr>
          <p:nvPr>
            <p:ph type="dt" idx="11"/>
          </p:nvPr>
        </p:nvSpPr>
        <p:spPr/>
        <p:txBody>
          <a:bodyPr/>
          <a:lstStyle/>
          <a:p>
            <a:fld id="{031CCF50-4251-408F-BCC9-71A3AFC748A2}" type="datetime1">
              <a:rPr lang="en-US" smtClean="0"/>
              <a:pPr/>
              <a:t>4/1/2011</a:t>
            </a:fld>
            <a:endParaRPr lang="en-US" dirty="0"/>
          </a:p>
        </p:txBody>
      </p:sp>
      <p:sp>
        <p:nvSpPr>
          <p:cNvPr id="6" name="Footer Placeholder 5"/>
          <p:cNvSpPr>
            <a:spLocks noGrp="1"/>
          </p:cNvSpPr>
          <p:nvPr>
            <p:ph type="ftr" sz="quarter" idx="12"/>
          </p:nvPr>
        </p:nvSpPr>
        <p:spPr/>
        <p:txBody>
          <a:bodyPr/>
          <a:lstStyle/>
          <a:p>
            <a:r>
              <a:rPr lang="en-US" smtClean="0">
                <a:solidFill>
                  <a:srgbClr val="000000"/>
                </a:solidFill>
              </a:rPr>
              <a:t>© 2010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endParaRPr lang="en-US" dirty="0" smtClean="0">
              <a:solidFill>
                <a:srgbClr val="000000"/>
              </a:solidFill>
            </a:endParaRPr>
          </a:p>
        </p:txBody>
      </p:sp>
      <p:sp>
        <p:nvSpPr>
          <p:cNvPr id="7" name="Slide Number Placeholder 6"/>
          <p:cNvSpPr>
            <a:spLocks noGrp="1"/>
          </p:cNvSpPr>
          <p:nvPr>
            <p:ph type="sldNum" sz="quarter" idx="13"/>
          </p:nvPr>
        </p:nvSpPr>
        <p:spPr/>
        <p:txBody>
          <a:bodyPr/>
          <a:lstStyle/>
          <a:p>
            <a:fld id="{8B263312-38AA-4E1E-B2B5-0F8F122B24FE}" type="slidenum">
              <a:rPr lang="en-US" smtClean="0"/>
              <a:pPr/>
              <a:t>19</a:t>
            </a:fld>
            <a:endParaRPr lang="en-US" dirty="0"/>
          </a:p>
        </p:txBody>
      </p:sp>
    </p:spTree>
    <p:extLst>
      <p:ext uri="{BB962C8B-B14F-4D97-AF65-F5344CB8AC3E}">
        <p14:creationId xmlns:p14="http://schemas.microsoft.com/office/powerpoint/2010/main" val="40621122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20</a:t>
            </a:fld>
            <a:endParaRPr lang="en-US" dirty="0"/>
          </a:p>
        </p:txBody>
      </p:sp>
    </p:spTree>
    <p:extLst>
      <p:ext uri="{BB962C8B-B14F-4D97-AF65-F5344CB8AC3E}">
        <p14:creationId xmlns:p14="http://schemas.microsoft.com/office/powerpoint/2010/main" val="3386635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dirty="0" smtClean="0">
              <a:gradFill>
                <a:gsLst>
                  <a:gs pos="0">
                    <a:schemeClr val="tx1"/>
                  </a:gs>
                  <a:gs pos="86000">
                    <a:schemeClr val="tx1"/>
                  </a:gs>
                </a:gsLst>
                <a:lin ang="5400000" scaled="0"/>
              </a:gradFill>
              <a:effectLst>
                <a:outerShdw blurRad="63500" algn="ctr" rotWithShape="0">
                  <a:schemeClr val="tx1">
                    <a:alpha val="60000"/>
                  </a:schemeClr>
                </a:outerShdw>
              </a:effectLst>
              <a:latin typeface="Segoe UI Light" pitchFamily="34" charset="0"/>
            </a:endParaRPr>
          </a:p>
        </p:txBody>
      </p:sp>
      <p:sp>
        <p:nvSpPr>
          <p:cNvPr id="4" name="Slide Number Placeholder 3"/>
          <p:cNvSpPr>
            <a:spLocks noGrp="1"/>
          </p:cNvSpPr>
          <p:nvPr>
            <p:ph type="sldNum" sz="quarter" idx="10"/>
          </p:nvPr>
        </p:nvSpPr>
        <p:spPr/>
        <p:txBody>
          <a:bodyPr/>
          <a:lstStyle/>
          <a:p>
            <a:fld id="{3598EE81-1404-48DF-B16D-930CA6074558}" type="slidenum">
              <a:rPr lang="fr-FR" smtClean="0"/>
              <a:t>21</a:t>
            </a:fld>
            <a:endParaRPr lang="fr-FR"/>
          </a:p>
        </p:txBody>
      </p:sp>
    </p:spTree>
    <p:extLst>
      <p:ext uri="{BB962C8B-B14F-4D97-AF65-F5344CB8AC3E}">
        <p14:creationId xmlns:p14="http://schemas.microsoft.com/office/powerpoint/2010/main" val="22858199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pitchFamily="34" charset="0"/>
              <a:buNone/>
            </a:pPr>
            <a:r>
              <a:rPr lang="en-US" dirty="0" smtClean="0"/>
              <a:t>+</a:t>
            </a:r>
            <a:r>
              <a:rPr lang="en-US" baseline="0" dirty="0" smtClean="0"/>
              <a:t> Azure Market </a:t>
            </a:r>
            <a:r>
              <a:rPr lang="en-US" baseline="0" dirty="0" smtClean="0">
                <a:sym typeface="Wingdings" pitchFamily="2" charset="2"/>
              </a:rPr>
              <a:t> </a:t>
            </a:r>
            <a:r>
              <a:rPr lang="en-US" baseline="0" dirty="0" err="1" smtClean="0">
                <a:sym typeface="Wingdings" pitchFamily="2" charset="2"/>
              </a:rPr>
              <a:t>achat</a:t>
            </a:r>
            <a:r>
              <a:rPr lang="en-US" baseline="0" dirty="0" smtClean="0">
                <a:sym typeface="Wingdings" pitchFamily="2" charset="2"/>
              </a:rPr>
              <a:t> </a:t>
            </a:r>
            <a:r>
              <a:rPr lang="en-US" baseline="0" dirty="0" err="1" smtClean="0">
                <a:sym typeface="Wingdings" pitchFamily="2" charset="2"/>
              </a:rPr>
              <a:t>d’applications</a:t>
            </a:r>
            <a:r>
              <a:rPr lang="en-US" baseline="0" dirty="0" smtClean="0">
                <a:sym typeface="Wingdings" pitchFamily="2" charset="2"/>
              </a:rPr>
              <a:t> </a:t>
            </a:r>
            <a:r>
              <a:rPr lang="en-US" baseline="0" dirty="0" err="1" smtClean="0">
                <a:sym typeface="Wingdings" pitchFamily="2" charset="2"/>
              </a:rPr>
              <a:t>comme</a:t>
            </a:r>
            <a:r>
              <a:rPr lang="en-US" baseline="0" dirty="0" smtClean="0">
                <a:sym typeface="Wingdings" pitchFamily="2" charset="2"/>
              </a:rPr>
              <a:t> </a:t>
            </a:r>
            <a:r>
              <a:rPr lang="en-US" baseline="0" dirty="0" err="1" smtClean="0">
                <a:sym typeface="Wingdings" pitchFamily="2" charset="2"/>
              </a:rPr>
              <a:t>sur</a:t>
            </a:r>
            <a:r>
              <a:rPr lang="en-US" baseline="0" dirty="0" smtClean="0">
                <a:sym typeface="Wingdings" pitchFamily="2" charset="2"/>
              </a:rPr>
              <a:t> iPhone, Android </a:t>
            </a:r>
            <a:r>
              <a:rPr lang="en-US" baseline="0" dirty="0" err="1" smtClean="0">
                <a:sym typeface="Wingdings" pitchFamily="2" charset="2"/>
              </a:rPr>
              <a:t>ou</a:t>
            </a:r>
            <a:r>
              <a:rPr lang="en-US" baseline="0" dirty="0" smtClean="0">
                <a:sym typeface="Wingdings" pitchFamily="2" charset="2"/>
              </a:rPr>
              <a:t> WP7</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22</a:t>
            </a:fld>
            <a:endParaRPr lang="en-US" dirty="0"/>
          </a:p>
        </p:txBody>
      </p:sp>
    </p:spTree>
    <p:extLst>
      <p:ext uri="{BB962C8B-B14F-4D97-AF65-F5344CB8AC3E}">
        <p14:creationId xmlns:p14="http://schemas.microsoft.com/office/powerpoint/2010/main" val="2827809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Ouverture</a:t>
            </a:r>
            <a:r>
              <a:rPr lang="fr-FR" baseline="0" dirty="0" smtClean="0"/>
              <a:t> des technologies Microsoft pour communiquer ou faire tourner d’autres technologies.</a:t>
            </a:r>
          </a:p>
          <a:p>
            <a:r>
              <a:rPr lang="fr-FR" baseline="0" dirty="0" smtClean="0"/>
              <a:t>L’inverse est souvent faux.</a:t>
            </a:r>
            <a:endParaRPr lang="fr-FR" dirty="0"/>
          </a:p>
        </p:txBody>
      </p:sp>
      <p:sp>
        <p:nvSpPr>
          <p:cNvPr id="4" name="Footer Placeholder 3"/>
          <p:cNvSpPr>
            <a:spLocks noGrp="1"/>
          </p:cNvSpPr>
          <p:nvPr>
            <p:ph type="ftr" sz="quarter" idx="10"/>
          </p:nvPr>
        </p:nvSpPr>
        <p:spPr/>
        <p:txBody>
          <a:bodyPr/>
          <a:lstStyle/>
          <a:p>
            <a:r>
              <a:rPr lang="fr-FR" smtClean="0"/>
              <a:t>date</a:t>
            </a:r>
            <a:endParaRPr lang="fr-FR"/>
          </a:p>
        </p:txBody>
      </p:sp>
      <p:sp>
        <p:nvSpPr>
          <p:cNvPr id="5" name="Slide Number Placeholder 4"/>
          <p:cNvSpPr>
            <a:spLocks noGrp="1"/>
          </p:cNvSpPr>
          <p:nvPr>
            <p:ph type="sldNum" sz="quarter" idx="11"/>
          </p:nvPr>
        </p:nvSpPr>
        <p:spPr/>
        <p:txBody>
          <a:bodyPr/>
          <a:lstStyle/>
          <a:p>
            <a:fld id="{412B1F69-B692-40CB-A20E-CA61172F477E}" type="slidenum">
              <a:rPr lang="fr-FR" smtClean="0"/>
              <a:pPr/>
              <a:t>23</a:t>
            </a:fld>
            <a:endParaRPr lang="fr-FR"/>
          </a:p>
        </p:txBody>
      </p:sp>
    </p:spTree>
    <p:extLst>
      <p:ext uri="{BB962C8B-B14F-4D97-AF65-F5344CB8AC3E}">
        <p14:creationId xmlns:p14="http://schemas.microsoft.com/office/powerpoint/2010/main" val="2862958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5BDA8C3-9146-674E-9C40-509B45FC9D7F}" type="slidenum">
              <a:rPr lang="en-US" smtClean="0"/>
              <a:pPr/>
              <a:t>25</a:t>
            </a:fld>
            <a:endParaRPr lang="en-US"/>
          </a:p>
        </p:txBody>
      </p:sp>
      <p:sp>
        <p:nvSpPr>
          <p:cNvPr id="5" name="Footer Placeholder 4"/>
          <p:cNvSpPr>
            <a:spLocks noGrp="1"/>
          </p:cNvSpPr>
          <p:nvPr>
            <p:ph type="ftr" sz="quarter" idx="11"/>
          </p:nvPr>
        </p:nvSpPr>
        <p:spPr/>
        <p:txBody>
          <a:bodyPr/>
          <a:lstStyle/>
          <a:p>
            <a:r>
              <a:rPr lang="en-US" smtClean="0"/>
              <a:t>Microsoft © 2010</a:t>
            </a:r>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fr-FR" dirty="0" smtClean="0"/>
              <a:t>Le plus</a:t>
            </a:r>
            <a:r>
              <a:rPr lang="fr-FR" baseline="0" dirty="0" smtClean="0"/>
              <a:t> intéressant sont ces 4 scénarios là !</a:t>
            </a:r>
            <a:endParaRPr lang="fr-FR" dirty="0"/>
          </a:p>
        </p:txBody>
      </p:sp>
      <p:sp>
        <p:nvSpPr>
          <p:cNvPr id="4" name="Slide Number Placeholder 3"/>
          <p:cNvSpPr>
            <a:spLocks noGrp="1"/>
          </p:cNvSpPr>
          <p:nvPr>
            <p:ph type="sldNum" sz="quarter" idx="10"/>
          </p:nvPr>
        </p:nvSpPr>
        <p:spPr/>
        <p:txBody>
          <a:bodyPr/>
          <a:lstStyle/>
          <a:p>
            <a:fld id="{1A3CB81B-2169-4AD3-9D3F-0953EB456A8D}" type="slidenum">
              <a:rPr lang="fr-FR" smtClean="0"/>
              <a:pPr/>
              <a:t>26</a:t>
            </a:fld>
            <a:endParaRPr lang="fr-FR"/>
          </a:p>
        </p:txBody>
      </p:sp>
    </p:spTree>
    <p:extLst>
      <p:ext uri="{BB962C8B-B14F-4D97-AF65-F5344CB8AC3E}">
        <p14:creationId xmlns:p14="http://schemas.microsoft.com/office/powerpoint/2010/main" val="2784108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fr-FR" dirty="0" smtClean="0">
                <a:effectLst/>
              </a:rPr>
              <a:t>Voici </a:t>
            </a:r>
            <a:r>
              <a:rPr lang="fr-FR" dirty="0" smtClean="0">
                <a:effectLst/>
              </a:rPr>
              <a:t>quelques exemples dont une application existante hébergée à</a:t>
            </a:r>
            <a:r>
              <a:rPr lang="fr-FR" baseline="0" dirty="0" smtClean="0">
                <a:effectLst/>
              </a:rPr>
              <a:t> demeure chez vous (on-</a:t>
            </a:r>
            <a:r>
              <a:rPr lang="fr-FR" baseline="0" dirty="0" err="1" smtClean="0">
                <a:effectLst/>
              </a:rPr>
              <a:t>premise</a:t>
            </a:r>
            <a:r>
              <a:rPr lang="fr-FR" baseline="0" dirty="0" smtClean="0">
                <a:effectLst/>
              </a:rPr>
              <a:t>) </a:t>
            </a:r>
            <a:r>
              <a:rPr lang="fr-FR" dirty="0" smtClean="0">
                <a:effectLst/>
              </a:rPr>
              <a:t>peut utiliser du traitement de donnée Windows Azure :</a:t>
            </a:r>
            <a:br>
              <a:rPr lang="fr-FR" dirty="0" smtClean="0">
                <a:effectLst/>
              </a:rPr>
            </a:br>
            <a:r>
              <a:rPr lang="fr-FR" dirty="0" smtClean="0">
                <a:effectLst/>
              </a:rPr>
              <a:t>- Une application qui a besoin d'une quantité importante de puissance de traitement, comme un système de modélisation financière, pourrait l'obtenir avec Windows Azure. Utiliser des instances pour cela revient à payer uniquement pour la puissance de calcul qui est utilisé, vous n'avez plus besoin d'avoir X machines physiques sur place pour gérer les variations et pics de charge.</a:t>
            </a:r>
            <a:br>
              <a:rPr lang="fr-FR" dirty="0" smtClean="0">
                <a:effectLst/>
              </a:rPr>
            </a:br>
            <a:r>
              <a:rPr lang="fr-FR" dirty="0" smtClean="0">
                <a:effectLst/>
              </a:rPr>
              <a:t>- Une application Web qui a une demande élastique, comme un système de billetterie en ligne, peut compter sur le service de calcul de Windows Azure pour fournir une capacité supplémentaire en cas de besoin. Cela peut être moins coûteux que de maintenir un grand data center</a:t>
            </a:r>
            <a:r>
              <a:rPr lang="fr-FR" baseline="0" dirty="0" smtClean="0">
                <a:effectLst/>
              </a:rPr>
              <a:t> </a:t>
            </a:r>
            <a:r>
              <a:rPr lang="fr-FR" dirty="0" smtClean="0">
                <a:effectLst/>
              </a:rPr>
              <a:t>sous-utilisé.</a:t>
            </a:r>
            <a:br>
              <a:rPr lang="fr-FR" dirty="0" smtClean="0">
                <a:effectLst/>
              </a:rPr>
            </a:br>
            <a:r>
              <a:rPr lang="fr-FR" dirty="0" smtClean="0">
                <a:effectLst/>
              </a:rPr>
              <a:t>- Une application à laquelle vous ajoutez une fonctionnalité et dont le nouveau code s'exécute sur la plate-forme Windows Azure. Par exemple, supposons que vous souhaitez ajouter un service de reporting pour une application existante hébergée</a:t>
            </a:r>
            <a:r>
              <a:rPr lang="fr-FR" baseline="0" dirty="0" smtClean="0">
                <a:effectLst/>
              </a:rPr>
              <a:t> chez vous</a:t>
            </a:r>
            <a:r>
              <a:rPr lang="fr-FR" dirty="0" smtClean="0">
                <a:effectLst/>
              </a:rPr>
              <a:t>. Vous pouvez choisir de construire ce service comme un module autonome fonctionnant sur Windows Azure, puis de permettre au logiciel installé chez vos clients d’y accéder.</a:t>
            </a:r>
          </a:p>
          <a:p>
            <a:r>
              <a:rPr lang="fr-FR" dirty="0" smtClean="0">
                <a:effectLst/>
              </a:rPr>
              <a:t>- Un module qui doit être mis à jour régulièrement pourrait directement être construit sur la plateforme Windows Azure</a:t>
            </a:r>
            <a:r>
              <a:rPr lang="fr-FR" baseline="0" dirty="0" smtClean="0">
                <a:effectLst/>
              </a:rPr>
              <a:t> tout en restant connecté </a:t>
            </a:r>
            <a:r>
              <a:rPr lang="fr-FR" dirty="0" smtClean="0">
                <a:effectLst/>
              </a:rPr>
              <a:t>à vos applications sur site. Ce faisant,</a:t>
            </a:r>
            <a:r>
              <a:rPr lang="fr-FR" baseline="0" dirty="0" smtClean="0">
                <a:effectLst/>
              </a:rPr>
              <a:t> vous gérez de façon centraliser les changements sans avoir à </a:t>
            </a:r>
            <a:r>
              <a:rPr lang="fr-FR" dirty="0" smtClean="0">
                <a:effectLst/>
              </a:rPr>
              <a:t>mettre à jour les versions de logiciel installées chez vos clients.</a:t>
            </a:r>
            <a:endParaRPr lang="en-US" dirty="0"/>
          </a:p>
        </p:txBody>
      </p:sp>
      <p:sp>
        <p:nvSpPr>
          <p:cNvPr id="4" name="Slide Number Placeholder 3"/>
          <p:cNvSpPr>
            <a:spLocks noGrp="1"/>
          </p:cNvSpPr>
          <p:nvPr>
            <p:ph type="sldNum" sz="quarter" idx="10"/>
          </p:nvPr>
        </p:nvSpPr>
        <p:spPr/>
        <p:txBody>
          <a:bodyPr/>
          <a:lstStyle/>
          <a:p>
            <a:pPr>
              <a:defRPr/>
            </a:pPr>
            <a:fld id="{DBE8C940-8264-4194-91DD-D4094E7B637D}" type="slidenum">
              <a:rPr lang="en-US" smtClean="0"/>
              <a:pPr>
                <a:defRPr/>
              </a:pPr>
              <a:t>27</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defTabSz="904982">
              <a:defRPr/>
            </a:pPr>
            <a:r>
              <a:rPr lang="fr-FR" dirty="0"/>
              <a:t>Pratiquement tous les éditeurs de logiciels devraient réfléchir à la façon d’améliorer leurs applications en utilisant des services de calculs et/ou du stockage dans le </a:t>
            </a:r>
            <a:r>
              <a:rPr lang="fr-FR" dirty="0" err="1"/>
              <a:t>cloud</a:t>
            </a:r>
            <a:r>
              <a:rPr lang="fr-FR" dirty="0"/>
              <a:t>. </a:t>
            </a:r>
            <a:r>
              <a:rPr lang="fr-FR" dirty="0" smtClean="0">
                <a:effectLst/>
              </a:rPr>
              <a:t>De nombreux éditeurs de logiciels devraient également se demander si ils doivent créer une version entièrement </a:t>
            </a:r>
            <a:r>
              <a:rPr lang="fr-FR" i="1" dirty="0" err="1" smtClean="0">
                <a:effectLst/>
              </a:rPr>
              <a:t>cloud</a:t>
            </a:r>
            <a:r>
              <a:rPr lang="fr-FR" dirty="0" smtClean="0">
                <a:effectLst/>
              </a:rPr>
              <a:t> d'une ou plusieurs de leurs applications existantes. Communément appelé «Software as a Service » (</a:t>
            </a:r>
            <a:r>
              <a:rPr lang="fr-FR" dirty="0" err="1" smtClean="0">
                <a:effectLst/>
              </a:rPr>
              <a:t>SaaS</a:t>
            </a:r>
            <a:r>
              <a:rPr lang="fr-FR" dirty="0" smtClean="0">
                <a:effectLst/>
              </a:rPr>
              <a:t>), ce type d'application peut s'exécuter entièrement sur la plate-forme Windows Azure. Beaucoup d'entreprises offrent aujourd'hui des applications </a:t>
            </a:r>
            <a:r>
              <a:rPr lang="fr-FR" dirty="0" err="1" smtClean="0">
                <a:effectLst/>
              </a:rPr>
              <a:t>SaaS</a:t>
            </a:r>
            <a:r>
              <a:rPr lang="fr-FR" dirty="0" smtClean="0">
                <a:effectLst/>
              </a:rPr>
              <a:t>, y compris Microsoft, qui offre CRM Online, SharePoint Online, et d'autres.</a:t>
            </a:r>
            <a:br>
              <a:rPr lang="fr-FR" dirty="0" smtClean="0">
                <a:effectLst/>
              </a:rPr>
            </a:br>
            <a:r>
              <a:rPr lang="fr-FR" dirty="0" smtClean="0">
                <a:effectLst/>
              </a:rPr>
              <a:t/>
            </a:r>
            <a:br>
              <a:rPr lang="fr-FR" dirty="0" smtClean="0">
                <a:effectLst/>
              </a:rPr>
            </a:br>
            <a:r>
              <a:rPr lang="fr-FR" dirty="0" smtClean="0">
                <a:effectLst/>
              </a:rPr>
              <a:t>Les applications </a:t>
            </a:r>
            <a:r>
              <a:rPr lang="fr-FR" dirty="0" err="1" smtClean="0">
                <a:effectLst/>
              </a:rPr>
              <a:t>SaaS</a:t>
            </a:r>
            <a:r>
              <a:rPr lang="fr-FR" dirty="0" smtClean="0">
                <a:effectLst/>
              </a:rPr>
              <a:t> peuvent être très intéressantes pour les clients. Elles permettent d'essayer une application avant de l'acheter, ce qui permet au client de s'assurer que l'application a une vraie valeur avant de dépenser beaucoup d'argent. Et plutôt que de payer une licences souvent</a:t>
            </a:r>
            <a:r>
              <a:rPr lang="fr-FR" baseline="0" dirty="0" smtClean="0">
                <a:effectLst/>
              </a:rPr>
              <a:t> chère</a:t>
            </a:r>
            <a:r>
              <a:rPr lang="fr-FR" dirty="0" smtClean="0">
                <a:effectLst/>
              </a:rPr>
              <a:t>, le prix des applications </a:t>
            </a:r>
            <a:r>
              <a:rPr lang="fr-FR" dirty="0" err="1" smtClean="0">
                <a:effectLst/>
              </a:rPr>
              <a:t>SaaS</a:t>
            </a:r>
            <a:r>
              <a:rPr lang="fr-FR" dirty="0" smtClean="0">
                <a:effectLst/>
              </a:rPr>
              <a:t> est généralement basée sur l'utilisation. Un client peut commencer petit, et ne voir sa facture augmenter que lorsque l'application est effectivement utilisée. Réduire les risques et les coûts afin</a:t>
            </a:r>
            <a:r>
              <a:rPr lang="fr-FR" baseline="0" dirty="0" smtClean="0">
                <a:effectLst/>
              </a:rPr>
              <a:t> de générer plus de valeur business </a:t>
            </a:r>
            <a:r>
              <a:rPr lang="fr-FR" dirty="0" smtClean="0">
                <a:effectLst/>
              </a:rPr>
              <a:t>sont deux choses que les clients apprécient particulièrement. Bref, p</a:t>
            </a:r>
            <a:r>
              <a:rPr lang="fr-FR" dirty="0"/>
              <a:t>as de crainte d’être « victime du succès » : la plateforme est élastique et permet d’augmenter la capacité à la demande</a:t>
            </a:r>
          </a:p>
          <a:p>
            <a:pPr lvl="0"/>
            <a:r>
              <a:rPr lang="fr-FR" dirty="0" smtClean="0">
                <a:effectLst/>
              </a:rPr>
              <a:t/>
            </a:r>
            <a:br>
              <a:rPr lang="fr-FR" dirty="0" smtClean="0">
                <a:effectLst/>
              </a:rPr>
            </a:br>
            <a:r>
              <a:rPr lang="fr-FR" dirty="0" smtClean="0">
                <a:effectLst/>
              </a:rPr>
              <a:t>Certains éditeurs de logiciels pensent qu'ils peuvent rivaliser plus efficacement sur leur marché avec une application </a:t>
            </a:r>
            <a:r>
              <a:rPr lang="fr-FR" dirty="0" err="1" smtClean="0">
                <a:effectLst/>
              </a:rPr>
              <a:t>SaaS</a:t>
            </a:r>
            <a:r>
              <a:rPr lang="fr-FR" dirty="0" smtClean="0">
                <a:effectLst/>
              </a:rPr>
              <a:t>. D'autres sont poussés à faire du </a:t>
            </a:r>
            <a:r>
              <a:rPr lang="fr-FR" dirty="0" err="1" smtClean="0">
                <a:effectLst/>
              </a:rPr>
              <a:t>SaaS</a:t>
            </a:r>
            <a:r>
              <a:rPr lang="fr-FR" dirty="0" smtClean="0">
                <a:effectLst/>
              </a:rPr>
              <a:t> lorsqu'un concurrent déploie une offre de </a:t>
            </a:r>
            <a:r>
              <a:rPr lang="fr-FR" dirty="0" err="1" smtClean="0">
                <a:effectLst/>
              </a:rPr>
              <a:t>cloud</a:t>
            </a:r>
            <a:r>
              <a:rPr lang="fr-FR" dirty="0" smtClean="0">
                <a:effectLst/>
              </a:rPr>
              <a:t> </a:t>
            </a:r>
            <a:r>
              <a:rPr lang="fr-FR" dirty="0" err="1" smtClean="0">
                <a:effectLst/>
              </a:rPr>
              <a:t>computing</a:t>
            </a:r>
            <a:r>
              <a:rPr lang="fr-FR" dirty="0" smtClean="0">
                <a:effectLst/>
              </a:rPr>
              <a:t>. D'autres encore choisissent le </a:t>
            </a:r>
            <a:r>
              <a:rPr lang="fr-FR" dirty="0" err="1" smtClean="0">
                <a:effectLst/>
              </a:rPr>
              <a:t>SaaS</a:t>
            </a:r>
            <a:r>
              <a:rPr lang="fr-FR" dirty="0" smtClean="0">
                <a:effectLst/>
              </a:rPr>
              <a:t> comme « cheval de </a:t>
            </a:r>
            <a:r>
              <a:rPr lang="fr-FR" dirty="0" err="1" smtClean="0">
                <a:effectLst/>
              </a:rPr>
              <a:t>troie</a:t>
            </a:r>
            <a:r>
              <a:rPr lang="fr-FR" dirty="0" smtClean="0">
                <a:effectLst/>
              </a:rPr>
              <a:t> » pour entrer sur de nouveaux marchés</a:t>
            </a:r>
            <a:r>
              <a:rPr lang="fr-FR" b="1" dirty="0" smtClean="0">
                <a:effectLst/>
              </a:rPr>
              <a:t>. Quelle que soit la motivation, le support des applications </a:t>
            </a:r>
            <a:r>
              <a:rPr lang="fr-FR" b="1" dirty="0" err="1" smtClean="0">
                <a:effectLst/>
              </a:rPr>
              <a:t>SaaS</a:t>
            </a:r>
            <a:r>
              <a:rPr lang="fr-FR" b="1" dirty="0" smtClean="0">
                <a:effectLst/>
              </a:rPr>
              <a:t> est l'un des principaux objectifs de la plate-forme Windows Azure. </a:t>
            </a:r>
            <a:r>
              <a:rPr lang="fr-FR" dirty="0"/>
              <a:t>Les bénéfices du </a:t>
            </a:r>
            <a:r>
              <a:rPr lang="fr-FR" dirty="0" err="1"/>
              <a:t>SaaS</a:t>
            </a:r>
            <a:r>
              <a:rPr lang="fr-FR" dirty="0"/>
              <a:t>, en particulier les application « mutualisées »/ pourquoi aller sur le </a:t>
            </a:r>
            <a:r>
              <a:rPr lang="fr-FR" dirty="0" err="1"/>
              <a:t>SaaS</a:t>
            </a:r>
            <a:r>
              <a:rPr lang="fr-FR" dirty="0"/>
              <a:t> ?</a:t>
            </a:r>
          </a:p>
          <a:p>
            <a:pPr lvl="1"/>
            <a:r>
              <a:rPr lang="fr-FR" dirty="0"/>
              <a:t>- Mutualiser les coûts d’hébergement sur plusieurs clients, de réelles économies attendues</a:t>
            </a:r>
          </a:p>
          <a:p>
            <a:pPr lvl="1"/>
            <a:r>
              <a:rPr lang="fr-FR" dirty="0"/>
              <a:t>- Attaquer le bas du marché, pour plus de clients : the long </a:t>
            </a:r>
            <a:r>
              <a:rPr lang="fr-FR" dirty="0" err="1"/>
              <a:t>tail</a:t>
            </a:r>
            <a:endParaRPr lang="fr-FR" dirty="0"/>
          </a:p>
          <a:p>
            <a:pPr lvl="1"/>
            <a:r>
              <a:rPr lang="fr-FR" dirty="0"/>
              <a:t>- Version démo, gratuite, trial, …</a:t>
            </a:r>
          </a:p>
          <a:p>
            <a:r>
              <a:rPr lang="fr-FR" dirty="0" smtClean="0">
                <a:effectLst/>
              </a:rPr>
              <a:t/>
            </a:r>
            <a:br>
              <a:rPr lang="fr-FR" dirty="0" smtClean="0">
                <a:effectLst/>
              </a:rPr>
            </a:br>
            <a:r>
              <a:rPr lang="fr-FR" dirty="0" smtClean="0">
                <a:effectLst/>
              </a:rPr>
              <a:t>Même une entreprise qui fournit déjà une application </a:t>
            </a:r>
            <a:r>
              <a:rPr lang="fr-FR" dirty="0" err="1" smtClean="0">
                <a:effectLst/>
              </a:rPr>
              <a:t>SaaS</a:t>
            </a:r>
            <a:r>
              <a:rPr lang="fr-FR" dirty="0" smtClean="0">
                <a:effectLst/>
              </a:rPr>
              <a:t> devrait envisager de porter son application sur la plate-forme Windows Azure. Pourquoi construire et maintenir votre propre infrastructure </a:t>
            </a:r>
            <a:r>
              <a:rPr lang="fr-FR" dirty="0" err="1" smtClean="0">
                <a:effectLst/>
              </a:rPr>
              <a:t>SaaS</a:t>
            </a:r>
            <a:r>
              <a:rPr lang="fr-FR" dirty="0" smtClean="0">
                <a:effectLst/>
              </a:rPr>
              <a:t> lorsque Microsoft peut vous en fournir une ?</a:t>
            </a:r>
          </a:p>
          <a:p>
            <a:endParaRPr lang="en-US" dirty="0"/>
          </a:p>
        </p:txBody>
      </p:sp>
      <p:sp>
        <p:nvSpPr>
          <p:cNvPr id="4" name="Slide Number Placeholder 3"/>
          <p:cNvSpPr>
            <a:spLocks noGrp="1"/>
          </p:cNvSpPr>
          <p:nvPr>
            <p:ph type="sldNum" sz="quarter" idx="10"/>
          </p:nvPr>
        </p:nvSpPr>
        <p:spPr/>
        <p:txBody>
          <a:bodyPr/>
          <a:lstStyle/>
          <a:p>
            <a:pPr>
              <a:defRPr/>
            </a:pPr>
            <a:fld id="{DBE8C940-8264-4194-91DD-D4094E7B637D}" type="slidenum">
              <a:rPr lang="en-US" smtClean="0"/>
              <a:pPr>
                <a:defRPr/>
              </a:pPr>
              <a:t>28</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fr-FR" dirty="0" err="1" smtClean="0">
                <a:effectLst/>
              </a:rPr>
              <a:t>Todo</a:t>
            </a:r>
            <a:r>
              <a:rPr lang="fr-FR" dirty="0" smtClean="0">
                <a:effectLst/>
              </a:rPr>
              <a:t> : Mettre</a:t>
            </a:r>
            <a:r>
              <a:rPr lang="fr-FR" baseline="0" dirty="0" smtClean="0">
                <a:effectLst/>
              </a:rPr>
              <a:t> les tarifs en Euros</a:t>
            </a:r>
            <a:endParaRPr lang="fr-FR" dirty="0" smtClean="0">
              <a:effectLst/>
            </a:endParaRPr>
          </a:p>
          <a:p>
            <a:endParaRPr lang="fr-FR" dirty="0" smtClean="0">
              <a:effectLst/>
            </a:endParaRPr>
          </a:p>
          <a:p>
            <a:r>
              <a:rPr lang="fr-FR" dirty="0" smtClean="0">
                <a:effectLst/>
              </a:rPr>
              <a:t>Avec la plate-forme Windows Azure, vous ne payez que ce que vous utilisez. La diapositive ci-dessus montre un bref résumé des prix des différents services de la </a:t>
            </a:r>
            <a:r>
              <a:rPr lang="fr-FR" dirty="0" err="1" smtClean="0">
                <a:effectLst/>
              </a:rPr>
              <a:t>platefome</a:t>
            </a:r>
            <a:r>
              <a:rPr lang="fr-FR" baseline="0" dirty="0" smtClean="0">
                <a:effectLst/>
              </a:rPr>
              <a:t> </a:t>
            </a:r>
            <a:r>
              <a:rPr lang="fr-FR" dirty="0" smtClean="0">
                <a:effectLst/>
              </a:rPr>
              <a:t> Windows Azure (prix en dollars).</a:t>
            </a:r>
            <a:br>
              <a:rPr lang="fr-FR" dirty="0" smtClean="0">
                <a:effectLst/>
              </a:rPr>
            </a:br>
            <a:r>
              <a:rPr lang="fr-FR" dirty="0" smtClean="0">
                <a:effectLst/>
              </a:rPr>
              <a:t/>
            </a:r>
            <a:br>
              <a:rPr lang="fr-FR" dirty="0" smtClean="0">
                <a:effectLst/>
              </a:rPr>
            </a:br>
            <a:r>
              <a:rPr lang="fr-FR" dirty="0" smtClean="0">
                <a:effectLst/>
              </a:rPr>
              <a:t>Certains</a:t>
            </a:r>
            <a:r>
              <a:rPr lang="fr-FR" baseline="0" dirty="0" smtClean="0">
                <a:effectLst/>
              </a:rPr>
              <a:t> points méritent qu’on s’y arrêtent</a:t>
            </a:r>
            <a:r>
              <a:rPr lang="fr-FR" dirty="0" smtClean="0">
                <a:effectLst/>
              </a:rPr>
              <a:t>:</a:t>
            </a:r>
            <a:br>
              <a:rPr lang="fr-FR" dirty="0" smtClean="0">
                <a:effectLst/>
              </a:rPr>
            </a:br>
            <a:r>
              <a:rPr lang="fr-FR" dirty="0" smtClean="0">
                <a:effectLst/>
              </a:rPr>
              <a:t>- Les instances sont de différentes tailles, allant d'une seule machine virtuelle</a:t>
            </a:r>
            <a:r>
              <a:rPr lang="fr-FR" baseline="0" dirty="0" smtClean="0">
                <a:effectLst/>
              </a:rPr>
              <a:t> </a:t>
            </a:r>
            <a:r>
              <a:rPr lang="fr-FR" dirty="0" smtClean="0">
                <a:effectLst/>
              </a:rPr>
              <a:t>sur une machine virtuelle</a:t>
            </a:r>
            <a:r>
              <a:rPr lang="fr-FR" baseline="0" dirty="0" smtClean="0">
                <a:effectLst/>
              </a:rPr>
              <a:t> </a:t>
            </a:r>
            <a:r>
              <a:rPr lang="fr-FR" dirty="0" smtClean="0">
                <a:effectLst/>
              </a:rPr>
              <a:t>quadri-cœurs.</a:t>
            </a:r>
            <a:br>
              <a:rPr lang="fr-FR" dirty="0" smtClean="0">
                <a:effectLst/>
              </a:rPr>
            </a:br>
            <a:r>
              <a:rPr lang="fr-FR" dirty="0" smtClean="0">
                <a:effectLst/>
              </a:rPr>
              <a:t>- Le stockage BLOB propose un prix par transaction. Ce n’est pas le cas pour le stockage relationnel. Le prix mensuel pour le stockage relationnel est basé uniquement sur la quantité de données stockées.</a:t>
            </a:r>
            <a:br>
              <a:rPr lang="fr-FR" dirty="0" smtClean="0">
                <a:effectLst/>
              </a:rPr>
            </a:br>
            <a:r>
              <a:rPr lang="fr-FR" dirty="0" smtClean="0">
                <a:effectLst/>
              </a:rPr>
              <a:t>- Toutes les données déplacées entrantes et sortantes des data </a:t>
            </a:r>
            <a:r>
              <a:rPr lang="fr-FR" dirty="0" err="1" smtClean="0">
                <a:effectLst/>
              </a:rPr>
              <a:t>centers</a:t>
            </a:r>
            <a:r>
              <a:rPr lang="fr-FR" dirty="0" smtClean="0">
                <a:effectLst/>
              </a:rPr>
              <a:t> Windows Azure entraîne des frais de bande passante. Toutefois, une application fonctionnant par exemple sur Windows Azure et utilisant des données stockées dans les blobs dans un même data center n’impliquera pas de frais de bande passante supplémentaire.</a:t>
            </a:r>
            <a:br>
              <a:rPr lang="fr-FR" dirty="0" smtClean="0">
                <a:effectLst/>
              </a:rPr>
            </a:br>
            <a:r>
              <a:rPr lang="fr-FR" dirty="0" smtClean="0">
                <a:effectLst/>
              </a:rPr>
              <a:t>- En raison des coûts sensiblement plus élevés, les frais de bande passante sont plus élevés dans la région Asie / Pacifique: </a:t>
            </a:r>
            <a:r>
              <a:rPr lang="en-US" dirty="0" smtClean="0">
                <a:effectLst/>
              </a:rPr>
              <a:t>$0.30/GB entrants et $0.45/GB </a:t>
            </a:r>
            <a:r>
              <a:rPr lang="en-US" dirty="0" err="1" smtClean="0">
                <a:effectLst/>
              </a:rPr>
              <a:t>sortants</a:t>
            </a:r>
            <a:r>
              <a:rPr lang="en-US" dirty="0" smtClean="0">
                <a:effectLst/>
              </a:rPr>
              <a:t>.</a:t>
            </a:r>
            <a:r>
              <a:rPr lang="fr-FR" dirty="0" smtClean="0">
                <a:effectLst/>
              </a:rPr>
              <a:t/>
            </a:r>
            <a:br>
              <a:rPr lang="fr-FR" dirty="0" smtClean="0">
                <a:effectLst/>
              </a:rPr>
            </a:br>
            <a:r>
              <a:rPr lang="fr-FR" dirty="0" smtClean="0">
                <a:effectLst/>
              </a:rPr>
              <a:t/>
            </a:r>
            <a:br>
              <a:rPr lang="fr-FR" dirty="0" smtClean="0">
                <a:effectLst/>
              </a:rPr>
            </a:br>
            <a:r>
              <a:rPr lang="fr-FR" dirty="0" smtClean="0">
                <a:effectLst/>
              </a:rPr>
              <a:t>Ce sont des prix à la consommation standard. Il y a aussi des rabais disponibles, y compris les réductions de prix pour les partenaires Microsoft et des rabais offerts dans le cadre d'un abonnement MSDN.</a:t>
            </a:r>
            <a:br>
              <a:rPr lang="fr-FR" dirty="0" smtClean="0">
                <a:effectLst/>
              </a:rPr>
            </a:br>
            <a:r>
              <a:rPr lang="fr-FR" dirty="0" smtClean="0">
                <a:effectLst/>
              </a:rPr>
              <a:t/>
            </a:r>
            <a:br>
              <a:rPr lang="fr-FR" dirty="0" smtClean="0">
                <a:effectLst/>
              </a:rPr>
            </a:br>
            <a:r>
              <a:rPr lang="fr-FR" dirty="0" smtClean="0">
                <a:effectLst/>
              </a:rPr>
              <a:t>Quand vous faites des comparaisons de prix entre la plate-forme Windows Azure et d'autres alternatives, il est important de comparer des pommes avec des pommes. Avec Windows Azure, par exemple, Microsoft prend en charge la gestion vous n'avez pas besoin de créer et d'administrer les machines virtuelles, installer des correctifs, et ainsi de suite. De nombreuses variantes, deux options d'hébergement et de plates-formes de </a:t>
            </a:r>
            <a:r>
              <a:rPr lang="fr-FR" dirty="0" err="1" smtClean="0">
                <a:effectLst/>
              </a:rPr>
              <a:t>cloud</a:t>
            </a:r>
            <a:r>
              <a:rPr lang="fr-FR" dirty="0" smtClean="0">
                <a:effectLst/>
              </a:rPr>
              <a:t> autres, laisser cette tâche à vous, ce qui implique des coûts plus élevés. </a:t>
            </a:r>
            <a:r>
              <a:rPr lang="fr-FR" dirty="0"/>
              <a:t>La comparaison des prix nécessite précision comprendre exactement ce que sont les services inclus pour un prix donné.</a:t>
            </a:r>
            <a:endParaRPr lang="en-US" dirty="0"/>
          </a:p>
        </p:txBody>
      </p:sp>
      <p:sp>
        <p:nvSpPr>
          <p:cNvPr id="4" name="Header Placeholder 3"/>
          <p:cNvSpPr>
            <a:spLocks noGrp="1"/>
          </p:cNvSpPr>
          <p:nvPr>
            <p:ph type="hdr" sz="quarter" idx="10"/>
          </p:nvPr>
        </p:nvSpPr>
        <p:spPr/>
        <p:txBody>
          <a:bodyPr/>
          <a:lstStyle/>
          <a:p>
            <a:pPr>
              <a:defRPr/>
            </a:pPr>
            <a:r>
              <a:rPr lang="en-US" smtClean="0"/>
              <a:t>TechReady7 Breakout Chalktalk Template</a:t>
            </a:r>
            <a:endParaRPr lang="en-US"/>
          </a:p>
        </p:txBody>
      </p:sp>
      <p:sp>
        <p:nvSpPr>
          <p:cNvPr id="5" name="Date Placeholder 4"/>
          <p:cNvSpPr>
            <a:spLocks noGrp="1"/>
          </p:cNvSpPr>
          <p:nvPr>
            <p:ph type="dt" idx="11"/>
          </p:nvPr>
        </p:nvSpPr>
        <p:spPr/>
        <p:txBody>
          <a:bodyPr/>
          <a:lstStyle/>
          <a:p>
            <a:pPr>
              <a:defRPr/>
            </a:pPr>
            <a:fld id="{0F1BBA4F-922E-4054-B879-7A09F6F5CFDB}" type="datetimeFigureOut">
              <a:rPr lang="en-US" smtClean="0"/>
              <a:pPr>
                <a:defRPr/>
              </a:pPr>
              <a:t>4/1/2011</a:t>
            </a:fld>
            <a:endParaRPr lang="en-US"/>
          </a:p>
        </p:txBody>
      </p:sp>
      <p:sp>
        <p:nvSpPr>
          <p:cNvPr id="6" name="Footer Placeholder 5"/>
          <p:cNvSpPr>
            <a:spLocks noGrp="1"/>
          </p:cNvSpPr>
          <p:nvPr>
            <p:ph type="ftr" sz="quarter" idx="12"/>
          </p:nvPr>
        </p:nvSpPr>
        <p:spPr/>
        <p:txBody>
          <a:bodyPr/>
          <a:lstStyle/>
          <a:p>
            <a:pPr>
              <a:defRPr/>
            </a:pPr>
            <a:r>
              <a:rPr lang="en-US" smtClean="0"/>
              <a:t>© 2008 Microsoft Corporation. All rights reserved. Microsoft, Windows, Windows Vista and other product names are or may be registered trademarks and/or trademarks in the U.S. and/or other countries.</a:t>
            </a:r>
          </a:p>
          <a:p>
            <a:pPr>
              <a:defRPr/>
            </a:pPr>
            <a:r>
              <a:rPr lang="en-US"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br>
            <a:r>
              <a:rPr lang="en-US" smtClean="0"/>
              <a:t>MICROSOFT MAKES NO WARRANTIES, EXPRESS, IMPLIED OR STATUTORY, AS TO THE INFORMATION IN THIS PRESENTATION.</a:t>
            </a:r>
            <a:endParaRPr lang="en-US"/>
          </a:p>
        </p:txBody>
      </p:sp>
      <p:sp>
        <p:nvSpPr>
          <p:cNvPr id="7" name="Slide Number Placeholder 6"/>
          <p:cNvSpPr>
            <a:spLocks noGrp="1"/>
          </p:cNvSpPr>
          <p:nvPr>
            <p:ph type="sldNum" sz="quarter" idx="13"/>
          </p:nvPr>
        </p:nvSpPr>
        <p:spPr/>
        <p:txBody>
          <a:bodyPr/>
          <a:lstStyle/>
          <a:p>
            <a:pPr>
              <a:defRPr/>
            </a:pPr>
            <a:fld id="{0B428B36-6815-4683-8EF4-AD499A39A4B0}" type="slidenum">
              <a:rPr lang="en-US" smtClean="0"/>
              <a:pPr>
                <a:defRPr/>
              </a:pPr>
              <a:t>29</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smtClean="0"/>
          </a:p>
        </p:txBody>
      </p:sp>
      <p:sp>
        <p:nvSpPr>
          <p:cNvPr id="4" name="Header Placeholder 3"/>
          <p:cNvSpPr>
            <a:spLocks noGrp="1"/>
          </p:cNvSpPr>
          <p:nvPr>
            <p:ph type="hdr" sz="quarter" idx="10"/>
          </p:nvPr>
        </p:nvSpPr>
        <p:spPr/>
        <p:txBody>
          <a:bodyPr/>
          <a:lstStyle/>
          <a:p>
            <a:pPr>
              <a:defRPr/>
            </a:pPr>
            <a:r>
              <a:rPr lang="en-US" smtClean="0"/>
              <a:t>Windows Embedded Design Review</a:t>
            </a:r>
            <a:endParaRPr lang="en-US"/>
          </a:p>
        </p:txBody>
      </p:sp>
      <p:sp>
        <p:nvSpPr>
          <p:cNvPr id="5" name="Date Placeholder 4"/>
          <p:cNvSpPr>
            <a:spLocks noGrp="1"/>
          </p:cNvSpPr>
          <p:nvPr>
            <p:ph type="dt" idx="11"/>
          </p:nvPr>
        </p:nvSpPr>
        <p:spPr/>
        <p:txBody>
          <a:bodyPr/>
          <a:lstStyle/>
          <a:p>
            <a:pPr>
              <a:defRPr/>
            </a:pPr>
            <a:r>
              <a:rPr lang="en-US" smtClean="0"/>
              <a:t>April 8-9 2004</a:t>
            </a:r>
            <a:endParaRPr lang="en-US"/>
          </a:p>
        </p:txBody>
      </p:sp>
      <p:sp>
        <p:nvSpPr>
          <p:cNvPr id="6" name="Slide Number Placeholder 5"/>
          <p:cNvSpPr>
            <a:spLocks noGrp="1"/>
          </p:cNvSpPr>
          <p:nvPr>
            <p:ph type="sldNum" sz="quarter" idx="12"/>
          </p:nvPr>
        </p:nvSpPr>
        <p:spPr/>
        <p:txBody>
          <a:bodyPr/>
          <a:lstStyle/>
          <a:p>
            <a:pPr>
              <a:defRPr/>
            </a:pPr>
            <a:fld id="{A23FF468-DB49-4770-A83E-00D1181A8DE6}" type="slidenum">
              <a:rPr lang="en-US" smtClean="0"/>
              <a:pPr>
                <a:defRPr/>
              </a:pPr>
              <a:t>30</a:t>
            </a:fld>
            <a:endParaRPr lang="en-US"/>
          </a:p>
        </p:txBody>
      </p:sp>
      <p:sp>
        <p:nvSpPr>
          <p:cNvPr id="7" name="Footer Placeholder 6"/>
          <p:cNvSpPr>
            <a:spLocks noGrp="1"/>
          </p:cNvSpPr>
          <p:nvPr>
            <p:ph type="ftr" sz="quarter" idx="13"/>
          </p:nvPr>
        </p:nvSpPr>
        <p:spPr/>
        <p:txBody>
          <a:bodyPr/>
          <a:lstStyle/>
          <a:p>
            <a:pPr>
              <a:defRPr/>
            </a:pPr>
            <a:r>
              <a:rPr lang="en-US" altLang="ja-JP" smtClean="0"/>
              <a:t>© 2006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1000">
              <a:solidFill>
                <a:schemeClr val="tx1">
                  <a:alpha val="100000"/>
                </a:schemeClr>
              </a:solidFill>
              <a:latin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fr-FR" smtClean="0"/>
              <a:t>date</a:t>
            </a:r>
            <a:endParaRPr lang="fr-FR"/>
          </a:p>
        </p:txBody>
      </p:sp>
      <p:sp>
        <p:nvSpPr>
          <p:cNvPr id="5" name="Slide Number Placeholder 4"/>
          <p:cNvSpPr>
            <a:spLocks noGrp="1"/>
          </p:cNvSpPr>
          <p:nvPr>
            <p:ph type="sldNum" sz="quarter" idx="11"/>
          </p:nvPr>
        </p:nvSpPr>
        <p:spPr/>
        <p:txBody>
          <a:bodyPr/>
          <a:lstStyle/>
          <a:p>
            <a:fld id="{412B1F69-B692-40CB-A20E-CA61172F477E}" type="slidenum">
              <a:rPr lang="fr-FR" smtClean="0"/>
              <a:pPr/>
              <a:t>31</a:t>
            </a:fld>
            <a:endParaRPr lang="fr-FR"/>
          </a:p>
        </p:txBody>
      </p:sp>
    </p:spTree>
    <p:extLst>
      <p:ext uri="{BB962C8B-B14F-4D97-AF65-F5344CB8AC3E}">
        <p14:creationId xmlns:p14="http://schemas.microsoft.com/office/powerpoint/2010/main" val="2130849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sz="800" dirty="0" smtClean="0"/>
              <a:t>5% des </a:t>
            </a:r>
            <a:r>
              <a:rPr lang="en-US" sz="800" dirty="0" err="1" smtClean="0"/>
              <a:t>entreprises</a:t>
            </a:r>
            <a:r>
              <a:rPr lang="en-US" sz="800" dirty="0" smtClean="0"/>
              <a:t> </a:t>
            </a:r>
            <a:r>
              <a:rPr lang="en-US" sz="800" dirty="0" err="1" smtClean="0"/>
              <a:t>prêtes</a:t>
            </a:r>
            <a:endParaRPr lang="en-US" sz="800"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33</a:t>
            </a:fld>
            <a:endParaRPr 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re présentation + titre parties">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685800" y="1500180"/>
            <a:ext cx="7772400" cy="1102519"/>
          </a:xfrm>
          <a:prstGeom prst="rect">
            <a:avLst/>
          </a:prstGeom>
        </p:spPr>
        <p:txBody>
          <a:bodyPr>
            <a:noAutofit/>
          </a:bodyPr>
          <a:lstStyle>
            <a:lvl1pPr algn="l">
              <a:defRPr sz="5400" b="0">
                <a:solidFill>
                  <a:schemeClr val="bg1"/>
                </a:solidFill>
                <a:latin typeface="Segoe" pitchFamily="34" charset="0"/>
              </a:defRPr>
            </a:lvl1pPr>
          </a:lstStyle>
          <a:p>
            <a:r>
              <a:rPr lang="fr-FR" dirty="0" smtClean="0"/>
              <a:t>Cliquez pour modifier le titre de la présentation</a:t>
            </a:r>
            <a:endParaRPr lang="fr-FR" dirty="0"/>
          </a:p>
        </p:txBody>
      </p:sp>
      <p:sp>
        <p:nvSpPr>
          <p:cNvPr id="3" name="Sous-titre 2"/>
          <p:cNvSpPr>
            <a:spLocks noGrp="1"/>
          </p:cNvSpPr>
          <p:nvPr>
            <p:ph type="subTitle" idx="1" hasCustomPrompt="1"/>
          </p:nvPr>
        </p:nvSpPr>
        <p:spPr>
          <a:xfrm>
            <a:off x="685999" y="2823474"/>
            <a:ext cx="7815091" cy="1314450"/>
          </a:xfrm>
          <a:prstGeom prst="rect">
            <a:avLst/>
          </a:prstGeom>
        </p:spPr>
        <p:txBody>
          <a:bodyPr>
            <a:noAutofit/>
          </a:bodyPr>
          <a:lstStyle>
            <a:lvl1pPr marL="0" indent="0" algn="l">
              <a:lnSpc>
                <a:spcPct val="75000"/>
              </a:lnSpc>
              <a:buNone/>
              <a:defRPr sz="2800" b="1">
                <a:solidFill>
                  <a:schemeClr val="bg1">
                    <a:lumMod val="85000"/>
                  </a:schemeClr>
                </a:solidFill>
                <a:latin typeface="Segoe"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la date / nom speaker / titre speaker / société</a:t>
            </a:r>
            <a:endParaRPr lang="fr-FR"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u classiqu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293658" y="210725"/>
            <a:ext cx="6850110" cy="581040"/>
          </a:xfrm>
          <a:prstGeom prst="rect">
            <a:avLst/>
          </a:prstGeom>
        </p:spPr>
        <p:txBody>
          <a:bodyPr>
            <a:noAutofit/>
          </a:bodyPr>
          <a:lstStyle>
            <a:lvl1pPr algn="l">
              <a:defRPr sz="3600" b="1">
                <a:solidFill>
                  <a:schemeClr val="bg1"/>
                </a:solidFill>
                <a:latin typeface="Segoe" pitchFamily="34" charset="0"/>
              </a:defRPr>
            </a:lvl1pPr>
          </a:lstStyle>
          <a:p>
            <a:r>
              <a:rPr lang="fr-FR" dirty="0" smtClean="0"/>
              <a:t>Titre de la diapositive</a:t>
            </a:r>
            <a:endParaRPr lang="fr-FR" dirty="0"/>
          </a:p>
        </p:txBody>
      </p:sp>
      <p:sp>
        <p:nvSpPr>
          <p:cNvPr id="3" name="Espace réservé du contenu 2"/>
          <p:cNvSpPr>
            <a:spLocks noGrp="1"/>
          </p:cNvSpPr>
          <p:nvPr>
            <p:ph idx="1" hasCustomPrompt="1"/>
          </p:nvPr>
        </p:nvSpPr>
        <p:spPr>
          <a:xfrm>
            <a:off x="357158" y="910817"/>
            <a:ext cx="8429684" cy="3482603"/>
          </a:xfrm>
          <a:prstGeom prst="rect">
            <a:avLst/>
          </a:prstGeom>
        </p:spPr>
        <p:txBody>
          <a:bodyPr>
            <a:normAutofit/>
          </a:bodyPr>
          <a:lstStyle>
            <a:lvl1pPr marL="342900" indent="-342900">
              <a:buClr>
                <a:schemeClr val="bg1"/>
              </a:buClr>
              <a:buSzPct val="140000"/>
              <a:buFont typeface="Calibri" pitchFamily="34" charset="0"/>
              <a:buChar char="•"/>
              <a:defRPr sz="2400" b="0">
                <a:solidFill>
                  <a:schemeClr val="bg1"/>
                </a:solidFill>
                <a:latin typeface="Segoe" pitchFamily="34" charset="0"/>
              </a:defRPr>
            </a:lvl1pPr>
            <a:lvl2pPr marL="800100" indent="-342900">
              <a:buClr>
                <a:schemeClr val="bg1"/>
              </a:buClr>
              <a:buSzPct val="125000"/>
              <a:buFont typeface="Calibri" pitchFamily="34" charset="0"/>
              <a:buChar char="•"/>
              <a:defRPr sz="2400">
                <a:solidFill>
                  <a:schemeClr val="bg1"/>
                </a:solidFill>
                <a:latin typeface="Segoe" pitchFamily="34" charset="0"/>
              </a:defRPr>
            </a:lvl2pPr>
            <a:lvl3pPr marL="1257300" indent="-342900">
              <a:buClr>
                <a:schemeClr val="bg1"/>
              </a:buClr>
              <a:buSzPct val="110000"/>
              <a:buFont typeface="Calibri" pitchFamily="34" charset="0"/>
              <a:buChar char="•"/>
              <a:defRPr sz="2400">
                <a:solidFill>
                  <a:schemeClr val="bg1"/>
                </a:solidFill>
                <a:latin typeface="Segoe" pitchFamily="34" charset="0"/>
              </a:defRPr>
            </a:lvl3pPr>
            <a:lvl4pPr marL="1714500" indent="-342900">
              <a:buClr>
                <a:schemeClr val="bg1"/>
              </a:buClr>
              <a:buFont typeface="Calibri" pitchFamily="34" charset="0"/>
              <a:buChar char="•"/>
              <a:defRPr sz="2400">
                <a:solidFill>
                  <a:schemeClr val="bg1"/>
                </a:solidFill>
                <a:latin typeface="Segoe" pitchFamily="34" charset="0"/>
              </a:defRPr>
            </a:lvl4pPr>
            <a:lvl5pPr marL="2171700" indent="-342900">
              <a:buClr>
                <a:schemeClr val="bg1"/>
              </a:buClr>
              <a:buSzPct val="90000"/>
              <a:buFont typeface="Calibri" pitchFamily="34" charset="0"/>
              <a:buChar char="•"/>
              <a:defRPr sz="2400" baseline="0">
                <a:solidFill>
                  <a:schemeClr val="bg1"/>
                </a:solidFill>
                <a:latin typeface="Segoe" pitchFamily="34" charset="0"/>
              </a:defRPr>
            </a:lvl5pPr>
          </a:lstStyle>
          <a:p>
            <a:pPr lvl="0"/>
            <a:r>
              <a:rPr lang="fr-FR" dirty="0" smtClean="0"/>
              <a:t>Texte de niveau 1</a:t>
            </a:r>
          </a:p>
          <a:p>
            <a:pPr lvl="1"/>
            <a:r>
              <a:rPr lang="fr-FR" dirty="0" smtClean="0"/>
              <a:t>Texte de niveau 2</a:t>
            </a:r>
          </a:p>
          <a:p>
            <a:pPr lvl="2"/>
            <a:r>
              <a:rPr lang="fr-FR" dirty="0" smtClean="0"/>
              <a:t>Texte de niveau 3</a:t>
            </a:r>
          </a:p>
          <a:p>
            <a:pPr lvl="3"/>
            <a:r>
              <a:rPr lang="fr-FR" dirty="0" smtClean="0"/>
              <a:t>Texte de niveau 4</a:t>
            </a:r>
          </a:p>
          <a:p>
            <a:pPr lvl="4"/>
            <a:r>
              <a:rPr lang="fr-FR" dirty="0" smtClean="0"/>
              <a:t>Texte de niveau 5</a:t>
            </a:r>
            <a:endParaRPr lang="fr-FR"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u classique 2 blocs + titres blocs">
    <p:spTree>
      <p:nvGrpSpPr>
        <p:cNvPr id="1" name=""/>
        <p:cNvGrpSpPr/>
        <p:nvPr/>
      </p:nvGrpSpPr>
      <p:grpSpPr>
        <a:xfrm>
          <a:off x="0" y="0"/>
          <a:ext cx="0" cy="0"/>
          <a:chOff x="0" y="0"/>
          <a:chExt cx="0" cy="0"/>
        </a:xfrm>
      </p:grpSpPr>
      <p:sp>
        <p:nvSpPr>
          <p:cNvPr id="6" name="Titre 1"/>
          <p:cNvSpPr>
            <a:spLocks noGrp="1"/>
          </p:cNvSpPr>
          <p:nvPr>
            <p:ph type="title" hasCustomPrompt="1"/>
          </p:nvPr>
        </p:nvSpPr>
        <p:spPr>
          <a:xfrm>
            <a:off x="293658" y="210725"/>
            <a:ext cx="6850110" cy="581040"/>
          </a:xfrm>
          <a:prstGeom prst="rect">
            <a:avLst/>
          </a:prstGeom>
        </p:spPr>
        <p:txBody>
          <a:bodyPr>
            <a:noAutofit/>
          </a:bodyPr>
          <a:lstStyle>
            <a:lvl1pPr algn="l">
              <a:defRPr sz="3600" b="1">
                <a:solidFill>
                  <a:schemeClr val="bg1"/>
                </a:solidFill>
                <a:latin typeface="Segoe" pitchFamily="34" charset="0"/>
              </a:defRPr>
            </a:lvl1pPr>
          </a:lstStyle>
          <a:p>
            <a:r>
              <a:rPr lang="fr-FR" dirty="0" smtClean="0"/>
              <a:t>Titre de la diapositive</a:t>
            </a:r>
            <a:endParaRPr lang="fr-FR" dirty="0"/>
          </a:p>
        </p:txBody>
      </p:sp>
      <p:sp>
        <p:nvSpPr>
          <p:cNvPr id="10" name="Espace réservé du contenu 9"/>
          <p:cNvSpPr>
            <a:spLocks noGrp="1"/>
          </p:cNvSpPr>
          <p:nvPr>
            <p:ph sz="quarter" idx="13" hasCustomPrompt="1"/>
          </p:nvPr>
        </p:nvSpPr>
        <p:spPr>
          <a:xfrm>
            <a:off x="357158" y="1232288"/>
            <a:ext cx="4143374" cy="321469"/>
          </a:xfrm>
          <a:prstGeom prst="rect">
            <a:avLst/>
          </a:prstGeom>
        </p:spPr>
        <p:txBody>
          <a:bodyPr/>
          <a:lstStyle>
            <a:lvl1pPr algn="ctr">
              <a:buFontTx/>
              <a:buNone/>
              <a:defRPr b="1">
                <a:solidFill>
                  <a:schemeClr val="bg1"/>
                </a:solidFill>
                <a:latin typeface="Segoe" pitchFamily="34" charset="0"/>
              </a:defRPr>
            </a:lvl1pPr>
          </a:lstStyle>
          <a:p>
            <a:pPr lvl="0"/>
            <a:r>
              <a:rPr lang="fr-FR" dirty="0" smtClean="0"/>
              <a:t>Titre du bloc</a:t>
            </a:r>
          </a:p>
        </p:txBody>
      </p:sp>
      <p:sp>
        <p:nvSpPr>
          <p:cNvPr id="12" name="Espace réservé du contenu 9"/>
          <p:cNvSpPr>
            <a:spLocks noGrp="1"/>
          </p:cNvSpPr>
          <p:nvPr>
            <p:ph sz="quarter" idx="14" hasCustomPrompt="1"/>
          </p:nvPr>
        </p:nvSpPr>
        <p:spPr>
          <a:xfrm>
            <a:off x="4643439" y="1232288"/>
            <a:ext cx="4099263" cy="321469"/>
          </a:xfrm>
          <a:prstGeom prst="rect">
            <a:avLst/>
          </a:prstGeom>
        </p:spPr>
        <p:txBody>
          <a:bodyPr/>
          <a:lstStyle>
            <a:lvl1pPr algn="ctr">
              <a:buFontTx/>
              <a:buNone/>
              <a:defRPr b="1">
                <a:solidFill>
                  <a:schemeClr val="bg1"/>
                </a:solidFill>
                <a:latin typeface="Segoe" pitchFamily="34" charset="0"/>
              </a:defRPr>
            </a:lvl1pPr>
          </a:lstStyle>
          <a:p>
            <a:pPr lvl="0"/>
            <a:r>
              <a:rPr lang="fr-FR" dirty="0" smtClean="0"/>
              <a:t>Titre du bloc</a:t>
            </a:r>
          </a:p>
        </p:txBody>
      </p:sp>
      <p:sp>
        <p:nvSpPr>
          <p:cNvPr id="13" name="Espace réservé du contenu 7"/>
          <p:cNvSpPr>
            <a:spLocks noGrp="1"/>
          </p:cNvSpPr>
          <p:nvPr>
            <p:ph sz="quarter" idx="15"/>
          </p:nvPr>
        </p:nvSpPr>
        <p:spPr>
          <a:xfrm>
            <a:off x="357188" y="1660932"/>
            <a:ext cx="4167187" cy="2250281"/>
          </a:xfrm>
          <a:prstGeom prst="rect">
            <a:avLst/>
          </a:prstGeom>
        </p:spPr>
        <p:txBody>
          <a:bodyPr>
            <a:normAutofit/>
          </a:bodyPr>
          <a:lstStyle>
            <a:lvl1pPr marL="342900" indent="-342900">
              <a:buFont typeface="Arial" pitchFamily="34" charset="0"/>
              <a:buChar char="•"/>
              <a:defRPr sz="2800">
                <a:solidFill>
                  <a:schemeClr val="bg1"/>
                </a:solidFill>
                <a:latin typeface="Segoe" pitchFamily="34" charset="0"/>
              </a:defRPr>
            </a:lvl1pPr>
            <a:lvl2pPr marL="742950" indent="-285750">
              <a:buFont typeface="Arial" pitchFamily="34" charset="0"/>
              <a:buChar char="•"/>
              <a:defRPr sz="2400">
                <a:solidFill>
                  <a:schemeClr val="bg1"/>
                </a:solidFill>
                <a:latin typeface="Segoe" pitchFamily="34" charset="0"/>
              </a:defRPr>
            </a:lvl2pPr>
            <a:lvl3pPr marL="1143000" indent="-228600">
              <a:buFont typeface="Arial" pitchFamily="34" charset="0"/>
              <a:buChar char="•"/>
              <a:defRPr sz="2000">
                <a:solidFill>
                  <a:schemeClr val="bg1"/>
                </a:solidFill>
                <a:latin typeface="Segoe" pitchFamily="34" charset="0"/>
              </a:defRPr>
            </a:lvl3pPr>
            <a:lvl4pPr marL="1600200" indent="-228600">
              <a:buFont typeface="Arial" pitchFamily="34" charset="0"/>
              <a:buChar char="•"/>
              <a:defRPr sz="1800">
                <a:solidFill>
                  <a:schemeClr val="bg1"/>
                </a:solidFill>
                <a:latin typeface="Segoe" pitchFamily="34" charset="0"/>
              </a:defRPr>
            </a:lvl4pPr>
            <a:lvl5pPr marL="2057400" indent="-228600">
              <a:buFont typeface="Arial" pitchFamily="34" charset="0"/>
              <a:buChar char="•"/>
              <a:defRPr sz="1800">
                <a:solidFill>
                  <a:schemeClr val="bg1"/>
                </a:solidFill>
                <a:latin typeface="Segoe" pitchFamily="34" charset="0"/>
              </a:defRPr>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4" name="Espace réservé du contenu 7"/>
          <p:cNvSpPr>
            <a:spLocks noGrp="1"/>
          </p:cNvSpPr>
          <p:nvPr>
            <p:ph sz="quarter" idx="16"/>
          </p:nvPr>
        </p:nvSpPr>
        <p:spPr>
          <a:xfrm>
            <a:off x="4643438" y="1660922"/>
            <a:ext cx="4096702" cy="2250281"/>
          </a:xfrm>
          <a:prstGeom prst="rect">
            <a:avLst/>
          </a:prstGeom>
        </p:spPr>
        <p:txBody>
          <a:bodyPr>
            <a:normAutofit/>
          </a:bodyPr>
          <a:lstStyle>
            <a:lvl1pPr marL="342900" indent="-342900">
              <a:buFont typeface="Arial" pitchFamily="34" charset="0"/>
              <a:buChar char="•"/>
              <a:defRPr sz="2800">
                <a:solidFill>
                  <a:schemeClr val="bg1"/>
                </a:solidFill>
                <a:latin typeface="Segoe" pitchFamily="34" charset="0"/>
              </a:defRPr>
            </a:lvl1pPr>
            <a:lvl2pPr marL="742950" indent="-285750">
              <a:buFont typeface="Arial" pitchFamily="34" charset="0"/>
              <a:buChar char="•"/>
              <a:defRPr sz="2400">
                <a:solidFill>
                  <a:schemeClr val="bg1"/>
                </a:solidFill>
                <a:latin typeface="Segoe" pitchFamily="34" charset="0"/>
              </a:defRPr>
            </a:lvl2pPr>
            <a:lvl3pPr marL="1143000" indent="-228600">
              <a:buFont typeface="Arial" pitchFamily="34" charset="0"/>
              <a:buChar char="•"/>
              <a:defRPr sz="2000">
                <a:solidFill>
                  <a:schemeClr val="bg1"/>
                </a:solidFill>
                <a:latin typeface="Segoe" pitchFamily="34" charset="0"/>
              </a:defRPr>
            </a:lvl3pPr>
            <a:lvl4pPr marL="1600200" indent="-228600">
              <a:buFont typeface="Arial" pitchFamily="34" charset="0"/>
              <a:buChar char="•"/>
              <a:defRPr sz="1800">
                <a:solidFill>
                  <a:schemeClr val="bg1"/>
                </a:solidFill>
                <a:latin typeface="Segoe" pitchFamily="34" charset="0"/>
              </a:defRPr>
            </a:lvl4pPr>
            <a:lvl5pPr marL="2057400" indent="-228600">
              <a:buFont typeface="Arial" pitchFamily="34" charset="0"/>
              <a:buChar char="•"/>
              <a:defRPr sz="1800">
                <a:solidFill>
                  <a:schemeClr val="bg1"/>
                </a:solidFill>
                <a:latin typeface="Segoe" pitchFamily="34" charset="0"/>
              </a:defRPr>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47707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171451"/>
            <a:ext cx="8363938" cy="499790"/>
          </a:xfrm>
          <a:prstGeom prst="rect">
            <a:avLst/>
          </a:prstGeom>
        </p:spPr>
        <p:txBody>
          <a:bodyPr/>
          <a:lstStyle/>
          <a:p>
            <a:r>
              <a:rPr lang="en-US" smtClean="0"/>
              <a:t>Click to edit Master title style</a:t>
            </a:r>
            <a:endParaRPr lang="en-US" dirty="0"/>
          </a:p>
        </p:txBody>
      </p:sp>
    </p:spTree>
    <p:extLst>
      <p:ext uri="{BB962C8B-B14F-4D97-AF65-F5344CB8AC3E}">
        <p14:creationId xmlns:p14="http://schemas.microsoft.com/office/powerpoint/2010/main" val="290615214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Title 2"/>
          <p:cNvSpPr>
            <a:spLocks noGrp="1"/>
          </p:cNvSpPr>
          <p:nvPr>
            <p:ph type="title"/>
          </p:nvPr>
        </p:nvSpPr>
        <p:spPr>
          <a:xfrm>
            <a:off x="389436" y="171451"/>
            <a:ext cx="8363938" cy="49979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2486585535"/>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403648" y="411510"/>
            <a:ext cx="5904656" cy="329789"/>
          </a:xfrm>
          <a:prstGeom prst="rect">
            <a:avLst/>
          </a:prstGeom>
        </p:spPr>
        <p:txBody>
          <a:bodyPr/>
          <a:lstStyle>
            <a:lvl1pPr>
              <a:defRPr sz="3200" b="1" baseline="0">
                <a:ln>
                  <a:noFill/>
                </a:ln>
                <a:solidFill>
                  <a:schemeClr val="bg1"/>
                </a:solidFill>
                <a:latin typeface="+mn-lt"/>
              </a:defRPr>
            </a:lvl1pPr>
          </a:lstStyle>
          <a:p>
            <a:r>
              <a:rPr lang="fr-FR" dirty="0" smtClean="0"/>
              <a:t>Cliquez pour insérer un titre</a:t>
            </a:r>
            <a:endParaRPr lang="fr-FR" dirty="0"/>
          </a:p>
        </p:txBody>
      </p:sp>
      <p:sp>
        <p:nvSpPr>
          <p:cNvPr id="5" name="Espace réservé du pied de page 4"/>
          <p:cNvSpPr>
            <a:spLocks noGrp="1"/>
          </p:cNvSpPr>
          <p:nvPr>
            <p:ph type="ftr" sz="quarter" idx="11"/>
          </p:nvPr>
        </p:nvSpPr>
        <p:spPr>
          <a:xfrm>
            <a:off x="3124200" y="4767263"/>
            <a:ext cx="2895600" cy="273844"/>
          </a:xfrm>
          <a:prstGeom prst="rect">
            <a:avLst/>
          </a:prstGeom>
        </p:spPr>
        <p:txBody>
          <a:bodyPr/>
          <a:lstStyle>
            <a:lvl1pPr>
              <a:defRPr>
                <a:solidFill>
                  <a:srgbClr val="99CC33"/>
                </a:solidFill>
                <a:latin typeface="+mn-lt"/>
              </a:defRPr>
            </a:lvl1pPr>
          </a:lstStyle>
          <a:p>
            <a:r>
              <a:rPr lang="fr-FR" smtClean="0"/>
              <a:t>Titre de la présentation</a:t>
            </a:r>
            <a:endParaRPr lang="fr-FR" dirty="0"/>
          </a:p>
        </p:txBody>
      </p:sp>
      <p:sp>
        <p:nvSpPr>
          <p:cNvPr id="6" name="Espace réservé du texte 5"/>
          <p:cNvSpPr>
            <a:spLocks noGrp="1"/>
          </p:cNvSpPr>
          <p:nvPr>
            <p:ph type="body" sz="quarter" idx="12"/>
          </p:nvPr>
        </p:nvSpPr>
        <p:spPr>
          <a:xfrm>
            <a:off x="642938" y="1232288"/>
            <a:ext cx="7929562" cy="3375431"/>
          </a:xfrm>
          <a:prstGeom prst="rect">
            <a:avLst/>
          </a:prstGeom>
        </p:spPr>
        <p:txBody>
          <a:bodyPr>
            <a:normAutofit/>
          </a:bodyPr>
          <a:lstStyle>
            <a:lvl1pPr>
              <a:defRPr lang="fr-FR" sz="2800" kern="1200" baseline="0" dirty="0" smtClean="0">
                <a:ln w="3175">
                  <a:noFill/>
                </a:ln>
                <a:solidFill>
                  <a:schemeClr val="bg1"/>
                </a:solidFill>
                <a:latin typeface="+mn-lt"/>
                <a:ea typeface="+mn-ea"/>
                <a:cs typeface="+mn-cs"/>
              </a:defRPr>
            </a:lvl1pPr>
            <a:lvl2pPr>
              <a:defRPr lang="fr-FR" sz="2400" kern="1200" baseline="0" dirty="0" smtClean="0">
                <a:ln>
                  <a:noFill/>
                </a:ln>
                <a:solidFill>
                  <a:schemeClr val="bg1"/>
                </a:solidFill>
                <a:latin typeface="+mn-lt"/>
                <a:ea typeface="+mn-ea"/>
                <a:cs typeface="+mn-cs"/>
              </a:defRPr>
            </a:lvl2pPr>
            <a:lvl3pPr>
              <a:defRPr lang="fr-FR" sz="2000" kern="1200" baseline="0" dirty="0" smtClean="0">
                <a:ln>
                  <a:noFill/>
                </a:ln>
                <a:solidFill>
                  <a:schemeClr val="bg1"/>
                </a:solidFill>
                <a:latin typeface="+mn-lt"/>
                <a:ea typeface="+mn-ea"/>
                <a:cs typeface="+mn-cs"/>
              </a:defRPr>
            </a:lvl3pPr>
            <a:lvl4pPr>
              <a:defRPr lang="fr-FR" sz="1800" kern="1200" baseline="0" dirty="0" smtClean="0">
                <a:ln>
                  <a:noFill/>
                </a:ln>
                <a:solidFill>
                  <a:schemeClr val="bg1"/>
                </a:solidFill>
                <a:latin typeface="+mn-lt"/>
                <a:ea typeface="+mn-ea"/>
                <a:cs typeface="+mn-cs"/>
              </a:defRPr>
            </a:lvl4pPr>
            <a:lvl5pPr>
              <a:defRPr lang="fr-FR" sz="1800" kern="1200" baseline="0" dirty="0" smtClean="0">
                <a:ln>
                  <a:noFill/>
                </a:ln>
                <a:solidFill>
                  <a:schemeClr val="bg1"/>
                </a:solidFill>
                <a:latin typeface="+mn-lt"/>
                <a:ea typeface="+mn-ea"/>
                <a:cs typeface="+mn-cs"/>
              </a:defRPr>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229108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descr="\\Par57fs02\pw_microsoft$\FY 11\Projets FY11\MS1948r-1949p - TechDays2011\05-Crea\09-masquePPT\SlidesVidePPT.jpg"/>
          <p:cNvPicPr>
            <a:picLocks noChangeAspect="1" noChangeArrowheads="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36513" y="-20538"/>
            <a:ext cx="9197119" cy="517337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Par57fs02\pw_microsoft$\FY 11\Projets FY11\MS1948r-1949p - TechDays2011\05-Crea\09-masquePPT\ppt_logo_MS.png"/>
          <p:cNvPicPr>
            <a:picLocks noChangeAspect="1" noChangeArrowheads="1"/>
          </p:cNvPicPr>
          <p:nvPr userDrawn="1"/>
        </p:nvPicPr>
        <p:blipFill>
          <a:blip r:embed="rId10" cstate="email">
            <a:extLst>
              <a:ext uri="{28A0092B-C50C-407E-A947-70E740481C1C}">
                <a14:useLocalDpi xmlns:a14="http://schemas.microsoft.com/office/drawing/2010/main"/>
              </a:ext>
            </a:extLst>
          </a:blip>
          <a:srcRect/>
          <a:stretch>
            <a:fillRect/>
          </a:stretch>
        </p:blipFill>
        <p:spPr bwMode="auto">
          <a:xfrm>
            <a:off x="7934358" y="4900889"/>
            <a:ext cx="1190625" cy="228600"/>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userDrawn="1"/>
        </p:nvSpPr>
        <p:spPr>
          <a:xfrm>
            <a:off x="4318535" y="4950018"/>
            <a:ext cx="500551" cy="253916"/>
          </a:xfrm>
          <a:prstGeom prst="rect">
            <a:avLst/>
          </a:prstGeom>
          <a:noFill/>
        </p:spPr>
        <p:txBody>
          <a:bodyPr wrap="square" rtlCol="0">
            <a:spAutoFit/>
          </a:bodyPr>
          <a:lstStyle/>
          <a:p>
            <a:fld id="{E5877C16-9DAA-4BFC-9EED-1C5EC57F74E6}" type="slidenum">
              <a:rPr lang="fr-FR" sz="1050" smtClean="0">
                <a:solidFill>
                  <a:schemeClr val="bg1">
                    <a:lumMod val="85000"/>
                  </a:schemeClr>
                </a:solidFill>
                <a:latin typeface="Segoe" pitchFamily="34" charset="0"/>
              </a:rPr>
              <a:t>‹#›</a:t>
            </a:fld>
            <a:endParaRPr lang="fr-FR" sz="1050" dirty="0">
              <a:solidFill>
                <a:schemeClr val="bg1">
                  <a:lumMod val="85000"/>
                </a:schemeClr>
              </a:solidFill>
              <a:latin typeface="Segoe" pitchFamily="34" charset="0"/>
            </a:endParaRPr>
          </a:p>
        </p:txBody>
      </p:sp>
      <p:pic>
        <p:nvPicPr>
          <p:cNvPr id="7" name="Picture 6" descr="\\Par57fs02\pw_microsoft$\FY 11\Projets FY11\MS1948r-1949p - TechDays2011\05-Crea\09-masquePPT\Bulles_coin_Logo.png"/>
          <p:cNvPicPr>
            <a:picLocks noChangeAspect="1" noChangeArrowheads="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8437809" y="0"/>
            <a:ext cx="722798" cy="753776"/>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61" r:id="rId3"/>
    <p:sldLayoutId id="2147483663" r:id="rId4"/>
    <p:sldLayoutId id="2147483664" r:id="rId5"/>
    <p:sldLayoutId id="2147483666" r:id="rId6"/>
    <p:sldLayoutId id="2147483667" r:id="rId7"/>
  </p:sldLayoutIdLst>
  <p:timing>
    <p:tnLst>
      <p:par>
        <p:cTn id="1" dur="indefinite" restart="never" nodeType="tmRoot"/>
      </p:par>
    </p:tnLst>
  </p:timing>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6.jpe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jpeg"/><Relationship Id="rId9" Type="http://schemas.openxmlformats.org/officeDocument/2006/relationships/image" Target="../media/image32.png"/></Relationships>
</file>

<file path=ppt/slides/_rels/slide19.xml.rels><?xml version="1.0" encoding="UTF-8" standalone="yes"?>
<Relationships xmlns="http://schemas.openxmlformats.org/package/2006/relationships"><Relationship Id="rId13" Type="http://schemas.openxmlformats.org/officeDocument/2006/relationships/image" Target="../media/image45.png"/><Relationship Id="rId18" Type="http://schemas.microsoft.com/office/2007/relationships/hdphoto" Target="../media/hdphoto3.wdp"/><Relationship Id="rId26" Type="http://schemas.openxmlformats.org/officeDocument/2006/relationships/image" Target="../media/image55.png"/><Relationship Id="rId39" Type="http://schemas.openxmlformats.org/officeDocument/2006/relationships/image" Target="../media/image67.png"/><Relationship Id="rId21" Type="http://schemas.openxmlformats.org/officeDocument/2006/relationships/image" Target="../media/image51.png"/><Relationship Id="rId34" Type="http://schemas.openxmlformats.org/officeDocument/2006/relationships/image" Target="../media/image62.png"/><Relationship Id="rId42" Type="http://schemas.openxmlformats.org/officeDocument/2006/relationships/image" Target="../media/image70.png"/><Relationship Id="rId7" Type="http://schemas.openxmlformats.org/officeDocument/2006/relationships/image" Target="../media/image39.png"/><Relationship Id="rId2" Type="http://schemas.openxmlformats.org/officeDocument/2006/relationships/notesSlide" Target="../notesSlides/notesSlide13.xml"/><Relationship Id="rId16" Type="http://schemas.microsoft.com/office/2007/relationships/hdphoto" Target="../media/hdphoto2.wdp"/><Relationship Id="rId20" Type="http://schemas.openxmlformats.org/officeDocument/2006/relationships/image" Target="../media/image50.png"/><Relationship Id="rId29" Type="http://schemas.openxmlformats.org/officeDocument/2006/relationships/image" Target="../media/image57.png"/><Relationship Id="rId41"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43.png"/><Relationship Id="rId24" Type="http://schemas.microsoft.com/office/2007/relationships/hdphoto" Target="../media/hdphoto4.wdp"/><Relationship Id="rId32" Type="http://schemas.openxmlformats.org/officeDocument/2006/relationships/image" Target="../media/image60.png"/><Relationship Id="rId37" Type="http://schemas.openxmlformats.org/officeDocument/2006/relationships/image" Target="../media/image65.png"/><Relationship Id="rId40" Type="http://schemas.openxmlformats.org/officeDocument/2006/relationships/image" Target="../media/image68.png"/><Relationship Id="rId5" Type="http://schemas.microsoft.com/office/2007/relationships/hdphoto" Target="../media/hdphoto1.wdp"/><Relationship Id="rId15" Type="http://schemas.openxmlformats.org/officeDocument/2006/relationships/image" Target="../media/image47.png"/><Relationship Id="rId23" Type="http://schemas.openxmlformats.org/officeDocument/2006/relationships/image" Target="../media/image53.png"/><Relationship Id="rId28" Type="http://schemas.openxmlformats.org/officeDocument/2006/relationships/image" Target="../media/image56.png"/><Relationship Id="rId36" Type="http://schemas.openxmlformats.org/officeDocument/2006/relationships/image" Target="../media/image64.png"/><Relationship Id="rId10" Type="http://schemas.openxmlformats.org/officeDocument/2006/relationships/image" Target="../media/image42.png"/><Relationship Id="rId19" Type="http://schemas.openxmlformats.org/officeDocument/2006/relationships/image" Target="../media/image49.png"/><Relationship Id="rId31" Type="http://schemas.openxmlformats.org/officeDocument/2006/relationships/image" Target="../media/image59.png"/><Relationship Id="rId44" Type="http://schemas.openxmlformats.org/officeDocument/2006/relationships/image" Target="../media/image72.png"/><Relationship Id="rId4" Type="http://schemas.openxmlformats.org/officeDocument/2006/relationships/image" Target="../media/image38.png"/><Relationship Id="rId9" Type="http://schemas.openxmlformats.org/officeDocument/2006/relationships/image" Target="../media/image41.png"/><Relationship Id="rId14" Type="http://schemas.openxmlformats.org/officeDocument/2006/relationships/image" Target="../media/image46.png"/><Relationship Id="rId22" Type="http://schemas.openxmlformats.org/officeDocument/2006/relationships/image" Target="../media/image52.png"/><Relationship Id="rId27" Type="http://schemas.microsoft.com/office/2007/relationships/hdphoto" Target="../media/hdphoto5.wdp"/><Relationship Id="rId30" Type="http://schemas.openxmlformats.org/officeDocument/2006/relationships/image" Target="../media/image58.png"/><Relationship Id="rId35" Type="http://schemas.openxmlformats.org/officeDocument/2006/relationships/image" Target="../media/image63.png"/><Relationship Id="rId43" Type="http://schemas.openxmlformats.org/officeDocument/2006/relationships/image" Target="../media/image71.png"/><Relationship Id="rId8" Type="http://schemas.openxmlformats.org/officeDocument/2006/relationships/image" Target="../media/image40.png"/><Relationship Id="rId3" Type="http://schemas.openxmlformats.org/officeDocument/2006/relationships/image" Target="../media/image37.gif"/><Relationship Id="rId12" Type="http://schemas.openxmlformats.org/officeDocument/2006/relationships/image" Target="../media/image44.png"/><Relationship Id="rId17" Type="http://schemas.openxmlformats.org/officeDocument/2006/relationships/image" Target="../media/image48.png"/><Relationship Id="rId25" Type="http://schemas.openxmlformats.org/officeDocument/2006/relationships/image" Target="../media/image54.png"/><Relationship Id="rId33" Type="http://schemas.openxmlformats.org/officeDocument/2006/relationships/image" Target="../media/image61.png"/><Relationship Id="rId38" Type="http://schemas.openxmlformats.org/officeDocument/2006/relationships/image" Target="../media/image66.png"/></Relationships>
</file>

<file path=ppt/slides/_rels/slide2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2.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3" Type="http://schemas.openxmlformats.org/officeDocument/2006/relationships/image" Target="../media/image79.png"/><Relationship Id="rId7" Type="http://schemas.openxmlformats.org/officeDocument/2006/relationships/image" Target="../media/image83.png"/><Relationship Id="rId12" Type="http://schemas.openxmlformats.org/officeDocument/2006/relationships/image" Target="../media/image88.png"/><Relationship Id="rId2" Type="http://schemas.openxmlformats.org/officeDocument/2006/relationships/notesSlide" Target="../notesSlides/notesSlide16.xml"/><Relationship Id="rId16"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81.png"/><Relationship Id="rId15" Type="http://schemas.openxmlformats.org/officeDocument/2006/relationships/image" Target="../media/image91.png"/><Relationship Id="rId10" Type="http://schemas.openxmlformats.org/officeDocument/2006/relationships/image" Target="../media/image86.png"/><Relationship Id="rId4" Type="http://schemas.openxmlformats.org/officeDocument/2006/relationships/image" Target="../media/image80.png"/><Relationship Id="rId9" Type="http://schemas.openxmlformats.org/officeDocument/2006/relationships/image" Target="../media/image85.png"/><Relationship Id="rId14" Type="http://schemas.openxmlformats.org/officeDocument/2006/relationships/image" Target="../media/image90.png"/></Relationships>
</file>

<file path=ppt/slides/_rels/slide23.xml.rels><?xml version="1.0" encoding="UTF-8" standalone="yes"?>
<Relationships xmlns="http://schemas.openxmlformats.org/package/2006/relationships"><Relationship Id="rId8" Type="http://schemas.openxmlformats.org/officeDocument/2006/relationships/image" Target="../media/image98.gif"/><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6.png"/><Relationship Id="rId11" Type="http://schemas.openxmlformats.org/officeDocument/2006/relationships/image" Target="../media/image100.jpeg"/><Relationship Id="rId5" Type="http://schemas.openxmlformats.org/officeDocument/2006/relationships/image" Target="../media/image95.png"/><Relationship Id="rId10" Type="http://schemas.openxmlformats.org/officeDocument/2006/relationships/image" Target="../media/image99.png"/><Relationship Id="rId4" Type="http://schemas.openxmlformats.org/officeDocument/2006/relationships/image" Target="../media/image94.png"/><Relationship Id="rId9" Type="http://schemas.openxmlformats.org/officeDocument/2006/relationships/hyperlink" Target="http://upload.wikimedia.org/wikipedia/en/2/27/PHP-logo.svg"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01.png"/><Relationship Id="rId7" Type="http://schemas.openxmlformats.org/officeDocument/2006/relationships/image" Target="../media/image10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7.png"/><Relationship Id="rId10" Type="http://schemas.openxmlformats.org/officeDocument/2006/relationships/image" Target="../media/image106.png"/><Relationship Id="rId4" Type="http://schemas.microsoft.com/office/2007/relationships/hdphoto" Target="../media/hdphoto6.wdp"/><Relationship Id="rId9" Type="http://schemas.openxmlformats.org/officeDocument/2006/relationships/image" Target="../media/image10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110.png"/><Relationship Id="rId4" Type="http://schemas.openxmlformats.org/officeDocument/2006/relationships/image" Target="../media/image10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13.png"/><Relationship Id="rId4" Type="http://schemas.openxmlformats.org/officeDocument/2006/relationships/image" Target="../media/image11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6" Type="http://schemas.openxmlformats.org/officeDocument/2006/relationships/image" Target="../media/image135.jpeg"/><Relationship Id="rId117" Type="http://schemas.openxmlformats.org/officeDocument/2006/relationships/image" Target="../media/image216.png"/><Relationship Id="rId21" Type="http://schemas.openxmlformats.org/officeDocument/2006/relationships/image" Target="../media/image131.gif"/><Relationship Id="rId42" Type="http://schemas.openxmlformats.org/officeDocument/2006/relationships/image" Target="../media/image146.png"/><Relationship Id="rId47" Type="http://schemas.openxmlformats.org/officeDocument/2006/relationships/image" Target="../media/image151.png"/><Relationship Id="rId63" Type="http://schemas.openxmlformats.org/officeDocument/2006/relationships/image" Target="../media/image166.emf"/><Relationship Id="rId68" Type="http://schemas.openxmlformats.org/officeDocument/2006/relationships/image" Target="../media/image171.png"/><Relationship Id="rId84" Type="http://schemas.openxmlformats.org/officeDocument/2006/relationships/hyperlink" Target="http://www.cumulux.com/" TargetMode="External"/><Relationship Id="rId89" Type="http://schemas.openxmlformats.org/officeDocument/2006/relationships/image" Target="../media/image188.jpeg"/><Relationship Id="rId112" Type="http://schemas.openxmlformats.org/officeDocument/2006/relationships/image" Target="../media/image211.jpeg"/><Relationship Id="rId16" Type="http://schemas.openxmlformats.org/officeDocument/2006/relationships/image" Target="../media/image127.png"/><Relationship Id="rId107" Type="http://schemas.openxmlformats.org/officeDocument/2006/relationships/image" Target="../media/image206.jpeg"/><Relationship Id="rId11" Type="http://schemas.openxmlformats.org/officeDocument/2006/relationships/image" Target="../media/image122.png"/><Relationship Id="rId32" Type="http://schemas.openxmlformats.org/officeDocument/2006/relationships/image" Target="../media/image138.png"/><Relationship Id="rId37" Type="http://schemas.openxmlformats.org/officeDocument/2006/relationships/image" Target="../media/image142.png"/><Relationship Id="rId53" Type="http://schemas.openxmlformats.org/officeDocument/2006/relationships/image" Target="../media/image156.png"/><Relationship Id="rId58" Type="http://schemas.openxmlformats.org/officeDocument/2006/relationships/image" Target="../media/image161.png"/><Relationship Id="rId74" Type="http://schemas.openxmlformats.org/officeDocument/2006/relationships/image" Target="../media/image177.jpeg"/><Relationship Id="rId79" Type="http://schemas.openxmlformats.org/officeDocument/2006/relationships/image" Target="../media/image180.jpeg"/><Relationship Id="rId102" Type="http://schemas.openxmlformats.org/officeDocument/2006/relationships/image" Target="../media/image201.jpeg"/><Relationship Id="rId5" Type="http://schemas.openxmlformats.org/officeDocument/2006/relationships/image" Target="../media/image116.jpeg"/><Relationship Id="rId90" Type="http://schemas.openxmlformats.org/officeDocument/2006/relationships/image" Target="../media/image189.jpeg"/><Relationship Id="rId95" Type="http://schemas.openxmlformats.org/officeDocument/2006/relationships/image" Target="../media/image194.png"/><Relationship Id="rId22" Type="http://schemas.openxmlformats.org/officeDocument/2006/relationships/image" Target="../media/image132.png"/><Relationship Id="rId27" Type="http://schemas.openxmlformats.org/officeDocument/2006/relationships/hyperlink" Target="http://www.freedomspeaks.com/" TargetMode="External"/><Relationship Id="rId43" Type="http://schemas.openxmlformats.org/officeDocument/2006/relationships/image" Target="../media/image147.png"/><Relationship Id="rId48" Type="http://schemas.openxmlformats.org/officeDocument/2006/relationships/image" Target="../media/image152.png"/><Relationship Id="rId64" Type="http://schemas.openxmlformats.org/officeDocument/2006/relationships/image" Target="../media/image167.png"/><Relationship Id="rId69" Type="http://schemas.openxmlformats.org/officeDocument/2006/relationships/image" Target="../media/image172.jpeg"/><Relationship Id="rId113" Type="http://schemas.openxmlformats.org/officeDocument/2006/relationships/image" Target="../media/image212.gif"/><Relationship Id="rId118" Type="http://schemas.openxmlformats.org/officeDocument/2006/relationships/image" Target="../media/image217.png"/><Relationship Id="rId80" Type="http://schemas.openxmlformats.org/officeDocument/2006/relationships/image" Target="../media/image181.gif"/><Relationship Id="rId85" Type="http://schemas.openxmlformats.org/officeDocument/2006/relationships/image" Target="../media/image184.jpeg"/><Relationship Id="rId12" Type="http://schemas.openxmlformats.org/officeDocument/2006/relationships/image" Target="../media/image123.png"/><Relationship Id="rId17" Type="http://schemas.openxmlformats.org/officeDocument/2006/relationships/hyperlink" Target="http://upload.wikimedia.org/wikipedia/en/9/95/Lockheed_Martin.svg" TargetMode="External"/><Relationship Id="rId33" Type="http://schemas.openxmlformats.org/officeDocument/2006/relationships/image" Target="../media/image139.png"/><Relationship Id="rId38" Type="http://schemas.openxmlformats.org/officeDocument/2006/relationships/image" Target="../media/image143.png"/><Relationship Id="rId59" Type="http://schemas.openxmlformats.org/officeDocument/2006/relationships/image" Target="../media/image162.jpeg"/><Relationship Id="rId103" Type="http://schemas.openxmlformats.org/officeDocument/2006/relationships/image" Target="../media/image202.jpeg"/><Relationship Id="rId108" Type="http://schemas.openxmlformats.org/officeDocument/2006/relationships/image" Target="../media/image207.jpeg"/><Relationship Id="rId54" Type="http://schemas.openxmlformats.org/officeDocument/2006/relationships/image" Target="../media/image157.png"/><Relationship Id="rId70" Type="http://schemas.openxmlformats.org/officeDocument/2006/relationships/image" Target="../media/image173.jpeg"/><Relationship Id="rId75" Type="http://schemas.openxmlformats.org/officeDocument/2006/relationships/hyperlink" Target="http://symon.com/home.shtml" TargetMode="External"/><Relationship Id="rId91" Type="http://schemas.openxmlformats.org/officeDocument/2006/relationships/image" Target="../media/image190.jpeg"/><Relationship Id="rId96" Type="http://schemas.openxmlformats.org/officeDocument/2006/relationships/image" Target="../media/image195.jpeg"/><Relationship Id="rId1" Type="http://schemas.openxmlformats.org/officeDocument/2006/relationships/slideLayout" Target="../slideLayouts/slideLayout2.xml"/><Relationship Id="rId6" Type="http://schemas.openxmlformats.org/officeDocument/2006/relationships/image" Target="../media/image117.png"/><Relationship Id="rId23" Type="http://schemas.openxmlformats.org/officeDocument/2006/relationships/image" Target="../media/image133.jpeg"/><Relationship Id="rId28" Type="http://schemas.openxmlformats.org/officeDocument/2006/relationships/image" Target="../media/image136.gif"/><Relationship Id="rId49" Type="http://schemas.openxmlformats.org/officeDocument/2006/relationships/image" Target="../media/image153.png"/><Relationship Id="rId114" Type="http://schemas.openxmlformats.org/officeDocument/2006/relationships/image" Target="../media/image213.png"/><Relationship Id="rId119" Type="http://schemas.openxmlformats.org/officeDocument/2006/relationships/image" Target="../media/image218.png"/><Relationship Id="rId10" Type="http://schemas.openxmlformats.org/officeDocument/2006/relationships/image" Target="../media/image121.png"/><Relationship Id="rId31" Type="http://schemas.openxmlformats.org/officeDocument/2006/relationships/hyperlink" Target="http://upload.wikimedia.org/wikipedia/en/7/76/GoGridLogo.png" TargetMode="External"/><Relationship Id="rId44" Type="http://schemas.openxmlformats.org/officeDocument/2006/relationships/image" Target="../media/image148.emf"/><Relationship Id="rId52" Type="http://schemas.openxmlformats.org/officeDocument/2006/relationships/image" Target="../media/image155.jpeg"/><Relationship Id="rId60" Type="http://schemas.openxmlformats.org/officeDocument/2006/relationships/image" Target="../media/image163.png"/><Relationship Id="rId65" Type="http://schemas.openxmlformats.org/officeDocument/2006/relationships/image" Target="../media/image168.emf"/><Relationship Id="rId73" Type="http://schemas.openxmlformats.org/officeDocument/2006/relationships/image" Target="../media/image176.jpeg"/><Relationship Id="rId78" Type="http://schemas.openxmlformats.org/officeDocument/2006/relationships/image" Target="../media/image179.jpeg"/><Relationship Id="rId81" Type="http://schemas.openxmlformats.org/officeDocument/2006/relationships/hyperlink" Target="http://upload.wikimedia.org/wikipedia/commons/6/6d/Logo_Acumatica.gif" TargetMode="External"/><Relationship Id="rId86" Type="http://schemas.openxmlformats.org/officeDocument/2006/relationships/image" Target="../media/image185.jpeg"/><Relationship Id="rId94" Type="http://schemas.openxmlformats.org/officeDocument/2006/relationships/image" Target="../media/image193.jpeg"/><Relationship Id="rId99" Type="http://schemas.openxmlformats.org/officeDocument/2006/relationships/image" Target="../media/image198.png"/><Relationship Id="rId101" Type="http://schemas.openxmlformats.org/officeDocument/2006/relationships/image" Target="../media/image200.jpeg"/><Relationship Id="rId4" Type="http://schemas.openxmlformats.org/officeDocument/2006/relationships/image" Target="../media/image115.jpeg"/><Relationship Id="rId9" Type="http://schemas.openxmlformats.org/officeDocument/2006/relationships/image" Target="../media/image120.jpeg"/><Relationship Id="rId13" Type="http://schemas.openxmlformats.org/officeDocument/2006/relationships/image" Target="../media/image124.jpeg"/><Relationship Id="rId18" Type="http://schemas.openxmlformats.org/officeDocument/2006/relationships/image" Target="../media/image128.png"/><Relationship Id="rId39" Type="http://schemas.openxmlformats.org/officeDocument/2006/relationships/hyperlink" Target="http://www.tictacti.com/" TargetMode="External"/><Relationship Id="rId109" Type="http://schemas.openxmlformats.org/officeDocument/2006/relationships/image" Target="../media/image208.jpeg"/><Relationship Id="rId34" Type="http://schemas.openxmlformats.org/officeDocument/2006/relationships/image" Target="../media/image140.png"/><Relationship Id="rId50" Type="http://schemas.openxmlformats.org/officeDocument/2006/relationships/image" Target="../media/image154.emf"/><Relationship Id="rId55" Type="http://schemas.openxmlformats.org/officeDocument/2006/relationships/image" Target="../media/image158.png"/><Relationship Id="rId76" Type="http://schemas.openxmlformats.org/officeDocument/2006/relationships/image" Target="../media/image178.jpeg"/><Relationship Id="rId97" Type="http://schemas.openxmlformats.org/officeDocument/2006/relationships/image" Target="../media/image196.jpeg"/><Relationship Id="rId104" Type="http://schemas.openxmlformats.org/officeDocument/2006/relationships/image" Target="../media/image203.jpeg"/><Relationship Id="rId120" Type="http://schemas.openxmlformats.org/officeDocument/2006/relationships/comments" Target="../comments/comment1.xml"/><Relationship Id="rId7" Type="http://schemas.openxmlformats.org/officeDocument/2006/relationships/image" Target="../media/image118.jpeg"/><Relationship Id="rId71" Type="http://schemas.openxmlformats.org/officeDocument/2006/relationships/image" Target="../media/image174.jpeg"/><Relationship Id="rId92" Type="http://schemas.openxmlformats.org/officeDocument/2006/relationships/image" Target="../media/image191.jpeg"/><Relationship Id="rId2" Type="http://schemas.openxmlformats.org/officeDocument/2006/relationships/notesSlide" Target="../notesSlides/notesSlide25.xml"/><Relationship Id="rId29" Type="http://schemas.openxmlformats.org/officeDocument/2006/relationships/hyperlink" Target="http://upload.wikimedia.org/wikipedia/commons/0/00/General_Mills_logo.svg" TargetMode="External"/><Relationship Id="rId24" Type="http://schemas.openxmlformats.org/officeDocument/2006/relationships/image" Target="../media/image134.png"/><Relationship Id="rId40" Type="http://schemas.openxmlformats.org/officeDocument/2006/relationships/image" Target="../media/image144.png"/><Relationship Id="rId45" Type="http://schemas.openxmlformats.org/officeDocument/2006/relationships/image" Target="../media/image149.png"/><Relationship Id="rId66" Type="http://schemas.openxmlformats.org/officeDocument/2006/relationships/image" Target="../media/image169.png"/><Relationship Id="rId87" Type="http://schemas.openxmlformats.org/officeDocument/2006/relationships/image" Target="../media/image186.jpeg"/><Relationship Id="rId110" Type="http://schemas.openxmlformats.org/officeDocument/2006/relationships/image" Target="../media/image209.jpeg"/><Relationship Id="rId115" Type="http://schemas.openxmlformats.org/officeDocument/2006/relationships/image" Target="../media/image214.png"/><Relationship Id="rId61" Type="http://schemas.openxmlformats.org/officeDocument/2006/relationships/image" Target="../media/image164.jpeg"/><Relationship Id="rId82" Type="http://schemas.openxmlformats.org/officeDocument/2006/relationships/image" Target="../media/image182.gif"/><Relationship Id="rId19" Type="http://schemas.openxmlformats.org/officeDocument/2006/relationships/image" Target="../media/image129.png"/><Relationship Id="rId14" Type="http://schemas.openxmlformats.org/officeDocument/2006/relationships/image" Target="../media/image125.jpeg"/><Relationship Id="rId30" Type="http://schemas.openxmlformats.org/officeDocument/2006/relationships/image" Target="../media/image137.png"/><Relationship Id="rId35" Type="http://schemas.openxmlformats.org/officeDocument/2006/relationships/hyperlink" Target="http://www.meridium.com/index.asp" TargetMode="External"/><Relationship Id="rId56" Type="http://schemas.openxmlformats.org/officeDocument/2006/relationships/image" Target="../media/image159.png"/><Relationship Id="rId77" Type="http://schemas.microsoft.com/office/2007/relationships/hdphoto" Target="../media/hdphoto7.wdp"/><Relationship Id="rId100" Type="http://schemas.openxmlformats.org/officeDocument/2006/relationships/image" Target="../media/image199.jpeg"/><Relationship Id="rId105" Type="http://schemas.openxmlformats.org/officeDocument/2006/relationships/image" Target="../media/image204.jpeg"/><Relationship Id="rId8" Type="http://schemas.openxmlformats.org/officeDocument/2006/relationships/image" Target="../media/image119.png"/><Relationship Id="rId51" Type="http://schemas.openxmlformats.org/officeDocument/2006/relationships/hyperlink" Target="http://www.rainbowskill.com/wp-content/uploads/2009/03/tcs_03.jpg" TargetMode="External"/><Relationship Id="rId72" Type="http://schemas.openxmlformats.org/officeDocument/2006/relationships/image" Target="../media/image175.png"/><Relationship Id="rId93" Type="http://schemas.openxmlformats.org/officeDocument/2006/relationships/image" Target="../media/image192.png"/><Relationship Id="rId98" Type="http://schemas.openxmlformats.org/officeDocument/2006/relationships/image" Target="../media/image197.jpeg"/><Relationship Id="rId3" Type="http://schemas.openxmlformats.org/officeDocument/2006/relationships/image" Target="../media/image114.emf"/><Relationship Id="rId25" Type="http://schemas.openxmlformats.org/officeDocument/2006/relationships/hyperlink" Target="http://upload.wikimedia.org/wikipedia/en/f/fd/Florida_House_Seal.jpg" TargetMode="External"/><Relationship Id="rId46" Type="http://schemas.openxmlformats.org/officeDocument/2006/relationships/image" Target="../media/image150.png"/><Relationship Id="rId67" Type="http://schemas.openxmlformats.org/officeDocument/2006/relationships/image" Target="../media/image170.png"/><Relationship Id="rId116" Type="http://schemas.openxmlformats.org/officeDocument/2006/relationships/image" Target="../media/image215.png"/><Relationship Id="rId20" Type="http://schemas.openxmlformats.org/officeDocument/2006/relationships/image" Target="../media/image130.jpeg"/><Relationship Id="rId41" Type="http://schemas.openxmlformats.org/officeDocument/2006/relationships/image" Target="../media/image145.png"/><Relationship Id="rId62" Type="http://schemas.openxmlformats.org/officeDocument/2006/relationships/image" Target="../media/image165.jpeg"/><Relationship Id="rId83" Type="http://schemas.openxmlformats.org/officeDocument/2006/relationships/image" Target="../media/image183.jpeg"/><Relationship Id="rId88" Type="http://schemas.openxmlformats.org/officeDocument/2006/relationships/image" Target="../media/image187.jpeg"/><Relationship Id="rId111" Type="http://schemas.openxmlformats.org/officeDocument/2006/relationships/image" Target="../media/image210.jpeg"/><Relationship Id="rId15" Type="http://schemas.openxmlformats.org/officeDocument/2006/relationships/image" Target="../media/image126.png"/><Relationship Id="rId36" Type="http://schemas.openxmlformats.org/officeDocument/2006/relationships/image" Target="../media/image141.png"/><Relationship Id="rId57" Type="http://schemas.openxmlformats.org/officeDocument/2006/relationships/image" Target="../media/image160.png"/><Relationship Id="rId106" Type="http://schemas.openxmlformats.org/officeDocument/2006/relationships/image" Target="../media/image20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00180"/>
            <a:ext cx="7772400" cy="1341600"/>
          </a:xfrm>
        </p:spPr>
        <p:txBody>
          <a:bodyPr/>
          <a:lstStyle/>
          <a:p>
            <a:r>
              <a:rPr lang="fr-FR" b="1" i="1" dirty="0" smtClean="0"/>
              <a:t>Cloud </a:t>
            </a:r>
            <a:r>
              <a:rPr lang="fr-FR" b="1" i="1" dirty="0" err="1" smtClean="0"/>
              <a:t>Computing</a:t>
            </a:r>
            <a:endParaRPr lang="fr-FR" sz="5400" dirty="0"/>
          </a:p>
        </p:txBody>
      </p:sp>
      <p:sp>
        <p:nvSpPr>
          <p:cNvPr id="3" name="Sous-titre 2"/>
          <p:cNvSpPr>
            <a:spLocks noGrp="1"/>
          </p:cNvSpPr>
          <p:nvPr>
            <p:ph type="subTitle" idx="1"/>
          </p:nvPr>
        </p:nvSpPr>
        <p:spPr>
          <a:xfrm>
            <a:off x="683569" y="3003798"/>
            <a:ext cx="7815091" cy="1044420"/>
          </a:xfrm>
        </p:spPr>
        <p:txBody>
          <a:bodyPr/>
          <a:lstStyle/>
          <a:p>
            <a:pPr>
              <a:lnSpc>
                <a:spcPct val="100000"/>
              </a:lnSpc>
            </a:pPr>
            <a:r>
              <a:rPr lang="fr-FR" dirty="0" smtClean="0">
                <a:solidFill>
                  <a:schemeClr val="bg1">
                    <a:lumMod val="85000"/>
                  </a:schemeClr>
                </a:solidFill>
              </a:rPr>
              <a:t>Jean-Pierre Riehl</a:t>
            </a:r>
            <a:br>
              <a:rPr lang="fr-FR" dirty="0" smtClean="0">
                <a:solidFill>
                  <a:schemeClr val="bg1">
                    <a:lumMod val="85000"/>
                  </a:schemeClr>
                </a:solidFill>
              </a:rPr>
            </a:br>
            <a:r>
              <a:rPr lang="fr-FR" dirty="0" smtClean="0">
                <a:solidFill>
                  <a:srgbClr val="FFA71C"/>
                </a:solidFill>
                <a:effectLst>
                  <a:outerShdw blurRad="38100" dist="38100" dir="2700000" algn="tl">
                    <a:srgbClr val="000000">
                      <a:alpha val="43137"/>
                    </a:srgbClr>
                  </a:outerShdw>
                </a:effectLst>
              </a:rPr>
              <a:t>Bewise – Azure </a:t>
            </a:r>
            <a:r>
              <a:rPr lang="fr-FR" dirty="0" err="1" smtClean="0">
                <a:solidFill>
                  <a:srgbClr val="FFA71C"/>
                </a:solidFill>
                <a:effectLst>
                  <a:outerShdw blurRad="38100" dist="38100" dir="2700000" algn="tl">
                    <a:srgbClr val="000000">
                      <a:alpha val="43137"/>
                    </a:srgbClr>
                  </a:outerShdw>
                </a:effectLst>
              </a:rPr>
              <a:t>Circle</a:t>
            </a:r>
            <a:r>
              <a:rPr lang="fr-FR" dirty="0" smtClean="0">
                <a:solidFill>
                  <a:srgbClr val="FFA71C"/>
                </a:solidFill>
                <a:effectLst>
                  <a:outerShdw blurRad="38100" dist="38100" dir="2700000" algn="tl">
                    <a:srgbClr val="000000">
                      <a:alpha val="43137"/>
                    </a:srgbClr>
                  </a:outerShdw>
                </a:effectLst>
              </a:rPr>
              <a:t> Microsoft</a:t>
            </a:r>
            <a:endParaRPr lang="fr-FR" dirty="0" smtClean="0">
              <a:solidFill>
                <a:srgbClr val="FFA71C"/>
              </a:solidFill>
              <a:effectLst>
                <a:outerShdw blurRad="38100" dist="38100" dir="2700000" algn="tl">
                  <a:srgbClr val="000000">
                    <a:alpha val="43137"/>
                  </a:srgbClr>
                </a:outerShdw>
              </a:effectLst>
            </a:endParaRPr>
          </a:p>
          <a:p>
            <a:pPr>
              <a:lnSpc>
                <a:spcPct val="100000"/>
              </a:lnSpc>
            </a:pPr>
            <a:r>
              <a:rPr lang="fr-FR" sz="2000" i="1" dirty="0" smtClean="0">
                <a:solidFill>
                  <a:schemeClr val="bg1"/>
                </a:solidFill>
              </a:rPr>
              <a:t>http://www.bewise.fr</a:t>
            </a:r>
            <a:endParaRPr lang="fr-FR" sz="2000" i="1" dirty="0">
              <a:solidFill>
                <a:schemeClr val="bg1"/>
              </a:solidFill>
            </a:endParaRPr>
          </a:p>
        </p:txBody>
      </p:sp>
      <p:sp>
        <p:nvSpPr>
          <p:cNvPr id="4" name="TextBox 3"/>
          <p:cNvSpPr txBox="1"/>
          <p:nvPr/>
        </p:nvSpPr>
        <p:spPr>
          <a:xfrm>
            <a:off x="-34949" y="4814471"/>
            <a:ext cx="7686913" cy="338554"/>
          </a:xfrm>
          <a:prstGeom prst="rect">
            <a:avLst/>
          </a:prstGeom>
          <a:noFill/>
        </p:spPr>
        <p:txBody>
          <a:bodyPr wrap="none" rtlCol="0">
            <a:spAutoFit/>
          </a:bodyPr>
          <a:lstStyle/>
          <a:p>
            <a:r>
              <a:rPr lang="fr-FR" sz="1600" i="1" dirty="0" smtClean="0">
                <a:solidFill>
                  <a:schemeClr val="bg1">
                    <a:lumMod val="75000"/>
                  </a:schemeClr>
                </a:solidFill>
              </a:rPr>
              <a:t>Sources : Session CLO101 des </a:t>
            </a:r>
            <a:r>
              <a:rPr lang="fr-FR" sz="1600" i="1" dirty="0" err="1" smtClean="0">
                <a:solidFill>
                  <a:schemeClr val="bg1">
                    <a:lumMod val="75000"/>
                  </a:schemeClr>
                </a:solidFill>
              </a:rPr>
              <a:t>TechDays</a:t>
            </a:r>
            <a:r>
              <a:rPr lang="fr-FR" sz="1600" i="1" dirty="0" smtClean="0">
                <a:solidFill>
                  <a:schemeClr val="bg1">
                    <a:lumMod val="75000"/>
                  </a:schemeClr>
                </a:solidFill>
              </a:rPr>
              <a:t> 2011 (Microsoft, Sébastien Warin, Grégory Renard) </a:t>
            </a:r>
            <a:endParaRPr lang="fr-FR" sz="1600" i="1" dirty="0">
              <a:solidFill>
                <a:schemeClr val="bg1">
                  <a:lumMod val="75000"/>
                </a:schemeClr>
              </a:solidFill>
            </a:endParaRPr>
          </a:p>
        </p:txBody>
      </p:sp>
    </p:spTree>
    <p:extLst>
      <p:ext uri="{BB962C8B-B14F-4D97-AF65-F5344CB8AC3E}">
        <p14:creationId xmlns:p14="http://schemas.microsoft.com/office/powerpoint/2010/main" val="37709732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717004"/>
            <a:ext cx="7772400" cy="1102519"/>
          </a:xfrm>
        </p:spPr>
        <p:txBody>
          <a:bodyPr/>
          <a:lstStyle/>
          <a:p>
            <a:r>
              <a:rPr lang="fr-FR" sz="6600" dirty="0" smtClean="0"/>
              <a:t>Bewise</a:t>
            </a:r>
            <a:endParaRPr lang="fr-FR" sz="6600" dirty="0"/>
          </a:p>
        </p:txBody>
      </p:sp>
      <p:sp>
        <p:nvSpPr>
          <p:cNvPr id="4" name="Sous-titre 3"/>
          <p:cNvSpPr>
            <a:spLocks noGrp="1"/>
          </p:cNvSpPr>
          <p:nvPr>
            <p:ph type="subTitle" idx="1"/>
          </p:nvPr>
        </p:nvSpPr>
        <p:spPr>
          <a:xfrm>
            <a:off x="728682" y="1581336"/>
            <a:ext cx="7815091" cy="774390"/>
          </a:xfrm>
        </p:spPr>
        <p:txBody>
          <a:bodyPr/>
          <a:lstStyle/>
          <a:p>
            <a:pPr>
              <a:lnSpc>
                <a:spcPct val="100000"/>
              </a:lnSpc>
            </a:pPr>
            <a:r>
              <a:rPr lang="fr-FR" dirty="0" smtClean="0"/>
              <a:t>Des experts, des solutions innovantes</a:t>
            </a:r>
          </a:p>
          <a:p>
            <a:pPr>
              <a:lnSpc>
                <a:spcPct val="100000"/>
              </a:lnSpc>
            </a:pPr>
            <a:r>
              <a:rPr lang="fr-FR" dirty="0" smtClean="0">
                <a:solidFill>
                  <a:srgbClr val="FFC000"/>
                </a:solidFill>
              </a:rPr>
              <a:t>Nous développons…votre avance</a:t>
            </a:r>
            <a:endParaRPr lang="fr-FR" dirty="0">
              <a:solidFill>
                <a:srgbClr val="FFC000"/>
              </a:solidFill>
            </a:endParaRPr>
          </a:p>
        </p:txBody>
      </p:sp>
      <p:sp>
        <p:nvSpPr>
          <p:cNvPr id="5" name="TextBox 4"/>
          <p:cNvSpPr txBox="1"/>
          <p:nvPr/>
        </p:nvSpPr>
        <p:spPr>
          <a:xfrm>
            <a:off x="5679901" y="2928871"/>
            <a:ext cx="1982979" cy="584775"/>
          </a:xfrm>
          <a:prstGeom prst="rect">
            <a:avLst/>
          </a:prstGeom>
          <a:noFill/>
        </p:spPr>
        <p:txBody>
          <a:bodyPr wrap="none" rtlCol="0">
            <a:spAutoFit/>
          </a:bodyPr>
          <a:lstStyle/>
          <a:p>
            <a:r>
              <a:rPr lang="fr-FR" sz="3200" dirty="0" smtClean="0">
                <a:solidFill>
                  <a:srgbClr val="FFA71C"/>
                </a:solidFill>
                <a:effectLst>
                  <a:outerShdw blurRad="38100" dist="38100" dir="2700000" algn="tl">
                    <a:srgbClr val="000000">
                      <a:alpha val="43137"/>
                    </a:srgbClr>
                  </a:outerShdw>
                </a:effectLst>
              </a:rPr>
              <a:t>SQL Server</a:t>
            </a:r>
            <a:endParaRPr lang="fr-FR" sz="3200" dirty="0">
              <a:solidFill>
                <a:srgbClr val="FFA71C"/>
              </a:solidFill>
              <a:effectLst>
                <a:outerShdw blurRad="38100" dist="38100" dir="2700000" algn="tl">
                  <a:srgbClr val="000000">
                    <a:alpha val="43137"/>
                  </a:srgbClr>
                </a:outerShdw>
              </a:effectLst>
            </a:endParaRPr>
          </a:p>
        </p:txBody>
      </p:sp>
      <p:sp>
        <p:nvSpPr>
          <p:cNvPr id="6" name="TextBox 5"/>
          <p:cNvSpPr txBox="1"/>
          <p:nvPr/>
        </p:nvSpPr>
        <p:spPr>
          <a:xfrm>
            <a:off x="5679900" y="3593468"/>
            <a:ext cx="1824730" cy="584775"/>
          </a:xfrm>
          <a:prstGeom prst="rect">
            <a:avLst/>
          </a:prstGeom>
          <a:noFill/>
        </p:spPr>
        <p:txBody>
          <a:bodyPr wrap="none" rtlCol="0">
            <a:spAutoFit/>
          </a:bodyPr>
          <a:lstStyle/>
          <a:p>
            <a:r>
              <a:rPr lang="fr-FR" sz="3200" dirty="0" smtClean="0">
                <a:solidFill>
                  <a:srgbClr val="FFA71C"/>
                </a:solidFill>
                <a:effectLst>
                  <a:outerShdw blurRad="38100" dist="38100" dir="2700000" algn="tl">
                    <a:srgbClr val="000000">
                      <a:alpha val="43137"/>
                    </a:srgbClr>
                  </a:outerShdw>
                </a:effectLst>
              </a:rPr>
              <a:t>Silverlight</a:t>
            </a:r>
            <a:endParaRPr lang="fr-FR" sz="3200" dirty="0">
              <a:solidFill>
                <a:srgbClr val="FFA71C"/>
              </a:solidFill>
              <a:effectLst>
                <a:outerShdw blurRad="38100" dist="38100" dir="2700000" algn="tl">
                  <a:srgbClr val="000000">
                    <a:alpha val="43137"/>
                  </a:srgbClr>
                </a:outerShdw>
              </a:effectLst>
            </a:endParaRPr>
          </a:p>
        </p:txBody>
      </p:sp>
      <p:sp>
        <p:nvSpPr>
          <p:cNvPr id="7" name="TextBox 6"/>
          <p:cNvSpPr txBox="1"/>
          <p:nvPr/>
        </p:nvSpPr>
        <p:spPr>
          <a:xfrm>
            <a:off x="3131841" y="3596311"/>
            <a:ext cx="946093" cy="584775"/>
          </a:xfrm>
          <a:prstGeom prst="rect">
            <a:avLst/>
          </a:prstGeom>
          <a:noFill/>
        </p:spPr>
        <p:txBody>
          <a:bodyPr wrap="none" rtlCol="0">
            <a:spAutoFit/>
          </a:bodyPr>
          <a:lstStyle/>
          <a:p>
            <a:r>
              <a:rPr lang="fr-FR" sz="3200" dirty="0" smtClean="0">
                <a:solidFill>
                  <a:srgbClr val="FFA71C"/>
                </a:solidFill>
                <a:effectLst>
                  <a:outerShdw blurRad="38100" dist="38100" dir="2700000" algn="tl">
                    <a:srgbClr val="000000">
                      <a:alpha val="43137"/>
                    </a:srgbClr>
                  </a:outerShdw>
                </a:effectLst>
              </a:rPr>
              <a:t>ALM</a:t>
            </a:r>
            <a:endParaRPr lang="fr-FR" sz="3200" dirty="0">
              <a:solidFill>
                <a:srgbClr val="FFA71C"/>
              </a:solidFill>
              <a:effectLst>
                <a:outerShdw blurRad="38100" dist="38100" dir="2700000" algn="tl">
                  <a:srgbClr val="000000">
                    <a:alpha val="43137"/>
                  </a:srgbClr>
                </a:outerShdw>
              </a:effectLst>
            </a:endParaRPr>
          </a:p>
        </p:txBody>
      </p:sp>
      <p:sp>
        <p:nvSpPr>
          <p:cNvPr id="8" name="TextBox 7"/>
          <p:cNvSpPr txBox="1"/>
          <p:nvPr/>
        </p:nvSpPr>
        <p:spPr>
          <a:xfrm>
            <a:off x="1043608" y="3097607"/>
            <a:ext cx="2006127" cy="584775"/>
          </a:xfrm>
          <a:prstGeom prst="rect">
            <a:avLst/>
          </a:prstGeom>
          <a:noFill/>
        </p:spPr>
        <p:txBody>
          <a:bodyPr wrap="none" rtlCol="0">
            <a:spAutoFit/>
          </a:bodyPr>
          <a:lstStyle/>
          <a:p>
            <a:r>
              <a:rPr lang="fr-FR" sz="3200" dirty="0" smtClean="0">
                <a:solidFill>
                  <a:srgbClr val="FFA71C"/>
                </a:solidFill>
                <a:effectLst>
                  <a:outerShdw blurRad="38100" dist="38100" dir="2700000" algn="tl">
                    <a:srgbClr val="000000">
                      <a:alpha val="43137"/>
                    </a:srgbClr>
                  </a:outerShdw>
                </a:effectLst>
              </a:rPr>
              <a:t>Sharepoint</a:t>
            </a:r>
            <a:endParaRPr lang="fr-FR" sz="3200" dirty="0">
              <a:solidFill>
                <a:srgbClr val="FFA71C"/>
              </a:solidFill>
              <a:effectLst>
                <a:outerShdw blurRad="38100" dist="38100" dir="2700000" algn="tl">
                  <a:srgbClr val="000000">
                    <a:alpha val="43137"/>
                  </a:srgbClr>
                </a:outerShdw>
              </a:effectLst>
            </a:endParaRPr>
          </a:p>
        </p:txBody>
      </p:sp>
      <p:sp>
        <p:nvSpPr>
          <p:cNvPr id="9" name="TextBox 8"/>
          <p:cNvSpPr txBox="1"/>
          <p:nvPr/>
        </p:nvSpPr>
        <p:spPr>
          <a:xfrm>
            <a:off x="6898474" y="4034893"/>
            <a:ext cx="970137" cy="584775"/>
          </a:xfrm>
          <a:prstGeom prst="rect">
            <a:avLst/>
          </a:prstGeom>
          <a:noFill/>
        </p:spPr>
        <p:txBody>
          <a:bodyPr wrap="none" rtlCol="0">
            <a:spAutoFit/>
          </a:bodyPr>
          <a:lstStyle/>
          <a:p>
            <a:r>
              <a:rPr lang="fr-FR" sz="3200" dirty="0" smtClean="0">
                <a:solidFill>
                  <a:srgbClr val="FFA71C"/>
                </a:solidFill>
                <a:effectLst>
                  <a:outerShdw blurRad="38100" dist="38100" dir="2700000" algn="tl">
                    <a:srgbClr val="000000">
                      <a:alpha val="43137"/>
                    </a:srgbClr>
                  </a:outerShdw>
                </a:effectLst>
              </a:rPr>
              <a:t>WP7</a:t>
            </a:r>
            <a:endParaRPr lang="fr-FR" sz="3200" dirty="0">
              <a:solidFill>
                <a:srgbClr val="FFA71C"/>
              </a:solidFill>
              <a:effectLst>
                <a:outerShdw blurRad="38100" dist="38100" dir="2700000" algn="tl">
                  <a:srgbClr val="000000">
                    <a:alpha val="43137"/>
                  </a:srgbClr>
                </a:outerShdw>
              </a:effectLst>
            </a:endParaRPr>
          </a:p>
        </p:txBody>
      </p:sp>
      <p:sp>
        <p:nvSpPr>
          <p:cNvPr id="10" name="TextBox 9"/>
          <p:cNvSpPr txBox="1"/>
          <p:nvPr/>
        </p:nvSpPr>
        <p:spPr>
          <a:xfrm>
            <a:off x="2653574" y="4327280"/>
            <a:ext cx="3132332" cy="584775"/>
          </a:xfrm>
          <a:prstGeom prst="rect">
            <a:avLst/>
          </a:prstGeom>
          <a:noFill/>
        </p:spPr>
        <p:txBody>
          <a:bodyPr wrap="none" rtlCol="0">
            <a:spAutoFit/>
          </a:bodyPr>
          <a:lstStyle/>
          <a:p>
            <a:r>
              <a:rPr lang="fr-FR" sz="3200" dirty="0" err="1" smtClean="0">
                <a:solidFill>
                  <a:schemeClr val="bg1">
                    <a:lumMod val="95000"/>
                  </a:schemeClr>
                </a:solidFill>
                <a:effectLst>
                  <a:outerShdw blurRad="38100" dist="38100" dir="2700000" algn="tl">
                    <a:srgbClr val="000000">
                      <a:alpha val="43137"/>
                    </a:srgbClr>
                  </a:outerShdw>
                </a:effectLst>
              </a:rPr>
              <a:t>Regional</a:t>
            </a:r>
            <a:r>
              <a:rPr lang="fr-FR" sz="3200" dirty="0" smtClean="0">
                <a:solidFill>
                  <a:schemeClr val="bg1">
                    <a:lumMod val="95000"/>
                  </a:schemeClr>
                </a:solidFill>
                <a:effectLst>
                  <a:outerShdw blurRad="38100" dist="38100" dir="2700000" algn="tl">
                    <a:srgbClr val="000000">
                      <a:alpha val="43137"/>
                    </a:srgbClr>
                  </a:outerShdw>
                </a:effectLst>
              </a:rPr>
              <a:t> </a:t>
            </a:r>
            <a:r>
              <a:rPr lang="fr-FR" sz="3200" dirty="0" err="1" smtClean="0">
                <a:solidFill>
                  <a:schemeClr val="bg1">
                    <a:lumMod val="95000"/>
                  </a:schemeClr>
                </a:solidFill>
                <a:effectLst>
                  <a:outerShdw blurRad="38100" dist="38100" dir="2700000" algn="tl">
                    <a:srgbClr val="000000">
                      <a:alpha val="43137"/>
                    </a:srgbClr>
                  </a:outerShdw>
                </a:effectLst>
              </a:rPr>
              <a:t>Director</a:t>
            </a:r>
            <a:endParaRPr lang="fr-FR" sz="3200" dirty="0">
              <a:solidFill>
                <a:schemeClr val="bg1">
                  <a:lumMod val="95000"/>
                </a:schemeClr>
              </a:solidFill>
              <a:effectLst>
                <a:outerShdw blurRad="38100" dist="38100" dir="2700000" algn="tl">
                  <a:srgbClr val="000000">
                    <a:alpha val="43137"/>
                  </a:srgbClr>
                </a:outerShdw>
              </a:effectLst>
            </a:endParaRPr>
          </a:p>
        </p:txBody>
      </p:sp>
      <p:sp>
        <p:nvSpPr>
          <p:cNvPr id="11" name="TextBox 10"/>
          <p:cNvSpPr txBox="1"/>
          <p:nvPr/>
        </p:nvSpPr>
        <p:spPr>
          <a:xfrm>
            <a:off x="4427984" y="3374177"/>
            <a:ext cx="1139094" cy="584775"/>
          </a:xfrm>
          <a:prstGeom prst="rect">
            <a:avLst/>
          </a:prstGeom>
          <a:noFill/>
        </p:spPr>
        <p:txBody>
          <a:bodyPr wrap="none" rtlCol="0">
            <a:spAutoFit/>
          </a:bodyPr>
          <a:lstStyle/>
          <a:p>
            <a:r>
              <a:rPr lang="fr-FR" sz="3200" dirty="0" smtClean="0">
                <a:solidFill>
                  <a:srgbClr val="FFA71C"/>
                </a:solidFill>
                <a:effectLst>
                  <a:outerShdw blurRad="38100" dist="38100" dir="2700000" algn="tl">
                    <a:srgbClr val="000000">
                      <a:alpha val="43137"/>
                    </a:srgbClr>
                  </a:outerShdw>
                </a:effectLst>
              </a:rPr>
              <a:t>Azure</a:t>
            </a:r>
            <a:endParaRPr lang="fr-FR" sz="3200" dirty="0">
              <a:solidFill>
                <a:srgbClr val="FFA71C"/>
              </a:solidFill>
              <a:effectLst>
                <a:outerShdw blurRad="38100" dist="38100" dir="2700000" algn="tl">
                  <a:srgbClr val="000000">
                    <a:alpha val="43137"/>
                  </a:srgbClr>
                </a:outerShdw>
              </a:effectLst>
            </a:endParaRPr>
          </a:p>
        </p:txBody>
      </p:sp>
      <p:pic>
        <p:nvPicPr>
          <p:cNvPr id="1026" name="Picture 2" descr="C:\Bewise Files\Logos Bewise\logo.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43608" y="4140318"/>
            <a:ext cx="1512168" cy="84419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028" name="Picture 4" descr="C:\Sources\PoleDGD\Ressources\MVP Logo Kit\MVP_FullColor_ForScreen.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6749" y="4126979"/>
            <a:ext cx="728510" cy="85753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475656" y="2494409"/>
            <a:ext cx="5488169" cy="1077218"/>
          </a:xfrm>
          <a:prstGeom prst="rect">
            <a:avLst/>
          </a:prstGeom>
          <a:noFill/>
        </p:spPr>
        <p:txBody>
          <a:bodyPr wrap="none" rtlCol="0">
            <a:spAutoFit/>
          </a:bodyPr>
          <a:lstStyle/>
          <a:p>
            <a:r>
              <a:rPr lang="fr-FR" sz="3200" dirty="0" smtClean="0">
                <a:solidFill>
                  <a:schemeClr val="bg1"/>
                </a:solidFill>
              </a:rPr>
              <a:t>Partenariat </a:t>
            </a:r>
            <a:r>
              <a:rPr lang="fr-FR" sz="3200" b="1" dirty="0" smtClean="0">
                <a:solidFill>
                  <a:srgbClr val="FFA71C"/>
                </a:solidFill>
              </a:rPr>
              <a:t>Gold</a:t>
            </a:r>
            <a:r>
              <a:rPr lang="fr-FR" sz="3200" dirty="0" smtClean="0">
                <a:solidFill>
                  <a:srgbClr val="FFA71C"/>
                </a:solidFill>
              </a:rPr>
              <a:t> </a:t>
            </a:r>
            <a:r>
              <a:rPr lang="fr-FR" sz="3200" dirty="0" smtClean="0">
                <a:solidFill>
                  <a:schemeClr val="bg1"/>
                </a:solidFill>
              </a:rPr>
              <a:t>avec Microsoft</a:t>
            </a:r>
          </a:p>
          <a:p>
            <a:r>
              <a:rPr lang="fr-FR" sz="3200" dirty="0" smtClean="0">
                <a:solidFill>
                  <a:schemeClr val="bg1"/>
                </a:solidFill>
              </a:rPr>
              <a:t>Membre de </a:t>
            </a:r>
            <a:r>
              <a:rPr lang="fr-FR" sz="3200" b="1" dirty="0" smtClean="0">
                <a:solidFill>
                  <a:srgbClr val="FFA71C"/>
                </a:solidFill>
              </a:rPr>
              <a:t>Azure </a:t>
            </a:r>
            <a:r>
              <a:rPr lang="fr-FR" sz="3200" b="1" dirty="0" err="1" smtClean="0">
                <a:solidFill>
                  <a:srgbClr val="FFA71C"/>
                </a:solidFill>
              </a:rPr>
              <a:t>Circle</a:t>
            </a:r>
            <a:endParaRPr lang="fr-FR" sz="3200" b="1" dirty="0">
              <a:solidFill>
                <a:srgbClr val="FFA71C"/>
              </a:solidFill>
            </a:endParaRPr>
          </a:p>
        </p:txBody>
      </p:sp>
      <p:sp>
        <p:nvSpPr>
          <p:cNvPr id="14" name="TextBox 13"/>
          <p:cNvSpPr txBox="1"/>
          <p:nvPr/>
        </p:nvSpPr>
        <p:spPr>
          <a:xfrm>
            <a:off x="3347864" y="2782516"/>
            <a:ext cx="950901" cy="584775"/>
          </a:xfrm>
          <a:prstGeom prst="rect">
            <a:avLst/>
          </a:prstGeom>
          <a:noFill/>
        </p:spPr>
        <p:txBody>
          <a:bodyPr wrap="none" rtlCol="0">
            <a:spAutoFit/>
          </a:bodyPr>
          <a:lstStyle/>
          <a:p>
            <a:r>
              <a:rPr lang="fr-FR" sz="3200" dirty="0" smtClean="0">
                <a:solidFill>
                  <a:srgbClr val="FFA71C"/>
                </a:solidFill>
                <a:effectLst>
                  <a:outerShdw blurRad="38100" dist="38100" dir="2700000" algn="tl">
                    <a:srgbClr val="000000">
                      <a:alpha val="43137"/>
                    </a:srgbClr>
                  </a:outerShdw>
                </a:effectLst>
              </a:rPr>
              <a:t>WPF</a:t>
            </a:r>
            <a:endParaRPr lang="fr-FR" sz="3200" dirty="0">
              <a:solidFill>
                <a:srgbClr val="FFA71C"/>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3064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3" presetClass="entr" presetSubtype="3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plus(out)">
                                      <p:cBhvr>
                                        <p:cTn id="12" dur="250"/>
                                        <p:tgtEl>
                                          <p:spTgt spid="7"/>
                                        </p:tgtEl>
                                      </p:cBhvr>
                                    </p:animEffect>
                                  </p:childTnLst>
                                </p:cTn>
                              </p:par>
                            </p:childTnLst>
                          </p:cTn>
                        </p:par>
                        <p:par>
                          <p:cTn id="13" fill="hold">
                            <p:stCondLst>
                              <p:cond delay="1000"/>
                            </p:stCondLst>
                            <p:childTnLst>
                              <p:par>
                                <p:cTn id="14" presetID="13" presetClass="entr" presetSubtype="32"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plus(out)">
                                      <p:cBhvr>
                                        <p:cTn id="16" dur="250"/>
                                        <p:tgtEl>
                                          <p:spTgt spid="8"/>
                                        </p:tgtEl>
                                      </p:cBhvr>
                                    </p:animEffect>
                                  </p:childTnLst>
                                </p:cTn>
                              </p:par>
                            </p:childTnLst>
                          </p:cTn>
                        </p:par>
                        <p:par>
                          <p:cTn id="17" fill="hold">
                            <p:stCondLst>
                              <p:cond delay="1250"/>
                            </p:stCondLst>
                            <p:childTnLst>
                              <p:par>
                                <p:cTn id="18" presetID="13" presetClass="entr" presetSubtype="32"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plus(out)">
                                      <p:cBhvr>
                                        <p:cTn id="20" dur="250"/>
                                        <p:tgtEl>
                                          <p:spTgt spid="11"/>
                                        </p:tgtEl>
                                      </p:cBhvr>
                                    </p:animEffect>
                                  </p:childTnLst>
                                </p:cTn>
                              </p:par>
                            </p:childTnLst>
                          </p:cTn>
                        </p:par>
                        <p:par>
                          <p:cTn id="21" fill="hold">
                            <p:stCondLst>
                              <p:cond delay="1500"/>
                            </p:stCondLst>
                            <p:childTnLst>
                              <p:par>
                                <p:cTn id="22" presetID="13" presetClass="entr" presetSubtype="32"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plus(out)">
                                      <p:cBhvr>
                                        <p:cTn id="24" dur="250"/>
                                        <p:tgtEl>
                                          <p:spTgt spid="6"/>
                                        </p:tgtEl>
                                      </p:cBhvr>
                                    </p:animEffect>
                                  </p:childTnLst>
                                </p:cTn>
                              </p:par>
                            </p:childTnLst>
                          </p:cTn>
                        </p:par>
                        <p:par>
                          <p:cTn id="25" fill="hold">
                            <p:stCondLst>
                              <p:cond delay="1750"/>
                            </p:stCondLst>
                            <p:childTnLst>
                              <p:par>
                                <p:cTn id="26" presetID="13" presetClass="entr" presetSubtype="32"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plus(out)">
                                      <p:cBhvr>
                                        <p:cTn id="28" dur="250"/>
                                        <p:tgtEl>
                                          <p:spTgt spid="9"/>
                                        </p:tgtEl>
                                      </p:cBhvr>
                                    </p:animEffect>
                                  </p:childTnLst>
                                </p:cTn>
                              </p:par>
                            </p:childTnLst>
                          </p:cTn>
                        </p:par>
                        <p:par>
                          <p:cTn id="29" fill="hold">
                            <p:stCondLst>
                              <p:cond delay="2000"/>
                            </p:stCondLst>
                            <p:childTnLst>
                              <p:par>
                                <p:cTn id="30" presetID="13" presetClass="entr" presetSubtype="32"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plus(out)">
                                      <p:cBhvr>
                                        <p:cTn id="32" dur="250"/>
                                        <p:tgtEl>
                                          <p:spTgt spid="5"/>
                                        </p:tgtEl>
                                      </p:cBhvr>
                                    </p:animEffect>
                                  </p:childTnLst>
                                </p:cTn>
                              </p:par>
                            </p:childTnLst>
                          </p:cTn>
                        </p:par>
                        <p:par>
                          <p:cTn id="33" fill="hold">
                            <p:stCondLst>
                              <p:cond delay="2250"/>
                            </p:stCondLst>
                            <p:childTnLst>
                              <p:par>
                                <p:cTn id="34" presetID="13" presetClass="entr" presetSubtype="32"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plus(out)">
                                      <p:cBhvr>
                                        <p:cTn id="36" dur="25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1" nodeType="clickEffect">
                                  <p:stCondLst>
                                    <p:cond delay="0"/>
                                  </p:stCondLst>
                                  <p:childTnLst>
                                    <p:animEffect transition="out" filter="fade">
                                      <p:cBhvr>
                                        <p:cTn id="40" dur="500"/>
                                        <p:tgtEl>
                                          <p:spTgt spid="7"/>
                                        </p:tgtEl>
                                      </p:cBhvr>
                                    </p:animEffect>
                                    <p:set>
                                      <p:cBhvr>
                                        <p:cTn id="41" dur="1" fill="hold">
                                          <p:stCondLst>
                                            <p:cond delay="499"/>
                                          </p:stCondLst>
                                        </p:cTn>
                                        <p:tgtEl>
                                          <p:spTgt spid="7"/>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8"/>
                                        </p:tgtEl>
                                      </p:cBhvr>
                                    </p:animEffect>
                                    <p:set>
                                      <p:cBhvr>
                                        <p:cTn id="44" dur="1" fill="hold">
                                          <p:stCondLst>
                                            <p:cond delay="499"/>
                                          </p:stCondLst>
                                        </p:cTn>
                                        <p:tgtEl>
                                          <p:spTgt spid="8"/>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11"/>
                                        </p:tgtEl>
                                      </p:cBhvr>
                                    </p:animEffect>
                                    <p:set>
                                      <p:cBhvr>
                                        <p:cTn id="47" dur="1" fill="hold">
                                          <p:stCondLst>
                                            <p:cond delay="499"/>
                                          </p:stCondLst>
                                        </p:cTn>
                                        <p:tgtEl>
                                          <p:spTgt spid="11"/>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6"/>
                                        </p:tgtEl>
                                      </p:cBhvr>
                                    </p:animEffect>
                                    <p:set>
                                      <p:cBhvr>
                                        <p:cTn id="50" dur="1" fill="hold">
                                          <p:stCondLst>
                                            <p:cond delay="499"/>
                                          </p:stCondLst>
                                        </p:cTn>
                                        <p:tgtEl>
                                          <p:spTgt spid="6"/>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9"/>
                                        </p:tgtEl>
                                      </p:cBhvr>
                                    </p:animEffect>
                                    <p:set>
                                      <p:cBhvr>
                                        <p:cTn id="53" dur="1" fill="hold">
                                          <p:stCondLst>
                                            <p:cond delay="499"/>
                                          </p:stCondLst>
                                        </p:cTn>
                                        <p:tgtEl>
                                          <p:spTgt spid="9"/>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5"/>
                                        </p:tgtEl>
                                      </p:cBhvr>
                                    </p:animEffect>
                                    <p:set>
                                      <p:cBhvr>
                                        <p:cTn id="56" dur="1" fill="hold">
                                          <p:stCondLst>
                                            <p:cond delay="499"/>
                                          </p:stCondLst>
                                        </p:cTn>
                                        <p:tgtEl>
                                          <p:spTgt spid="5"/>
                                        </p:tgtEl>
                                        <p:attrNameLst>
                                          <p:attrName>style.visibility</p:attrName>
                                        </p:attrNameLst>
                                      </p:cBhvr>
                                      <p:to>
                                        <p:strVal val="hidden"/>
                                      </p:to>
                                    </p:set>
                                  </p:childTnLst>
                                </p:cTn>
                              </p:par>
                              <p:par>
                                <p:cTn id="57" presetID="10" presetClass="exit" presetSubtype="0" fill="hold" nodeType="withEffect">
                                  <p:stCondLst>
                                    <p:cond delay="0"/>
                                  </p:stCondLst>
                                  <p:childTnLst>
                                    <p:animEffect transition="out" filter="fade">
                                      <p:cBhvr>
                                        <p:cTn id="58" dur="500"/>
                                        <p:tgtEl>
                                          <p:spTgt spid="1026"/>
                                        </p:tgtEl>
                                      </p:cBhvr>
                                    </p:animEffect>
                                    <p:set>
                                      <p:cBhvr>
                                        <p:cTn id="59" dur="1" fill="hold">
                                          <p:stCondLst>
                                            <p:cond delay="499"/>
                                          </p:stCondLst>
                                        </p:cTn>
                                        <p:tgtEl>
                                          <p:spTgt spid="1026"/>
                                        </p:tgtEl>
                                        <p:attrNameLst>
                                          <p:attrName>style.visibility</p:attrName>
                                        </p:attrNameLst>
                                      </p:cBhvr>
                                      <p:to>
                                        <p:strVal val="hidden"/>
                                      </p:to>
                                    </p:set>
                                  </p:childTnLst>
                                </p:cTn>
                              </p:par>
                              <p:par>
                                <p:cTn id="60" presetID="10" presetClass="exit" presetSubtype="0" fill="hold" nodeType="withEffect">
                                  <p:stCondLst>
                                    <p:cond delay="0"/>
                                  </p:stCondLst>
                                  <p:childTnLst>
                                    <p:animEffect transition="out" filter="fade">
                                      <p:cBhvr>
                                        <p:cTn id="61" dur="500"/>
                                        <p:tgtEl>
                                          <p:spTgt spid="1028"/>
                                        </p:tgtEl>
                                      </p:cBhvr>
                                    </p:animEffect>
                                    <p:set>
                                      <p:cBhvr>
                                        <p:cTn id="62" dur="1" fill="hold">
                                          <p:stCondLst>
                                            <p:cond delay="499"/>
                                          </p:stCondLst>
                                        </p:cTn>
                                        <p:tgtEl>
                                          <p:spTgt spid="1028"/>
                                        </p:tgtEl>
                                        <p:attrNameLst>
                                          <p:attrName>style.visibility</p:attrName>
                                        </p:attrNameLst>
                                      </p:cBhvr>
                                      <p:to>
                                        <p:strVal val="hidden"/>
                                      </p:to>
                                    </p:set>
                                  </p:childTnLst>
                                </p:cTn>
                              </p:par>
                              <p:par>
                                <p:cTn id="63" presetID="10" presetClass="exit" presetSubtype="0" fill="hold" grpId="0" nodeType="withEffect">
                                  <p:stCondLst>
                                    <p:cond delay="0"/>
                                  </p:stCondLst>
                                  <p:childTnLst>
                                    <p:animEffect transition="out" filter="fade">
                                      <p:cBhvr>
                                        <p:cTn id="64" dur="500"/>
                                        <p:tgtEl>
                                          <p:spTgt spid="10"/>
                                        </p:tgtEl>
                                      </p:cBhvr>
                                    </p:animEffect>
                                    <p:set>
                                      <p:cBhvr>
                                        <p:cTn id="65" dur="1" fill="hold">
                                          <p:stCondLst>
                                            <p:cond delay="499"/>
                                          </p:stCondLst>
                                        </p:cTn>
                                        <p:tgtEl>
                                          <p:spTgt spid="10"/>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4">
                                            <p:txEl>
                                              <p:pRg st="1" end="1"/>
                                            </p:txEl>
                                          </p:spTgt>
                                        </p:tgtEl>
                                      </p:cBhvr>
                                    </p:animEffect>
                                    <p:set>
                                      <p:cBhvr>
                                        <p:cTn id="68" dur="1" fill="hold">
                                          <p:stCondLst>
                                            <p:cond delay="499"/>
                                          </p:stCondLst>
                                        </p:cTn>
                                        <p:tgtEl>
                                          <p:spTgt spid="4">
                                            <p:txEl>
                                              <p:pRg st="1" end="1"/>
                                            </p:txEl>
                                          </p:spTgt>
                                        </p:tgtEl>
                                        <p:attrNameLst>
                                          <p:attrName>style.visibility</p:attrName>
                                        </p:attrNameLst>
                                      </p:cBhvr>
                                      <p:to>
                                        <p:strVal val="hidden"/>
                                      </p:to>
                                    </p:set>
                                  </p:childTnLst>
                                </p:cTn>
                              </p:par>
                              <p:par>
                                <p:cTn id="69" presetID="10" presetClass="exit" presetSubtype="0" fill="hold" grpId="1" nodeType="withEffect">
                                  <p:stCondLst>
                                    <p:cond delay="0"/>
                                  </p:stCondLst>
                                  <p:childTnLst>
                                    <p:animEffect transition="out" filter="fade">
                                      <p:cBhvr>
                                        <p:cTn id="70" dur="500"/>
                                        <p:tgtEl>
                                          <p:spTgt spid="14"/>
                                        </p:tgtEl>
                                      </p:cBhvr>
                                    </p:animEffect>
                                    <p:set>
                                      <p:cBhvr>
                                        <p:cTn id="71" dur="1" fill="hold">
                                          <p:stCondLst>
                                            <p:cond delay="499"/>
                                          </p:stCondLst>
                                        </p:cTn>
                                        <p:tgtEl>
                                          <p:spTgt spid="14"/>
                                        </p:tgtEl>
                                        <p:attrNameLst>
                                          <p:attrName>style.visibility</p:attrName>
                                        </p:attrNameLst>
                                      </p:cBhvr>
                                      <p:to>
                                        <p:strVal val="hidden"/>
                                      </p:to>
                                    </p:set>
                                  </p:childTnLst>
                                </p:cTn>
                              </p:par>
                            </p:childTnLst>
                          </p:cTn>
                        </p:par>
                        <p:par>
                          <p:cTn id="72" fill="hold">
                            <p:stCondLst>
                              <p:cond delay="500"/>
                            </p:stCondLst>
                            <p:childTnLst>
                              <p:par>
                                <p:cTn id="73" presetID="42" presetClass="entr" presetSubtype="0" fill="hold" nodeType="afterEffect">
                                  <p:stCondLst>
                                    <p:cond delay="0"/>
                                  </p:stCondLst>
                                  <p:childTnLst>
                                    <p:set>
                                      <p:cBhvr>
                                        <p:cTn id="74" dur="1" fill="hold">
                                          <p:stCondLst>
                                            <p:cond delay="0"/>
                                          </p:stCondLst>
                                        </p:cTn>
                                        <p:tgtEl>
                                          <p:spTgt spid="13">
                                            <p:txEl>
                                              <p:pRg st="0" end="0"/>
                                            </p:txEl>
                                          </p:spTgt>
                                        </p:tgtEl>
                                        <p:attrNameLst>
                                          <p:attrName>style.visibility</p:attrName>
                                        </p:attrNameLst>
                                      </p:cBhvr>
                                      <p:to>
                                        <p:strVal val="visible"/>
                                      </p:to>
                                    </p:set>
                                    <p:animEffect transition="in" filter="fade">
                                      <p:cBhvr>
                                        <p:cTn id="75" dur="1000"/>
                                        <p:tgtEl>
                                          <p:spTgt spid="13">
                                            <p:txEl>
                                              <p:pRg st="0" end="0"/>
                                            </p:txEl>
                                          </p:spTgt>
                                        </p:tgtEl>
                                      </p:cBhvr>
                                    </p:animEffect>
                                    <p:anim calcmode="lin" valueType="num">
                                      <p:cBhvr>
                                        <p:cTn id="76"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77"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78" fill="hold">
                            <p:stCondLst>
                              <p:cond delay="1500"/>
                            </p:stCondLst>
                            <p:childTnLst>
                              <p:par>
                                <p:cTn id="79" presetID="42" presetClass="entr" presetSubtype="0" fill="hold" nodeType="afterEffect">
                                  <p:stCondLst>
                                    <p:cond delay="0"/>
                                  </p:stCondLst>
                                  <p:childTnLst>
                                    <p:set>
                                      <p:cBhvr>
                                        <p:cTn id="80" dur="1" fill="hold">
                                          <p:stCondLst>
                                            <p:cond delay="0"/>
                                          </p:stCondLst>
                                        </p:cTn>
                                        <p:tgtEl>
                                          <p:spTgt spid="13">
                                            <p:txEl>
                                              <p:pRg st="1" end="1"/>
                                            </p:txEl>
                                          </p:spTgt>
                                        </p:tgtEl>
                                        <p:attrNameLst>
                                          <p:attrName>style.visibility</p:attrName>
                                        </p:attrNameLst>
                                      </p:cBhvr>
                                      <p:to>
                                        <p:strVal val="visible"/>
                                      </p:to>
                                    </p:set>
                                    <p:animEffect transition="in" filter="fade">
                                      <p:cBhvr>
                                        <p:cTn id="81" dur="1000"/>
                                        <p:tgtEl>
                                          <p:spTgt spid="13">
                                            <p:txEl>
                                              <p:pRg st="1" end="1"/>
                                            </p:txEl>
                                          </p:spTgt>
                                        </p:tgtEl>
                                      </p:cBhvr>
                                    </p:animEffect>
                                    <p:anim calcmode="lin" valueType="num">
                                      <p:cBhvr>
                                        <p:cTn id="82"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83"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P spid="7" grpId="0"/>
      <p:bldP spid="7" grpId="1"/>
      <p:bldP spid="8" grpId="0"/>
      <p:bldP spid="8" grpId="1"/>
      <p:bldP spid="9" grpId="0"/>
      <p:bldP spid="9" grpId="1"/>
      <p:bldP spid="10" grpId="0"/>
      <p:bldP spid="11" grpId="0"/>
      <p:bldP spid="11" grpId="1"/>
      <p:bldP spid="14" grpId="0"/>
      <p:bldP spid="14"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Agenda</a:t>
            </a:r>
            <a:endParaRPr lang="fr-FR"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89907943"/>
              </p:ext>
            </p:extLst>
          </p:nvPr>
        </p:nvGraphicFramePr>
        <p:xfrm>
          <a:off x="357189" y="910829"/>
          <a:ext cx="5870995" cy="34825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868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dgm id="{99896943-3691-499C-9364-7EA7CC276A59}"/>
                                            </p:graphicEl>
                                          </p:spTgt>
                                        </p:tgtEl>
                                        <p:attrNameLst>
                                          <p:attrName>style.visibility</p:attrName>
                                        </p:attrNameLst>
                                      </p:cBhvr>
                                      <p:to>
                                        <p:strVal val="visible"/>
                                      </p:to>
                                    </p:set>
                                    <p:animEffect transition="in" filter="wipe(down)">
                                      <p:cBhvr>
                                        <p:cTn id="7" dur="500"/>
                                        <p:tgtEl>
                                          <p:spTgt spid="4">
                                            <p:graphicEl>
                                              <a:dgm id="{99896943-3691-499C-9364-7EA7CC276A59}"/>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graphicEl>
                                              <a:dgm id="{7DF9B085-459B-44B3-A453-8AE002B73919}"/>
                                            </p:graphicEl>
                                          </p:spTgt>
                                        </p:tgtEl>
                                        <p:attrNameLst>
                                          <p:attrName>style.visibility</p:attrName>
                                        </p:attrNameLst>
                                      </p:cBhvr>
                                      <p:to>
                                        <p:strVal val="visible"/>
                                      </p:to>
                                    </p:set>
                                    <p:animEffect transition="in" filter="wipe(down)">
                                      <p:cBhvr>
                                        <p:cTn id="10" dur="500"/>
                                        <p:tgtEl>
                                          <p:spTgt spid="4">
                                            <p:graphicEl>
                                              <a:dgm id="{7DF9B085-459B-44B3-A453-8AE002B73919}"/>
                                            </p:graphic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graphicEl>
                                              <a:dgm id="{7C675D42-875D-4BC4-9F83-57E381B09DDF}"/>
                                            </p:graphicEl>
                                          </p:spTgt>
                                        </p:tgtEl>
                                        <p:attrNameLst>
                                          <p:attrName>style.visibility</p:attrName>
                                        </p:attrNameLst>
                                      </p:cBhvr>
                                      <p:to>
                                        <p:strVal val="visible"/>
                                      </p:to>
                                    </p:set>
                                    <p:animEffect transition="in" filter="wipe(down)">
                                      <p:cBhvr>
                                        <p:cTn id="13" dur="500"/>
                                        <p:tgtEl>
                                          <p:spTgt spid="4">
                                            <p:graphicEl>
                                              <a:dgm id="{7C675D42-875D-4BC4-9F83-57E381B09DDF}"/>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
                                            <p:graphicEl>
                                              <a:dgm id="{402B850B-F2A3-4705-B9BF-CFB91D4C5A33}"/>
                                            </p:graphicEl>
                                          </p:spTgt>
                                        </p:tgtEl>
                                        <p:attrNameLst>
                                          <p:attrName>style.visibility</p:attrName>
                                        </p:attrNameLst>
                                      </p:cBhvr>
                                      <p:to>
                                        <p:strVal val="visible"/>
                                      </p:to>
                                    </p:set>
                                    <p:animEffect transition="in" filter="wipe(down)">
                                      <p:cBhvr>
                                        <p:cTn id="18" dur="500"/>
                                        <p:tgtEl>
                                          <p:spTgt spid="4">
                                            <p:graphicEl>
                                              <a:dgm id="{402B850B-F2A3-4705-B9BF-CFB91D4C5A33}"/>
                                            </p:graphic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4">
                                            <p:graphicEl>
                                              <a:dgm id="{0E043EF9-4BB4-4905-B6A4-20183FF2B2F8}"/>
                                            </p:graphicEl>
                                          </p:spTgt>
                                        </p:tgtEl>
                                        <p:attrNameLst>
                                          <p:attrName>style.visibility</p:attrName>
                                        </p:attrNameLst>
                                      </p:cBhvr>
                                      <p:to>
                                        <p:strVal val="visible"/>
                                      </p:to>
                                    </p:set>
                                    <p:animEffect transition="in" filter="wipe(down)">
                                      <p:cBhvr>
                                        <p:cTn id="21" dur="500"/>
                                        <p:tgtEl>
                                          <p:spTgt spid="4">
                                            <p:graphicEl>
                                              <a:dgm id="{0E043EF9-4BB4-4905-B6A4-20183FF2B2F8}"/>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4">
                                            <p:graphicEl>
                                              <a:dgm id="{EDB65B87-FF00-4894-9149-8A671BC31B55}"/>
                                            </p:graphicEl>
                                          </p:spTgt>
                                        </p:tgtEl>
                                        <p:attrNameLst>
                                          <p:attrName>style.visibility</p:attrName>
                                        </p:attrNameLst>
                                      </p:cBhvr>
                                      <p:to>
                                        <p:strVal val="visible"/>
                                      </p:to>
                                    </p:set>
                                    <p:animEffect transition="in" filter="wipe(down)">
                                      <p:cBhvr>
                                        <p:cTn id="26" dur="500"/>
                                        <p:tgtEl>
                                          <p:spTgt spid="4">
                                            <p:graphicEl>
                                              <a:dgm id="{EDB65B87-FF00-4894-9149-8A671BC31B55}"/>
                                            </p:graphic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4">
                                            <p:graphicEl>
                                              <a:dgm id="{E5BE37DF-7932-4C13-A0E9-3F48BBADED40}"/>
                                            </p:graphicEl>
                                          </p:spTgt>
                                        </p:tgtEl>
                                        <p:attrNameLst>
                                          <p:attrName>style.visibility</p:attrName>
                                        </p:attrNameLst>
                                      </p:cBhvr>
                                      <p:to>
                                        <p:strVal val="visible"/>
                                      </p:to>
                                    </p:set>
                                    <p:animEffect transition="in" filter="wipe(down)">
                                      <p:cBhvr>
                                        <p:cTn id="29" dur="500"/>
                                        <p:tgtEl>
                                          <p:spTgt spid="4">
                                            <p:graphicEl>
                                              <a:dgm id="{E5BE37DF-7932-4C13-A0E9-3F48BBADED40}"/>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4">
                                            <p:graphicEl>
                                              <a:dgm id="{EFB19321-53E0-44C9-8300-CE5EBFAD2091}"/>
                                            </p:graphicEl>
                                          </p:spTgt>
                                        </p:tgtEl>
                                        <p:attrNameLst>
                                          <p:attrName>style.visibility</p:attrName>
                                        </p:attrNameLst>
                                      </p:cBhvr>
                                      <p:to>
                                        <p:strVal val="visible"/>
                                      </p:to>
                                    </p:set>
                                    <p:animEffect transition="in" filter="wipe(down)">
                                      <p:cBhvr>
                                        <p:cTn id="34" dur="500"/>
                                        <p:tgtEl>
                                          <p:spTgt spid="4">
                                            <p:graphicEl>
                                              <a:dgm id="{EFB19321-53E0-44C9-8300-CE5EBFAD2091}"/>
                                            </p:graphicEl>
                                          </p:spTgt>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4">
                                            <p:graphicEl>
                                              <a:dgm id="{56C2E405-81CE-4865-ADA7-8000CE156C35}"/>
                                            </p:graphicEl>
                                          </p:spTgt>
                                        </p:tgtEl>
                                        <p:attrNameLst>
                                          <p:attrName>style.visibility</p:attrName>
                                        </p:attrNameLst>
                                      </p:cBhvr>
                                      <p:to>
                                        <p:strVal val="visible"/>
                                      </p:to>
                                    </p:set>
                                    <p:animEffect transition="in" filter="wipe(down)">
                                      <p:cBhvr>
                                        <p:cTn id="37" dur="500"/>
                                        <p:tgtEl>
                                          <p:spTgt spid="4">
                                            <p:graphicEl>
                                              <a:dgm id="{56C2E405-81CE-4865-ADA7-8000CE156C3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bg1"/>
                </a:solidFill>
                <a:effectLst>
                  <a:outerShdw blurRad="38100" dist="38100" dir="2700000" algn="tl">
                    <a:srgbClr val="000000">
                      <a:alpha val="43137"/>
                    </a:srgbClr>
                  </a:outerShdw>
                </a:effectLst>
                <a:latin typeface="Segoe"/>
              </a:rPr>
              <a:t>L</a:t>
            </a:r>
            <a:r>
              <a:rPr lang="en-US" dirty="0" smtClean="0">
                <a:solidFill>
                  <a:schemeClr val="bg1"/>
                </a:solidFill>
                <a:effectLst>
                  <a:outerShdw blurRad="38100" dist="38100" dir="2700000" algn="tl">
                    <a:srgbClr val="000000">
                      <a:alpha val="43137"/>
                    </a:srgbClr>
                  </a:outerShdw>
                </a:effectLst>
                <a:latin typeface="Segoe"/>
              </a:rPr>
              <a:t>es challenges </a:t>
            </a:r>
            <a:r>
              <a:rPr lang="en-US" dirty="0" err="1" smtClean="0">
                <a:solidFill>
                  <a:schemeClr val="bg1"/>
                </a:solidFill>
                <a:effectLst>
                  <a:outerShdw blurRad="38100" dist="38100" dir="2700000" algn="tl">
                    <a:srgbClr val="000000">
                      <a:alpha val="43137"/>
                    </a:srgbClr>
                  </a:outerShdw>
                </a:effectLst>
                <a:latin typeface="Segoe"/>
              </a:rPr>
              <a:t>informatiques</a:t>
            </a:r>
            <a:endParaRPr lang="en-US" dirty="0">
              <a:solidFill>
                <a:schemeClr val="bg1"/>
              </a:solidFill>
              <a:effectLst>
                <a:outerShdw blurRad="38100" dist="38100" dir="2700000" algn="tl">
                  <a:srgbClr val="000000">
                    <a:alpha val="43137"/>
                  </a:srgbClr>
                </a:outerShdw>
              </a:effectLst>
              <a:latin typeface="Segoe"/>
            </a:endParaRPr>
          </a:p>
        </p:txBody>
      </p:sp>
      <p:sp>
        <p:nvSpPr>
          <p:cNvPr id="6" name="Slide Number Placeholder 5"/>
          <p:cNvSpPr>
            <a:spLocks noGrp="1"/>
          </p:cNvSpPr>
          <p:nvPr>
            <p:ph type="sldNum" sz="quarter" idx="4294967295"/>
          </p:nvPr>
        </p:nvSpPr>
        <p:spPr>
          <a:xfrm>
            <a:off x="7010400" y="4767263"/>
            <a:ext cx="2133600" cy="274637"/>
          </a:xfrm>
          <a:prstGeom prst="rect">
            <a:avLst/>
          </a:prstGeom>
        </p:spPr>
        <p:txBody>
          <a:bodyPr/>
          <a:lstStyle/>
          <a:p>
            <a:fld id="{8199610D-7063-47D0-9637-58AFFEF49596}" type="slidenum">
              <a:rPr lang="en-US" sz="800" smtClean="0">
                <a:solidFill>
                  <a:schemeClr val="bg1"/>
                </a:solidFill>
                <a:latin typeface="Segoe"/>
              </a:rPr>
              <a:pPr/>
              <a:t>4</a:t>
            </a:fld>
            <a:endParaRPr lang="en-US" sz="800" dirty="0">
              <a:solidFill>
                <a:schemeClr val="bg1"/>
              </a:solidFill>
              <a:latin typeface="Segoe"/>
            </a:endParaRPr>
          </a:p>
        </p:txBody>
      </p:sp>
      <p:sp>
        <p:nvSpPr>
          <p:cNvPr id="46" name="Rectangle 1026060"/>
          <p:cNvSpPr>
            <a:spLocks noChangeArrowheads="1"/>
          </p:cNvSpPr>
          <p:nvPr/>
        </p:nvSpPr>
        <p:spPr bwMode="auto">
          <a:xfrm>
            <a:off x="365761" y="1002393"/>
            <a:ext cx="8613647" cy="2492990"/>
          </a:xfrm>
          <a:prstGeom prst="rect">
            <a:avLst/>
          </a:prstGeom>
          <a:noFill/>
        </p:spPr>
        <p:txBody>
          <a:bodyPr wrap="square" rtlCol="0">
            <a:spAutoFit/>
          </a:bodyPr>
          <a:lstStyle/>
          <a:p>
            <a:pPr marL="342900" indent="-342900">
              <a:spcBef>
                <a:spcPts val="600"/>
              </a:spcBef>
              <a:spcAft>
                <a:spcPts val="600"/>
              </a:spcAft>
              <a:buFont typeface="Arial" pitchFamily="34" charset="0"/>
              <a:buChar char="•"/>
            </a:pPr>
            <a:r>
              <a:rPr lang="en-US" altLang="zh-CN" dirty="0" err="1">
                <a:solidFill>
                  <a:schemeClr val="bg1"/>
                </a:solidFill>
                <a:latin typeface="Segoe"/>
                <a:sym typeface="Wingdings" pitchFamily="2" charset="2"/>
              </a:rPr>
              <a:t>Manque</a:t>
            </a:r>
            <a:r>
              <a:rPr lang="en-US" altLang="zh-CN" dirty="0">
                <a:solidFill>
                  <a:schemeClr val="bg1"/>
                </a:solidFill>
                <a:latin typeface="Segoe"/>
                <a:sym typeface="Wingdings" pitchFamily="2" charset="2"/>
              </a:rPr>
              <a:t> </a:t>
            </a:r>
            <a:r>
              <a:rPr lang="en-US" altLang="zh-CN" dirty="0" err="1">
                <a:solidFill>
                  <a:schemeClr val="bg1"/>
                </a:solidFill>
                <a:latin typeface="Segoe"/>
                <a:sym typeface="Wingdings" pitchFamily="2" charset="2"/>
              </a:rPr>
              <a:t>d’agilité</a:t>
            </a:r>
            <a:r>
              <a:rPr lang="en-US" altLang="zh-CN" dirty="0">
                <a:solidFill>
                  <a:schemeClr val="bg1"/>
                </a:solidFill>
                <a:latin typeface="Segoe"/>
                <a:sym typeface="Wingdings" pitchFamily="2" charset="2"/>
              </a:rPr>
              <a:t> pour </a:t>
            </a:r>
            <a:r>
              <a:rPr lang="en-US" altLang="zh-CN" dirty="0" err="1">
                <a:solidFill>
                  <a:schemeClr val="bg1"/>
                </a:solidFill>
                <a:latin typeface="Segoe"/>
                <a:sym typeface="Wingdings" pitchFamily="2" charset="2"/>
              </a:rPr>
              <a:t>parvenir</a:t>
            </a:r>
            <a:r>
              <a:rPr lang="en-US" altLang="zh-CN" dirty="0">
                <a:solidFill>
                  <a:schemeClr val="bg1"/>
                </a:solidFill>
                <a:latin typeface="Segoe"/>
                <a:sym typeface="Wingdings" pitchFamily="2" charset="2"/>
              </a:rPr>
              <a:t> à </a:t>
            </a:r>
            <a:r>
              <a:rPr lang="en-US" altLang="zh-CN" dirty="0" err="1">
                <a:solidFill>
                  <a:schemeClr val="bg1"/>
                </a:solidFill>
                <a:latin typeface="Segoe"/>
                <a:sym typeface="Wingdings" pitchFamily="2" charset="2"/>
              </a:rPr>
              <a:t>déployer</a:t>
            </a:r>
            <a:r>
              <a:rPr lang="en-US" altLang="zh-CN" dirty="0">
                <a:solidFill>
                  <a:schemeClr val="bg1"/>
                </a:solidFill>
                <a:latin typeface="Segoe"/>
                <a:sym typeface="Wingdings" pitchFamily="2" charset="2"/>
              </a:rPr>
              <a:t> les applications et services qui </a:t>
            </a:r>
            <a:r>
              <a:rPr lang="en-US" altLang="zh-CN" dirty="0" err="1">
                <a:solidFill>
                  <a:schemeClr val="bg1"/>
                </a:solidFill>
                <a:latin typeface="Segoe"/>
                <a:sym typeface="Wingdings" pitchFamily="2" charset="2"/>
              </a:rPr>
              <a:t>créent</a:t>
            </a:r>
            <a:r>
              <a:rPr lang="en-US" altLang="zh-CN" dirty="0">
                <a:solidFill>
                  <a:schemeClr val="bg1"/>
                </a:solidFill>
                <a:latin typeface="Segoe"/>
                <a:sym typeface="Wingdings" pitchFamily="2" charset="2"/>
              </a:rPr>
              <a:t> de la </a:t>
            </a:r>
            <a:r>
              <a:rPr lang="en-US" altLang="zh-CN" dirty="0" err="1">
                <a:solidFill>
                  <a:schemeClr val="bg1"/>
                </a:solidFill>
                <a:latin typeface="Segoe"/>
                <a:sym typeface="Wingdings" pitchFamily="2" charset="2"/>
              </a:rPr>
              <a:t>valeur</a:t>
            </a:r>
            <a:r>
              <a:rPr lang="en-US" altLang="zh-CN" dirty="0">
                <a:solidFill>
                  <a:schemeClr val="bg1"/>
                </a:solidFill>
                <a:latin typeface="Segoe"/>
                <a:sym typeface="Wingdings" pitchFamily="2" charset="2"/>
              </a:rPr>
              <a:t> métier</a:t>
            </a:r>
          </a:p>
          <a:p>
            <a:pPr marL="342900" indent="-342900">
              <a:spcBef>
                <a:spcPts val="600"/>
              </a:spcBef>
              <a:spcAft>
                <a:spcPts val="600"/>
              </a:spcAft>
              <a:buFont typeface="Arial" pitchFamily="34" charset="0"/>
              <a:buChar char="•"/>
            </a:pPr>
            <a:r>
              <a:rPr lang="en-US" altLang="zh-CN" dirty="0" err="1">
                <a:solidFill>
                  <a:schemeClr val="bg1"/>
                </a:solidFill>
                <a:latin typeface="Segoe"/>
                <a:sym typeface="Wingdings" pitchFamily="2" charset="2"/>
              </a:rPr>
              <a:t>Equipes</a:t>
            </a:r>
            <a:r>
              <a:rPr lang="en-US" altLang="zh-CN" dirty="0">
                <a:solidFill>
                  <a:schemeClr val="bg1"/>
                </a:solidFill>
                <a:latin typeface="Segoe"/>
                <a:sym typeface="Wingdings" pitchFamily="2" charset="2"/>
              </a:rPr>
              <a:t> </a:t>
            </a:r>
            <a:r>
              <a:rPr lang="en-US" altLang="zh-CN" dirty="0" err="1">
                <a:solidFill>
                  <a:schemeClr val="bg1"/>
                </a:solidFill>
                <a:latin typeface="Segoe"/>
                <a:sym typeface="Wingdings" pitchFamily="2" charset="2"/>
              </a:rPr>
              <a:t>informatiques</a:t>
            </a:r>
            <a:r>
              <a:rPr lang="en-US" altLang="zh-CN" dirty="0">
                <a:solidFill>
                  <a:schemeClr val="bg1"/>
                </a:solidFill>
                <a:latin typeface="Segoe"/>
                <a:sym typeface="Wingdings" pitchFamily="2" charset="2"/>
              </a:rPr>
              <a:t> </a:t>
            </a:r>
            <a:r>
              <a:rPr lang="en-US" altLang="zh-CN" dirty="0" err="1">
                <a:solidFill>
                  <a:schemeClr val="bg1"/>
                </a:solidFill>
                <a:latin typeface="Segoe"/>
                <a:sym typeface="Wingdings" pitchFamily="2" charset="2"/>
              </a:rPr>
              <a:t>essentiellement</a:t>
            </a:r>
            <a:r>
              <a:rPr lang="en-US" altLang="zh-CN" dirty="0">
                <a:solidFill>
                  <a:schemeClr val="bg1"/>
                </a:solidFill>
                <a:latin typeface="Segoe"/>
                <a:sym typeface="Wingdings" pitchFamily="2" charset="2"/>
              </a:rPr>
              <a:t> </a:t>
            </a:r>
            <a:r>
              <a:rPr lang="en-US" altLang="zh-CN" dirty="0" err="1">
                <a:solidFill>
                  <a:schemeClr val="bg1"/>
                </a:solidFill>
                <a:latin typeface="Segoe"/>
                <a:sym typeface="Wingdings" pitchFamily="2" charset="2"/>
              </a:rPr>
              <a:t>focalisées</a:t>
            </a:r>
            <a:r>
              <a:rPr lang="en-US" altLang="zh-CN" dirty="0">
                <a:solidFill>
                  <a:schemeClr val="bg1"/>
                </a:solidFill>
                <a:latin typeface="Segoe"/>
                <a:sym typeface="Wingdings" pitchFamily="2" charset="2"/>
              </a:rPr>
              <a:t> </a:t>
            </a:r>
            <a:r>
              <a:rPr lang="en-US" altLang="zh-CN" dirty="0" err="1">
                <a:solidFill>
                  <a:schemeClr val="bg1"/>
                </a:solidFill>
                <a:latin typeface="Segoe"/>
                <a:sym typeface="Wingdings" pitchFamily="2" charset="2"/>
              </a:rPr>
              <a:t>sur</a:t>
            </a:r>
            <a:r>
              <a:rPr lang="en-US" altLang="zh-CN" dirty="0">
                <a:solidFill>
                  <a:schemeClr val="bg1"/>
                </a:solidFill>
                <a:latin typeface="Segoe"/>
                <a:sym typeface="Wingdings" pitchFamily="2" charset="2"/>
              </a:rPr>
              <a:t> </a:t>
            </a:r>
            <a:r>
              <a:rPr lang="en-US" altLang="zh-CN" dirty="0" err="1">
                <a:solidFill>
                  <a:schemeClr val="bg1"/>
                </a:solidFill>
                <a:latin typeface="Segoe"/>
                <a:sym typeface="Wingdings" pitchFamily="2" charset="2"/>
              </a:rPr>
              <a:t>l’exploitation</a:t>
            </a:r>
            <a:r>
              <a:rPr lang="en-US" altLang="zh-CN" dirty="0">
                <a:solidFill>
                  <a:schemeClr val="bg1"/>
                </a:solidFill>
                <a:latin typeface="Segoe"/>
                <a:sym typeface="Wingdings" pitchFamily="2" charset="2"/>
              </a:rPr>
              <a:t> des </a:t>
            </a:r>
            <a:r>
              <a:rPr lang="en-US" altLang="zh-CN" dirty="0" err="1">
                <a:solidFill>
                  <a:schemeClr val="bg1"/>
                </a:solidFill>
                <a:latin typeface="Segoe"/>
                <a:sym typeface="Wingdings" pitchFamily="2" charset="2"/>
              </a:rPr>
              <a:t>systèmes</a:t>
            </a:r>
            <a:r>
              <a:rPr lang="en-US" altLang="zh-CN" dirty="0">
                <a:solidFill>
                  <a:schemeClr val="bg1"/>
                </a:solidFill>
                <a:latin typeface="Segoe"/>
                <a:sym typeface="Wingdings" pitchFamily="2" charset="2"/>
              </a:rPr>
              <a:t> </a:t>
            </a:r>
            <a:r>
              <a:rPr lang="en-US" altLang="zh-CN" dirty="0" err="1">
                <a:solidFill>
                  <a:schemeClr val="bg1"/>
                </a:solidFill>
                <a:latin typeface="Segoe"/>
                <a:sym typeface="Wingdings" pitchFamily="2" charset="2"/>
              </a:rPr>
              <a:t>existants</a:t>
            </a:r>
            <a:r>
              <a:rPr lang="en-US" altLang="zh-CN" dirty="0">
                <a:solidFill>
                  <a:schemeClr val="bg1"/>
                </a:solidFill>
                <a:latin typeface="Segoe"/>
                <a:sym typeface="Wingdings" pitchFamily="2" charset="2"/>
              </a:rPr>
              <a:t>, pas </a:t>
            </a:r>
            <a:r>
              <a:rPr lang="en-US" altLang="zh-CN" dirty="0" err="1">
                <a:solidFill>
                  <a:schemeClr val="bg1"/>
                </a:solidFill>
                <a:latin typeface="Segoe"/>
                <a:sym typeface="Wingdings" pitchFamily="2" charset="2"/>
              </a:rPr>
              <a:t>sur</a:t>
            </a:r>
            <a:r>
              <a:rPr lang="en-US" altLang="zh-CN" dirty="0">
                <a:solidFill>
                  <a:schemeClr val="bg1"/>
                </a:solidFill>
                <a:latin typeface="Segoe"/>
                <a:sym typeface="Wingdings" pitchFamily="2" charset="2"/>
              </a:rPr>
              <a:t> les </a:t>
            </a:r>
            <a:r>
              <a:rPr lang="en-US" altLang="zh-CN" dirty="0" err="1">
                <a:solidFill>
                  <a:schemeClr val="bg1"/>
                </a:solidFill>
                <a:latin typeface="Segoe"/>
                <a:sym typeface="Wingdings" pitchFamily="2" charset="2"/>
              </a:rPr>
              <a:t>projets</a:t>
            </a:r>
            <a:r>
              <a:rPr lang="en-US" altLang="zh-CN" dirty="0">
                <a:solidFill>
                  <a:schemeClr val="bg1"/>
                </a:solidFill>
                <a:latin typeface="Segoe"/>
                <a:sym typeface="Wingdings" pitchFamily="2" charset="2"/>
              </a:rPr>
              <a:t> </a:t>
            </a:r>
            <a:r>
              <a:rPr lang="en-US" altLang="zh-CN" dirty="0" err="1">
                <a:solidFill>
                  <a:schemeClr val="bg1"/>
                </a:solidFill>
                <a:latin typeface="Segoe"/>
                <a:sym typeface="Wingdings" pitchFamily="2" charset="2"/>
              </a:rPr>
              <a:t>stratégiques</a:t>
            </a:r>
            <a:r>
              <a:rPr lang="en-US" altLang="zh-CN" dirty="0">
                <a:solidFill>
                  <a:schemeClr val="bg1"/>
                </a:solidFill>
                <a:latin typeface="Segoe"/>
                <a:sym typeface="Wingdings" pitchFamily="2" charset="2"/>
              </a:rPr>
              <a:t> pour </a:t>
            </a:r>
            <a:r>
              <a:rPr lang="en-US" altLang="zh-CN" dirty="0" err="1">
                <a:solidFill>
                  <a:schemeClr val="bg1"/>
                </a:solidFill>
                <a:latin typeface="Segoe"/>
                <a:sym typeface="Wingdings" pitchFamily="2" charset="2"/>
              </a:rPr>
              <a:t>l’entreprise</a:t>
            </a:r>
            <a:endParaRPr lang="en-US" altLang="zh-CN" dirty="0">
              <a:solidFill>
                <a:schemeClr val="bg1"/>
              </a:solidFill>
              <a:latin typeface="Segoe"/>
              <a:sym typeface="Wingdings" pitchFamily="2" charset="2"/>
            </a:endParaRPr>
          </a:p>
          <a:p>
            <a:pPr marL="342900" indent="-342900">
              <a:spcBef>
                <a:spcPts val="600"/>
              </a:spcBef>
              <a:spcAft>
                <a:spcPts val="600"/>
              </a:spcAft>
              <a:buFont typeface="Arial" pitchFamily="34" charset="0"/>
              <a:buChar char="•"/>
            </a:pPr>
            <a:r>
              <a:rPr lang="en-US" altLang="zh-CN" dirty="0">
                <a:solidFill>
                  <a:schemeClr val="bg1"/>
                </a:solidFill>
                <a:latin typeface="Segoe"/>
                <a:sym typeface="Wingdings" pitchFamily="2" charset="2"/>
              </a:rPr>
              <a:t>Maintenance et </a:t>
            </a:r>
            <a:r>
              <a:rPr lang="en-US" altLang="zh-CN" dirty="0" err="1">
                <a:solidFill>
                  <a:schemeClr val="bg1"/>
                </a:solidFill>
                <a:latin typeface="Segoe"/>
                <a:sym typeface="Wingdings" pitchFamily="2" charset="2"/>
              </a:rPr>
              <a:t>sécurité</a:t>
            </a:r>
            <a:r>
              <a:rPr lang="en-US" altLang="zh-CN" dirty="0">
                <a:solidFill>
                  <a:schemeClr val="bg1"/>
                </a:solidFill>
                <a:latin typeface="Segoe"/>
                <a:sym typeface="Wingdings" pitchFamily="2" charset="2"/>
              </a:rPr>
              <a:t> des </a:t>
            </a:r>
            <a:r>
              <a:rPr lang="en-US" altLang="zh-CN" dirty="0" err="1">
                <a:solidFill>
                  <a:schemeClr val="bg1"/>
                </a:solidFill>
                <a:latin typeface="Segoe"/>
                <a:sym typeface="Wingdings" pitchFamily="2" charset="2"/>
              </a:rPr>
              <a:t>postes</a:t>
            </a:r>
            <a:r>
              <a:rPr lang="en-US" altLang="zh-CN" dirty="0">
                <a:solidFill>
                  <a:schemeClr val="bg1"/>
                </a:solidFill>
                <a:latin typeface="Segoe"/>
                <a:sym typeface="Wingdings" pitchFamily="2" charset="2"/>
              </a:rPr>
              <a:t> de travail et des applications </a:t>
            </a:r>
            <a:r>
              <a:rPr lang="en-US" altLang="zh-CN" dirty="0" err="1" smtClean="0">
                <a:solidFill>
                  <a:schemeClr val="bg1"/>
                </a:solidFill>
                <a:latin typeface="Segoe"/>
                <a:sym typeface="Wingdings" pitchFamily="2" charset="2"/>
              </a:rPr>
              <a:t>difficiles</a:t>
            </a:r>
            <a:r>
              <a:rPr lang="en-US" altLang="zh-CN" dirty="0" smtClean="0">
                <a:solidFill>
                  <a:schemeClr val="bg1"/>
                </a:solidFill>
                <a:latin typeface="Segoe"/>
                <a:sym typeface="Wingdings" pitchFamily="2" charset="2"/>
              </a:rPr>
              <a:t> </a:t>
            </a:r>
            <a:r>
              <a:rPr lang="en-US" altLang="zh-CN" dirty="0">
                <a:solidFill>
                  <a:schemeClr val="bg1"/>
                </a:solidFill>
                <a:latin typeface="Segoe"/>
                <a:sym typeface="Wingdings" pitchFamily="2" charset="2"/>
              </a:rPr>
              <a:t>et </a:t>
            </a:r>
            <a:r>
              <a:rPr lang="en-US" altLang="zh-CN" dirty="0" err="1" smtClean="0">
                <a:solidFill>
                  <a:schemeClr val="bg1"/>
                </a:solidFill>
                <a:latin typeface="Segoe"/>
                <a:sym typeface="Wingdings" pitchFamily="2" charset="2"/>
              </a:rPr>
              <a:t>coûteuses</a:t>
            </a:r>
            <a:endParaRPr lang="en-US" altLang="zh-CN" dirty="0">
              <a:solidFill>
                <a:schemeClr val="bg1"/>
              </a:solidFill>
              <a:latin typeface="Segoe"/>
              <a:sym typeface="Wingdings" pitchFamily="2" charset="2"/>
            </a:endParaRPr>
          </a:p>
          <a:p>
            <a:pPr marL="342900" indent="-342900">
              <a:spcBef>
                <a:spcPts val="600"/>
              </a:spcBef>
              <a:spcAft>
                <a:spcPts val="600"/>
              </a:spcAft>
              <a:buFont typeface="Arial" pitchFamily="34" charset="0"/>
              <a:buChar char="•"/>
            </a:pPr>
            <a:r>
              <a:rPr lang="en-US" altLang="zh-CN" dirty="0" err="1">
                <a:solidFill>
                  <a:schemeClr val="bg1"/>
                </a:solidFill>
                <a:latin typeface="Segoe"/>
                <a:sym typeface="Wingdings" pitchFamily="2" charset="2"/>
              </a:rPr>
              <a:t>Coûts</a:t>
            </a:r>
            <a:r>
              <a:rPr lang="en-US" altLang="zh-CN" dirty="0">
                <a:solidFill>
                  <a:schemeClr val="bg1"/>
                </a:solidFill>
                <a:latin typeface="Segoe"/>
                <a:sym typeface="Wingdings" pitchFamily="2" charset="2"/>
              </a:rPr>
              <a:t> </a:t>
            </a:r>
            <a:r>
              <a:rPr lang="en-US" altLang="zh-CN" dirty="0" err="1">
                <a:solidFill>
                  <a:schemeClr val="bg1"/>
                </a:solidFill>
                <a:latin typeface="Segoe"/>
                <a:sym typeface="Wingdings" pitchFamily="2" charset="2"/>
              </a:rPr>
              <a:t>informatiques</a:t>
            </a:r>
            <a:r>
              <a:rPr lang="en-US" altLang="zh-CN" dirty="0">
                <a:solidFill>
                  <a:schemeClr val="bg1"/>
                </a:solidFill>
                <a:latin typeface="Segoe"/>
                <a:sym typeface="Wingdings" pitchFamily="2" charset="2"/>
              </a:rPr>
              <a:t> non </a:t>
            </a:r>
            <a:r>
              <a:rPr lang="en-US" altLang="zh-CN" dirty="0" err="1">
                <a:solidFill>
                  <a:schemeClr val="bg1"/>
                </a:solidFill>
                <a:latin typeface="Segoe"/>
                <a:sym typeface="Wingdings" pitchFamily="2" charset="2"/>
              </a:rPr>
              <a:t>prédictibles</a:t>
            </a:r>
            <a:r>
              <a:rPr lang="en-US" altLang="zh-CN" dirty="0">
                <a:solidFill>
                  <a:schemeClr val="bg1"/>
                </a:solidFill>
                <a:latin typeface="Segoe"/>
                <a:sym typeface="Wingdings" pitchFamily="2" charset="2"/>
              </a:rPr>
              <a:t> et non </a:t>
            </a:r>
            <a:r>
              <a:rPr lang="en-US" altLang="zh-CN" dirty="0" err="1">
                <a:solidFill>
                  <a:schemeClr val="bg1"/>
                </a:solidFill>
                <a:latin typeface="Segoe"/>
                <a:sym typeface="Wingdings" pitchFamily="2" charset="2"/>
              </a:rPr>
              <a:t>maîtrisés</a:t>
            </a:r>
            <a:endParaRPr lang="en-US" altLang="zh-CN" dirty="0">
              <a:solidFill>
                <a:schemeClr val="bg1"/>
              </a:solidFill>
              <a:latin typeface="Segoe"/>
              <a:sym typeface="Wingdings" pitchFamily="2" charset="2"/>
            </a:endParaRPr>
          </a:p>
        </p:txBody>
      </p:sp>
      <p:sp>
        <p:nvSpPr>
          <p:cNvPr id="3" name="Down Arrow 2"/>
          <p:cNvSpPr/>
          <p:nvPr/>
        </p:nvSpPr>
        <p:spPr bwMode="auto">
          <a:xfrm>
            <a:off x="2273862" y="3500264"/>
            <a:ext cx="428878" cy="535640"/>
          </a:xfrm>
          <a:prstGeom prst="downArrow">
            <a:avLst/>
          </a:prstGeom>
          <a:solidFill>
            <a:schemeClr val="accent5">
              <a:lumMod val="75000"/>
            </a:schemeClr>
          </a:solidFill>
          <a:ln>
            <a:solidFill>
              <a:schemeClr val="accent5">
                <a:lumMod val="50000"/>
              </a:schemeClr>
            </a:solidFill>
            <a:headEnd type="none" w="sm" len="sm"/>
            <a:tailEnd type="none" w="sm" len="sm"/>
          </a:ln>
          <a:scene3d>
            <a:camera prst="orthographicFront"/>
            <a:lightRig rig="threePt" dir="t"/>
          </a:scene3d>
          <a:sp3d>
            <a:bevelT w="95250"/>
            <a:bevelB w="50800" h="50800"/>
          </a:sp3d>
        </p:spPr>
        <p:style>
          <a:lnRef idx="2">
            <a:schemeClr val="accent2">
              <a:shade val="50000"/>
            </a:schemeClr>
          </a:lnRef>
          <a:fillRef idx="1">
            <a:schemeClr val="accent2"/>
          </a:fillRef>
          <a:effectRef idx="0">
            <a:schemeClr val="accent2"/>
          </a:effectRef>
          <a:fontRef idx="minor">
            <a:schemeClr val="lt1"/>
          </a:fontRef>
        </p:style>
        <p:txBody>
          <a:bodyPr wrap="none" rtlCol="0" anchor="ctr"/>
          <a:lstStyle/>
          <a:p>
            <a:pPr algn="ctr" fontAlgn="auto">
              <a:spcBef>
                <a:spcPts val="0"/>
              </a:spcBef>
              <a:spcAft>
                <a:spcPts val="0"/>
              </a:spcAft>
            </a:pPr>
            <a:endParaRPr lang="fr-FR" sz="400" i="1" kern="0" dirty="0">
              <a:solidFill>
                <a:schemeClr val="bg1"/>
              </a:solidFill>
              <a:effectLst>
                <a:outerShdw blurRad="38100" dist="38100" dir="2700000" algn="tl">
                  <a:srgbClr val="000000">
                    <a:alpha val="43137"/>
                  </a:srgbClr>
                </a:outerShdw>
              </a:effectLst>
              <a:latin typeface="Segoe"/>
            </a:endParaRPr>
          </a:p>
        </p:txBody>
      </p:sp>
      <p:sp>
        <p:nvSpPr>
          <p:cNvPr id="7" name="Down Arrow 6"/>
          <p:cNvSpPr/>
          <p:nvPr/>
        </p:nvSpPr>
        <p:spPr bwMode="auto">
          <a:xfrm>
            <a:off x="6109486" y="3500263"/>
            <a:ext cx="428878" cy="535640"/>
          </a:xfrm>
          <a:prstGeom prst="downArrow">
            <a:avLst/>
          </a:prstGeom>
          <a:solidFill>
            <a:schemeClr val="accent5">
              <a:lumMod val="75000"/>
            </a:schemeClr>
          </a:solidFill>
          <a:ln>
            <a:solidFill>
              <a:schemeClr val="accent5">
                <a:lumMod val="50000"/>
              </a:schemeClr>
            </a:solidFill>
            <a:headEnd type="none" w="sm" len="sm"/>
            <a:tailEnd type="none" w="sm" len="sm"/>
          </a:ln>
          <a:scene3d>
            <a:camera prst="orthographicFront"/>
            <a:lightRig rig="threePt" dir="t"/>
          </a:scene3d>
          <a:sp3d>
            <a:bevelT w="95250"/>
            <a:bevelB w="50800" h="50800"/>
          </a:sp3d>
        </p:spPr>
        <p:style>
          <a:lnRef idx="2">
            <a:schemeClr val="accent2">
              <a:shade val="50000"/>
            </a:schemeClr>
          </a:lnRef>
          <a:fillRef idx="1">
            <a:schemeClr val="accent2"/>
          </a:fillRef>
          <a:effectRef idx="0">
            <a:schemeClr val="accent2"/>
          </a:effectRef>
          <a:fontRef idx="minor">
            <a:schemeClr val="lt1"/>
          </a:fontRef>
        </p:style>
        <p:txBody>
          <a:bodyPr wrap="none" rtlCol="0" anchor="ctr"/>
          <a:lstStyle/>
          <a:p>
            <a:pPr algn="ctr" fontAlgn="auto">
              <a:spcBef>
                <a:spcPts val="0"/>
              </a:spcBef>
              <a:spcAft>
                <a:spcPts val="0"/>
              </a:spcAft>
            </a:pPr>
            <a:endParaRPr lang="fr-FR" sz="400" i="1" kern="0" dirty="0">
              <a:solidFill>
                <a:schemeClr val="bg1"/>
              </a:solidFill>
              <a:effectLst>
                <a:outerShdw blurRad="38100" dist="38100" dir="2700000" algn="tl">
                  <a:srgbClr val="000000">
                    <a:alpha val="43137"/>
                  </a:srgbClr>
                </a:outerShdw>
              </a:effectLst>
              <a:latin typeface="Segoe"/>
            </a:endParaRPr>
          </a:p>
        </p:txBody>
      </p:sp>
      <p:sp>
        <p:nvSpPr>
          <p:cNvPr id="8" name="Rectangle 1026060"/>
          <p:cNvSpPr>
            <a:spLocks noChangeArrowheads="1"/>
          </p:cNvSpPr>
          <p:nvPr/>
        </p:nvSpPr>
        <p:spPr bwMode="auto">
          <a:xfrm>
            <a:off x="930585" y="4093006"/>
            <a:ext cx="3115433" cy="923330"/>
          </a:xfrm>
          <a:prstGeom prst="rect">
            <a:avLst/>
          </a:prstGeom>
          <a:noFill/>
          <a:ln w="9525" algn="ctr">
            <a:noFill/>
            <a:miter lim="800000"/>
            <a:headEnd/>
            <a:tailEnd/>
          </a:ln>
        </p:spPr>
        <p:txBody>
          <a:bodyPr wrap="square">
            <a:spAutoFit/>
          </a:bodyPr>
          <a:lstStyle/>
          <a:p>
            <a:pPr algn="ctr" defTabSz="914363">
              <a:lnSpc>
                <a:spcPct val="90000"/>
              </a:lnSpc>
              <a:spcBef>
                <a:spcPct val="20000"/>
              </a:spcBef>
              <a:buClr>
                <a:schemeClr val="tx2"/>
              </a:buClr>
            </a:pPr>
            <a:r>
              <a:rPr lang="en-US" altLang="zh-CN" sz="2000" b="1" dirty="0" smtClean="0">
                <a:solidFill>
                  <a:schemeClr val="bg1"/>
                </a:solidFill>
                <a:effectLst>
                  <a:outerShdw blurRad="38100" dist="38100" dir="2700000" algn="tl">
                    <a:srgbClr val="000000">
                      <a:alpha val="43137"/>
                    </a:srgbClr>
                  </a:outerShdw>
                </a:effectLst>
                <a:latin typeface="Segoe"/>
                <a:sym typeface="Wingdings" pitchFamily="2" charset="2"/>
              </a:rPr>
              <a:t>Des métiers </a:t>
            </a:r>
            <a:r>
              <a:rPr lang="en-US" altLang="zh-CN" sz="2000" b="1" dirty="0" err="1" smtClean="0">
                <a:solidFill>
                  <a:schemeClr val="bg1"/>
                </a:solidFill>
                <a:effectLst>
                  <a:outerShdw blurRad="38100" dist="38100" dir="2700000" algn="tl">
                    <a:srgbClr val="000000">
                      <a:alpha val="43137"/>
                    </a:srgbClr>
                  </a:outerShdw>
                </a:effectLst>
                <a:latin typeface="Segoe"/>
                <a:sym typeface="Wingdings" pitchFamily="2" charset="2"/>
              </a:rPr>
              <a:t>moins</a:t>
            </a:r>
            <a:r>
              <a:rPr lang="en-US" altLang="zh-CN" sz="2000" b="1" dirty="0" smtClean="0">
                <a:solidFill>
                  <a:schemeClr val="bg1"/>
                </a:solidFill>
                <a:effectLst>
                  <a:outerShdw blurRad="38100" dist="38100" dir="2700000" algn="tl">
                    <a:srgbClr val="000000">
                      <a:alpha val="43137"/>
                    </a:srgbClr>
                  </a:outerShdw>
                </a:effectLst>
                <a:latin typeface="Segoe"/>
                <a:sym typeface="Wingdings" pitchFamily="2" charset="2"/>
              </a:rPr>
              <a:t> </a:t>
            </a:r>
            <a:r>
              <a:rPr lang="en-US" altLang="zh-CN" sz="2000" b="1" dirty="0" err="1" smtClean="0">
                <a:solidFill>
                  <a:schemeClr val="bg1"/>
                </a:solidFill>
                <a:effectLst>
                  <a:outerShdw blurRad="38100" dist="38100" dir="2700000" algn="tl">
                    <a:srgbClr val="000000">
                      <a:alpha val="43137"/>
                    </a:srgbClr>
                  </a:outerShdw>
                </a:effectLst>
                <a:latin typeface="Segoe"/>
                <a:sym typeface="Wingdings" pitchFamily="2" charset="2"/>
              </a:rPr>
              <a:t>productifs</a:t>
            </a:r>
            <a:r>
              <a:rPr lang="en-US" altLang="zh-CN" sz="2000" b="1" dirty="0" smtClean="0">
                <a:solidFill>
                  <a:schemeClr val="bg1"/>
                </a:solidFill>
                <a:effectLst>
                  <a:outerShdw blurRad="38100" dist="38100" dir="2700000" algn="tl">
                    <a:srgbClr val="000000">
                      <a:alpha val="43137"/>
                    </a:srgbClr>
                  </a:outerShdw>
                </a:effectLst>
                <a:latin typeface="Segoe"/>
                <a:sym typeface="Wingdings" pitchFamily="2" charset="2"/>
              </a:rPr>
              <a:t> et </a:t>
            </a:r>
            <a:r>
              <a:rPr lang="en-US" altLang="zh-CN" sz="2000" b="1" dirty="0" err="1" smtClean="0">
                <a:solidFill>
                  <a:schemeClr val="bg1"/>
                </a:solidFill>
                <a:effectLst>
                  <a:outerShdw blurRad="38100" dist="38100" dir="2700000" algn="tl">
                    <a:srgbClr val="000000">
                      <a:alpha val="43137"/>
                    </a:srgbClr>
                  </a:outerShdw>
                </a:effectLst>
                <a:latin typeface="Segoe"/>
                <a:sym typeface="Wingdings" pitchFamily="2" charset="2"/>
              </a:rPr>
              <a:t>peu</a:t>
            </a:r>
            <a:r>
              <a:rPr lang="en-US" altLang="zh-CN" sz="2000" b="1" dirty="0" smtClean="0">
                <a:solidFill>
                  <a:schemeClr val="bg1"/>
                </a:solidFill>
                <a:effectLst>
                  <a:outerShdw blurRad="38100" dist="38100" dir="2700000" algn="tl">
                    <a:srgbClr val="000000">
                      <a:alpha val="43137"/>
                    </a:srgbClr>
                  </a:outerShdw>
                </a:effectLst>
                <a:latin typeface="Segoe"/>
                <a:sym typeface="Wingdings" pitchFamily="2" charset="2"/>
              </a:rPr>
              <a:t> </a:t>
            </a:r>
            <a:r>
              <a:rPr lang="en-US" altLang="zh-CN" sz="2000" b="1" dirty="0" err="1" smtClean="0">
                <a:solidFill>
                  <a:schemeClr val="bg1"/>
                </a:solidFill>
                <a:effectLst>
                  <a:outerShdw blurRad="38100" dist="38100" dir="2700000" algn="tl">
                    <a:srgbClr val="000000">
                      <a:alpha val="43137"/>
                    </a:srgbClr>
                  </a:outerShdw>
                </a:effectLst>
                <a:latin typeface="Segoe"/>
                <a:sym typeface="Wingdings" pitchFamily="2" charset="2"/>
              </a:rPr>
              <a:t>satisfaits</a:t>
            </a:r>
            <a:endParaRPr lang="en-US" altLang="zh-CN" sz="2000" b="1" dirty="0" smtClean="0">
              <a:solidFill>
                <a:schemeClr val="bg1"/>
              </a:solidFill>
              <a:effectLst>
                <a:outerShdw blurRad="38100" dist="38100" dir="2700000" algn="tl">
                  <a:srgbClr val="000000">
                    <a:alpha val="43137"/>
                  </a:srgbClr>
                </a:outerShdw>
              </a:effectLst>
              <a:latin typeface="Segoe"/>
              <a:sym typeface="Wingdings" pitchFamily="2" charset="2"/>
            </a:endParaRPr>
          </a:p>
        </p:txBody>
      </p:sp>
      <p:sp>
        <p:nvSpPr>
          <p:cNvPr id="10" name="Rectangle 1026060"/>
          <p:cNvSpPr>
            <a:spLocks noChangeArrowheads="1"/>
          </p:cNvSpPr>
          <p:nvPr/>
        </p:nvSpPr>
        <p:spPr bwMode="auto">
          <a:xfrm>
            <a:off x="4725749" y="4011910"/>
            <a:ext cx="3186918" cy="1200329"/>
          </a:xfrm>
          <a:prstGeom prst="rect">
            <a:avLst/>
          </a:prstGeom>
          <a:noFill/>
          <a:ln w="9525" algn="ctr">
            <a:noFill/>
            <a:miter lim="800000"/>
            <a:headEnd/>
            <a:tailEnd/>
          </a:ln>
        </p:spPr>
        <p:txBody>
          <a:bodyPr wrap="square">
            <a:spAutoFit/>
          </a:bodyPr>
          <a:lstStyle/>
          <a:p>
            <a:pPr algn="ctr" defTabSz="914363">
              <a:lnSpc>
                <a:spcPct val="90000"/>
              </a:lnSpc>
              <a:spcBef>
                <a:spcPct val="20000"/>
              </a:spcBef>
              <a:buClr>
                <a:schemeClr val="tx2"/>
              </a:buClr>
            </a:pPr>
            <a:r>
              <a:rPr lang="en-US" altLang="zh-CN" sz="2000" b="1" dirty="0" smtClean="0">
                <a:solidFill>
                  <a:schemeClr val="bg1"/>
                </a:solidFill>
                <a:effectLst>
                  <a:outerShdw blurRad="38100" dist="38100" dir="2700000" algn="tl">
                    <a:srgbClr val="000000">
                      <a:alpha val="43137"/>
                    </a:srgbClr>
                  </a:outerShdw>
                </a:effectLst>
                <a:latin typeface="Segoe"/>
                <a:sym typeface="Wingdings" pitchFamily="2" charset="2"/>
              </a:rPr>
              <a:t>Des directions </a:t>
            </a:r>
            <a:r>
              <a:rPr lang="en-US" altLang="zh-CN" sz="2000" b="1" dirty="0" err="1" smtClean="0">
                <a:solidFill>
                  <a:schemeClr val="bg1"/>
                </a:solidFill>
                <a:effectLst>
                  <a:outerShdw blurRad="38100" dist="38100" dir="2700000" algn="tl">
                    <a:srgbClr val="000000">
                      <a:alpha val="43137"/>
                    </a:srgbClr>
                  </a:outerShdw>
                </a:effectLst>
                <a:latin typeface="Segoe"/>
                <a:sym typeface="Wingdings" pitchFamily="2" charset="2"/>
              </a:rPr>
              <a:t>générales</a:t>
            </a:r>
            <a:r>
              <a:rPr lang="en-US" altLang="zh-CN" sz="2000" b="1" dirty="0" smtClean="0">
                <a:solidFill>
                  <a:schemeClr val="bg1"/>
                </a:solidFill>
                <a:effectLst>
                  <a:outerShdw blurRad="38100" dist="38100" dir="2700000" algn="tl">
                    <a:srgbClr val="000000">
                      <a:alpha val="43137"/>
                    </a:srgbClr>
                  </a:outerShdw>
                </a:effectLst>
                <a:latin typeface="Segoe"/>
                <a:sym typeface="Wingdings" pitchFamily="2" charset="2"/>
              </a:rPr>
              <a:t> ne </a:t>
            </a:r>
            <a:r>
              <a:rPr lang="en-US" altLang="zh-CN" sz="2000" b="1" dirty="0" err="1" smtClean="0">
                <a:solidFill>
                  <a:schemeClr val="bg1"/>
                </a:solidFill>
                <a:effectLst>
                  <a:outerShdw blurRad="38100" dist="38100" dir="2700000" algn="tl">
                    <a:srgbClr val="000000">
                      <a:alpha val="43137"/>
                    </a:srgbClr>
                  </a:outerShdw>
                </a:effectLst>
                <a:latin typeface="Segoe"/>
                <a:sym typeface="Wingdings" pitchFamily="2" charset="2"/>
              </a:rPr>
              <a:t>percevant</a:t>
            </a:r>
            <a:r>
              <a:rPr lang="en-US" altLang="zh-CN" sz="2000" b="1" dirty="0" smtClean="0">
                <a:solidFill>
                  <a:schemeClr val="bg1"/>
                </a:solidFill>
                <a:effectLst>
                  <a:outerShdw blurRad="38100" dist="38100" dir="2700000" algn="tl">
                    <a:srgbClr val="000000">
                      <a:alpha val="43137"/>
                    </a:srgbClr>
                  </a:outerShdw>
                </a:effectLst>
                <a:latin typeface="Segoe"/>
                <a:sym typeface="Wingdings" pitchFamily="2" charset="2"/>
              </a:rPr>
              <a:t> </a:t>
            </a:r>
            <a:r>
              <a:rPr lang="en-US" altLang="zh-CN" sz="2000" b="1" dirty="0" err="1" smtClean="0">
                <a:solidFill>
                  <a:schemeClr val="bg1"/>
                </a:solidFill>
                <a:effectLst>
                  <a:outerShdw blurRad="38100" dist="38100" dir="2700000" algn="tl">
                    <a:srgbClr val="000000">
                      <a:alpha val="43137"/>
                    </a:srgbClr>
                  </a:outerShdw>
                </a:effectLst>
                <a:latin typeface="Segoe"/>
                <a:sym typeface="Wingdings" pitchFamily="2" charset="2"/>
              </a:rPr>
              <a:t>que</a:t>
            </a:r>
            <a:r>
              <a:rPr lang="en-US" altLang="zh-CN" sz="2000" b="1" dirty="0" smtClean="0">
                <a:solidFill>
                  <a:schemeClr val="bg1"/>
                </a:solidFill>
                <a:effectLst>
                  <a:outerShdw blurRad="38100" dist="38100" dir="2700000" algn="tl">
                    <a:srgbClr val="000000">
                      <a:alpha val="43137"/>
                    </a:srgbClr>
                  </a:outerShdw>
                </a:effectLst>
                <a:latin typeface="Segoe"/>
                <a:sym typeface="Wingdings" pitchFamily="2" charset="2"/>
              </a:rPr>
              <a:t> des </a:t>
            </a:r>
            <a:r>
              <a:rPr lang="en-US" altLang="zh-CN" sz="2000" b="1" dirty="0" err="1" smtClean="0">
                <a:solidFill>
                  <a:schemeClr val="bg1"/>
                </a:solidFill>
                <a:effectLst>
                  <a:outerShdw blurRad="38100" dist="38100" dir="2700000" algn="tl">
                    <a:srgbClr val="000000">
                      <a:alpha val="43137"/>
                    </a:srgbClr>
                  </a:outerShdw>
                </a:effectLst>
                <a:latin typeface="Segoe"/>
                <a:sym typeface="Wingdings" pitchFamily="2" charset="2"/>
              </a:rPr>
              <a:t>coûts</a:t>
            </a:r>
            <a:r>
              <a:rPr lang="en-US" altLang="zh-CN" sz="2000" b="1" dirty="0" smtClean="0">
                <a:solidFill>
                  <a:schemeClr val="bg1"/>
                </a:solidFill>
                <a:effectLst>
                  <a:outerShdw blurRad="38100" dist="38100" dir="2700000" algn="tl">
                    <a:srgbClr val="000000">
                      <a:alpha val="43137"/>
                    </a:srgbClr>
                  </a:outerShdw>
                </a:effectLst>
                <a:latin typeface="Segoe"/>
                <a:sym typeface="Wingdings" pitchFamily="2" charset="2"/>
              </a:rPr>
              <a:t> et </a:t>
            </a:r>
            <a:r>
              <a:rPr lang="en-US" altLang="zh-CN" sz="2000" b="1" dirty="0" err="1" smtClean="0">
                <a:solidFill>
                  <a:schemeClr val="bg1"/>
                </a:solidFill>
                <a:effectLst>
                  <a:outerShdw blurRad="38100" dist="38100" dir="2700000" algn="tl">
                    <a:srgbClr val="000000">
                      <a:alpha val="43137"/>
                    </a:srgbClr>
                  </a:outerShdw>
                </a:effectLst>
                <a:latin typeface="Segoe"/>
                <a:sym typeface="Wingdings" pitchFamily="2" charset="2"/>
              </a:rPr>
              <a:t>faible</a:t>
            </a:r>
            <a:r>
              <a:rPr lang="en-US" altLang="zh-CN" sz="2000" b="1" dirty="0" smtClean="0">
                <a:solidFill>
                  <a:schemeClr val="bg1"/>
                </a:solidFill>
                <a:effectLst>
                  <a:outerShdw blurRad="38100" dist="38100" dir="2700000" algn="tl">
                    <a:srgbClr val="000000">
                      <a:alpha val="43137"/>
                    </a:srgbClr>
                  </a:outerShdw>
                </a:effectLst>
                <a:latin typeface="Segoe"/>
                <a:sym typeface="Wingdings" pitchFamily="2" charset="2"/>
              </a:rPr>
              <a:t> ROI</a:t>
            </a:r>
          </a:p>
        </p:txBody>
      </p:sp>
    </p:spTree>
    <p:extLst>
      <p:ext uri="{BB962C8B-B14F-4D97-AF65-F5344CB8AC3E}">
        <p14:creationId xmlns:p14="http://schemas.microsoft.com/office/powerpoint/2010/main" val="1605630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dirty="0" smtClean="0"/>
              <a:t>Retour sur le </a:t>
            </a:r>
            <a:r>
              <a:rPr lang="fr-FR" b="1" dirty="0" smtClean="0">
                <a:solidFill>
                  <a:srgbClr val="FFA71C"/>
                </a:solidFill>
              </a:rPr>
              <a:t>Cloud</a:t>
            </a:r>
            <a:endParaRPr lang="fr-FR" b="1" dirty="0">
              <a:solidFill>
                <a:srgbClr val="FFA71C"/>
              </a:solidFill>
            </a:endParaRPr>
          </a:p>
        </p:txBody>
      </p:sp>
      <p:sp>
        <p:nvSpPr>
          <p:cNvPr id="5" name="Subtitle 4"/>
          <p:cNvSpPr>
            <a:spLocks noGrp="1"/>
          </p:cNvSpPr>
          <p:nvPr>
            <p:ph type="subTitle" idx="1"/>
          </p:nvPr>
        </p:nvSpPr>
        <p:spPr/>
        <p:txBody>
          <a:bodyPr/>
          <a:lstStyle/>
          <a:p>
            <a:endParaRPr lang="fr-FR" dirty="0"/>
          </a:p>
        </p:txBody>
      </p:sp>
    </p:spTree>
    <p:extLst>
      <p:ext uri="{BB962C8B-B14F-4D97-AF65-F5344CB8AC3E}">
        <p14:creationId xmlns:p14="http://schemas.microsoft.com/office/powerpoint/2010/main" val="19330767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email">
            <a:alphaModFix amt="55000"/>
            <a:extLst>
              <a:ext uri="{28A0092B-C50C-407E-A947-70E740481C1C}">
                <a14:useLocalDpi xmlns:a14="http://schemas.microsoft.com/office/drawing/2010/main"/>
              </a:ext>
            </a:extLst>
          </a:blip>
          <a:stretch>
            <a:fillRect/>
          </a:stretch>
        </p:blipFill>
        <p:spPr>
          <a:xfrm>
            <a:off x="1" y="1339"/>
            <a:ext cx="9143999" cy="5142161"/>
          </a:xfrm>
          <a:prstGeom prst="rect">
            <a:avLst/>
          </a:prstGeom>
          <a:blipFill dpi="0" rotWithShape="1">
            <a:blip r:embed="rId4">
              <a:alphaModFix amt="55000"/>
            </a:blip>
            <a:srcRect/>
            <a:stretch>
              <a:fillRect/>
            </a:stretch>
          </a:blipFill>
          <a:ln w="55000" cap="flat" cmpd="thickThin" algn="ctr">
            <a:noFill/>
            <a:prstDash val="solid"/>
            <a:headEnd type="none" w="med" len="med"/>
            <a:tailEnd type="none" w="med" len="med"/>
          </a:ln>
          <a:effectLst/>
        </p:spPr>
      </p:pic>
      <p:grpSp>
        <p:nvGrpSpPr>
          <p:cNvPr id="2" name="Group 1"/>
          <p:cNvGrpSpPr/>
          <p:nvPr/>
        </p:nvGrpSpPr>
        <p:grpSpPr>
          <a:xfrm>
            <a:off x="3212489" y="3711853"/>
            <a:ext cx="5426093" cy="833128"/>
            <a:chOff x="4313861" y="5017172"/>
            <a:chExt cx="7232904" cy="1110837"/>
          </a:xfrm>
        </p:grpSpPr>
        <p:sp>
          <p:nvSpPr>
            <p:cNvPr id="8" name="Cube 7"/>
            <p:cNvSpPr/>
            <p:nvPr/>
          </p:nvSpPr>
          <p:spPr>
            <a:xfrm>
              <a:off x="4313861" y="5017172"/>
              <a:ext cx="7232904" cy="1047757"/>
            </a:xfrm>
            <a:prstGeom prst="cube">
              <a:avLst/>
            </a:prstGeom>
            <a:gradFill>
              <a:gsLst>
                <a:gs pos="71000">
                  <a:srgbClr val="070707">
                    <a:alpha val="0"/>
                  </a:srgbClr>
                </a:gs>
                <a:gs pos="0">
                  <a:schemeClr val="bg2">
                    <a:lumMod val="95000"/>
                    <a:lumOff val="5000"/>
                    <a:alpha val="88000"/>
                  </a:schemeClr>
                </a:gs>
                <a:gs pos="8000">
                  <a:srgbClr val="111317">
                    <a:alpha val="65000"/>
                  </a:srgbClr>
                </a:gs>
                <a:gs pos="25000">
                  <a:srgbClr val="0B2B45"/>
                </a:gs>
                <a:gs pos="40000">
                  <a:schemeClr val="accent3">
                    <a:lumMod val="50000"/>
                  </a:schemeClr>
                </a:gs>
                <a:gs pos="63000">
                  <a:schemeClr val="accent3">
                    <a:lumMod val="50000"/>
                    <a:alpha val="41000"/>
                  </a:schemeClr>
                </a:gs>
                <a:gs pos="99000">
                  <a:schemeClr val="tx1">
                    <a:alpha val="52000"/>
                  </a:schemeClr>
                </a:gs>
                <a:gs pos="90000">
                  <a:schemeClr val="tx2">
                    <a:lumMod val="95000"/>
                    <a:alpha val="16000"/>
                  </a:schemeClr>
                </a:gs>
              </a:gsLst>
              <a:path path="circle">
                <a:fillToRect t="100000" r="100000"/>
              </a:path>
            </a:gradFill>
            <a:ln>
              <a:solidFill>
                <a:schemeClr val="bg1">
                  <a:lumMod val="85000"/>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fr-FR">
                <a:solidFill>
                  <a:schemeClr val="bg1"/>
                </a:solidFill>
              </a:endParaRPr>
            </a:p>
          </p:txBody>
        </p:sp>
        <p:sp>
          <p:nvSpPr>
            <p:cNvPr id="22" name="Rectangle 21"/>
            <p:cNvSpPr/>
            <p:nvPr/>
          </p:nvSpPr>
          <p:spPr>
            <a:xfrm>
              <a:off x="4690178" y="5225228"/>
              <a:ext cx="2702115" cy="902781"/>
            </a:xfrm>
            <a:prstGeom prst="rect">
              <a:avLst/>
            </a:prstGeom>
          </p:spPr>
          <p:txBody>
            <a:bodyPr wrap="none" lIns="121899" tIns="60949" rIns="121899" bIns="60949">
              <a:spAutoFit/>
            </a:bodyPr>
            <a:lstStyle/>
            <a:p>
              <a:pPr algn="ctr"/>
              <a:r>
                <a:rPr lang="fr-FR" sz="3600" dirty="0" smtClean="0">
                  <a:solidFill>
                    <a:schemeClr val="bg1"/>
                  </a:solidFill>
                  <a:latin typeface="Segoe Condensed" pitchFamily="34" charset="0"/>
                </a:rPr>
                <a:t>Mainframe</a:t>
              </a:r>
              <a:endParaRPr lang="fr-FR" sz="3600" dirty="0">
                <a:solidFill>
                  <a:schemeClr val="bg1"/>
                </a:solidFill>
                <a:latin typeface="Segoe Condensed" pitchFamily="34" charset="0"/>
              </a:endParaRPr>
            </a:p>
          </p:txBody>
        </p:sp>
      </p:grpSp>
      <p:grpSp>
        <p:nvGrpSpPr>
          <p:cNvPr id="4" name="Group 3"/>
          <p:cNvGrpSpPr/>
          <p:nvPr/>
        </p:nvGrpSpPr>
        <p:grpSpPr>
          <a:xfrm>
            <a:off x="3555478" y="3076569"/>
            <a:ext cx="5083102" cy="820338"/>
            <a:chOff x="4771061" y="4170128"/>
            <a:chExt cx="6775704" cy="1093784"/>
          </a:xfrm>
        </p:grpSpPr>
        <p:sp>
          <p:nvSpPr>
            <p:cNvPr id="9" name="Cube 8"/>
            <p:cNvSpPr/>
            <p:nvPr/>
          </p:nvSpPr>
          <p:spPr>
            <a:xfrm>
              <a:off x="4771061" y="4170128"/>
              <a:ext cx="6775704" cy="1047757"/>
            </a:xfrm>
            <a:prstGeom prst="cube">
              <a:avLst/>
            </a:prstGeom>
            <a:gradFill>
              <a:gsLst>
                <a:gs pos="71000">
                  <a:srgbClr val="070707">
                    <a:alpha val="0"/>
                  </a:srgbClr>
                </a:gs>
                <a:gs pos="0">
                  <a:schemeClr val="bg2">
                    <a:lumMod val="95000"/>
                    <a:lumOff val="5000"/>
                    <a:alpha val="88000"/>
                  </a:schemeClr>
                </a:gs>
                <a:gs pos="8000">
                  <a:srgbClr val="111317">
                    <a:alpha val="65000"/>
                  </a:srgbClr>
                </a:gs>
                <a:gs pos="25000">
                  <a:srgbClr val="0B2B45"/>
                </a:gs>
                <a:gs pos="40000">
                  <a:schemeClr val="accent3">
                    <a:lumMod val="50000"/>
                  </a:schemeClr>
                </a:gs>
                <a:gs pos="63000">
                  <a:schemeClr val="accent3">
                    <a:lumMod val="50000"/>
                    <a:alpha val="41000"/>
                  </a:schemeClr>
                </a:gs>
                <a:gs pos="99000">
                  <a:schemeClr val="tx1">
                    <a:alpha val="52000"/>
                  </a:schemeClr>
                </a:gs>
                <a:gs pos="90000">
                  <a:schemeClr val="tx2">
                    <a:lumMod val="95000"/>
                    <a:alpha val="16000"/>
                  </a:schemeClr>
                </a:gs>
              </a:gsLst>
              <a:path path="circle">
                <a:fillToRect t="100000" r="100000"/>
              </a:path>
            </a:gradFill>
            <a:ln>
              <a:solidFill>
                <a:schemeClr val="bg1">
                  <a:lumMod val="85000"/>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fr-FR">
                <a:solidFill>
                  <a:schemeClr val="bg1"/>
                </a:solidFill>
              </a:endParaRPr>
            </a:p>
          </p:txBody>
        </p:sp>
        <p:sp>
          <p:nvSpPr>
            <p:cNvPr id="29" name="Rectangle 28"/>
            <p:cNvSpPr/>
            <p:nvPr/>
          </p:nvSpPr>
          <p:spPr>
            <a:xfrm>
              <a:off x="5213590" y="4361131"/>
              <a:ext cx="3131609" cy="902781"/>
            </a:xfrm>
            <a:prstGeom prst="rect">
              <a:avLst/>
            </a:prstGeom>
          </p:spPr>
          <p:txBody>
            <a:bodyPr wrap="none" lIns="121899" tIns="60949" rIns="121899" bIns="60949">
              <a:spAutoFit/>
            </a:bodyPr>
            <a:lstStyle/>
            <a:p>
              <a:pPr algn="ctr"/>
              <a:r>
                <a:rPr lang="fr-FR" sz="3600" dirty="0" err="1" smtClean="0">
                  <a:solidFill>
                    <a:schemeClr val="bg1"/>
                  </a:solidFill>
                  <a:latin typeface="Segoe Condensed" pitchFamily="34" charset="0"/>
                </a:rPr>
                <a:t>Client-Server</a:t>
              </a:r>
              <a:endParaRPr lang="fr-FR" sz="3600" dirty="0">
                <a:solidFill>
                  <a:schemeClr val="bg1"/>
                </a:solidFill>
                <a:latin typeface="Segoe Condensed" pitchFamily="34" charset="0"/>
              </a:endParaRPr>
            </a:p>
          </p:txBody>
        </p:sp>
      </p:grpSp>
      <p:grpSp>
        <p:nvGrpSpPr>
          <p:cNvPr id="5" name="Group 4"/>
          <p:cNvGrpSpPr/>
          <p:nvPr/>
        </p:nvGrpSpPr>
        <p:grpSpPr>
          <a:xfrm>
            <a:off x="3898467" y="2441287"/>
            <a:ext cx="4740112" cy="879556"/>
            <a:chOff x="5228261" y="3323084"/>
            <a:chExt cx="6318504" cy="1172741"/>
          </a:xfrm>
        </p:grpSpPr>
        <p:sp>
          <p:nvSpPr>
            <p:cNvPr id="10" name="Cube 9"/>
            <p:cNvSpPr/>
            <p:nvPr/>
          </p:nvSpPr>
          <p:spPr>
            <a:xfrm>
              <a:off x="5228261" y="3323084"/>
              <a:ext cx="6318504" cy="1047757"/>
            </a:xfrm>
            <a:prstGeom prst="cube">
              <a:avLst/>
            </a:prstGeom>
            <a:gradFill>
              <a:gsLst>
                <a:gs pos="71000">
                  <a:srgbClr val="070707">
                    <a:alpha val="0"/>
                  </a:srgbClr>
                </a:gs>
                <a:gs pos="0">
                  <a:schemeClr val="bg2">
                    <a:lumMod val="95000"/>
                    <a:lumOff val="5000"/>
                    <a:alpha val="88000"/>
                  </a:schemeClr>
                </a:gs>
                <a:gs pos="8000">
                  <a:srgbClr val="111317">
                    <a:alpha val="65000"/>
                  </a:srgbClr>
                </a:gs>
                <a:gs pos="25000">
                  <a:srgbClr val="0B2B45"/>
                </a:gs>
                <a:gs pos="40000">
                  <a:schemeClr val="accent3">
                    <a:lumMod val="50000"/>
                  </a:schemeClr>
                </a:gs>
                <a:gs pos="63000">
                  <a:schemeClr val="accent3">
                    <a:lumMod val="50000"/>
                    <a:alpha val="41000"/>
                  </a:schemeClr>
                </a:gs>
                <a:gs pos="99000">
                  <a:schemeClr val="tx1">
                    <a:alpha val="52000"/>
                  </a:schemeClr>
                </a:gs>
                <a:gs pos="90000">
                  <a:schemeClr val="tx2">
                    <a:lumMod val="95000"/>
                    <a:alpha val="16000"/>
                  </a:schemeClr>
                </a:gs>
              </a:gsLst>
              <a:path path="circle">
                <a:fillToRect t="100000" r="100000"/>
              </a:path>
            </a:gradFill>
            <a:ln>
              <a:solidFill>
                <a:schemeClr val="bg1">
                  <a:lumMod val="85000"/>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fr-FR">
                <a:solidFill>
                  <a:schemeClr val="bg1"/>
                </a:solidFill>
              </a:endParaRPr>
            </a:p>
          </p:txBody>
        </p:sp>
        <p:sp>
          <p:nvSpPr>
            <p:cNvPr id="14" name="Rectangle 13"/>
            <p:cNvSpPr/>
            <p:nvPr/>
          </p:nvSpPr>
          <p:spPr>
            <a:xfrm>
              <a:off x="5740237" y="3593044"/>
              <a:ext cx="1315345" cy="902781"/>
            </a:xfrm>
            <a:prstGeom prst="rect">
              <a:avLst/>
            </a:prstGeom>
          </p:spPr>
          <p:txBody>
            <a:bodyPr wrap="none" lIns="121899" tIns="60949" rIns="121899" bIns="60949">
              <a:spAutoFit/>
            </a:bodyPr>
            <a:lstStyle/>
            <a:p>
              <a:pPr algn="ctr"/>
              <a:r>
                <a:rPr lang="fr-FR" sz="3600" dirty="0" smtClean="0">
                  <a:solidFill>
                    <a:schemeClr val="bg1"/>
                  </a:solidFill>
                  <a:latin typeface="Segoe Condensed" pitchFamily="34" charset="0"/>
                </a:rPr>
                <a:t>Web</a:t>
              </a:r>
              <a:endParaRPr lang="fr-FR" sz="3600" dirty="0">
                <a:solidFill>
                  <a:schemeClr val="bg1"/>
                </a:solidFill>
                <a:latin typeface="Segoe Condensed" pitchFamily="34" charset="0"/>
              </a:endParaRPr>
            </a:p>
          </p:txBody>
        </p:sp>
      </p:grpSp>
      <p:grpSp>
        <p:nvGrpSpPr>
          <p:cNvPr id="6" name="Group 5"/>
          <p:cNvGrpSpPr/>
          <p:nvPr/>
        </p:nvGrpSpPr>
        <p:grpSpPr>
          <a:xfrm>
            <a:off x="4244134" y="1806003"/>
            <a:ext cx="4394447" cy="866769"/>
            <a:chOff x="5689028" y="2476040"/>
            <a:chExt cx="5857737" cy="1155692"/>
          </a:xfrm>
        </p:grpSpPr>
        <p:sp>
          <p:nvSpPr>
            <p:cNvPr id="11" name="Cube 10"/>
            <p:cNvSpPr/>
            <p:nvPr/>
          </p:nvSpPr>
          <p:spPr>
            <a:xfrm>
              <a:off x="5689028" y="2476040"/>
              <a:ext cx="5857737" cy="1047757"/>
            </a:xfrm>
            <a:prstGeom prst="cube">
              <a:avLst/>
            </a:prstGeom>
            <a:gradFill>
              <a:gsLst>
                <a:gs pos="71000">
                  <a:srgbClr val="070707">
                    <a:alpha val="0"/>
                  </a:srgbClr>
                </a:gs>
                <a:gs pos="0">
                  <a:schemeClr val="bg2">
                    <a:lumMod val="95000"/>
                    <a:lumOff val="5000"/>
                    <a:alpha val="88000"/>
                  </a:schemeClr>
                </a:gs>
                <a:gs pos="8000">
                  <a:srgbClr val="111317">
                    <a:alpha val="65000"/>
                  </a:srgbClr>
                </a:gs>
                <a:gs pos="25000">
                  <a:srgbClr val="0B2B45"/>
                </a:gs>
                <a:gs pos="40000">
                  <a:schemeClr val="accent3">
                    <a:lumMod val="50000"/>
                  </a:schemeClr>
                </a:gs>
                <a:gs pos="63000">
                  <a:schemeClr val="accent3">
                    <a:lumMod val="50000"/>
                    <a:alpha val="41000"/>
                  </a:schemeClr>
                </a:gs>
                <a:gs pos="99000">
                  <a:schemeClr val="tx1">
                    <a:alpha val="52000"/>
                  </a:schemeClr>
                </a:gs>
                <a:gs pos="90000">
                  <a:schemeClr val="tx2">
                    <a:lumMod val="95000"/>
                    <a:alpha val="16000"/>
                  </a:schemeClr>
                </a:gs>
              </a:gsLst>
              <a:path path="circle">
                <a:fillToRect t="100000" r="100000"/>
              </a:path>
            </a:gradFill>
            <a:ln>
              <a:solidFill>
                <a:schemeClr val="bg1">
                  <a:lumMod val="85000"/>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fr-FR">
                <a:solidFill>
                  <a:schemeClr val="bg1"/>
                </a:solidFill>
              </a:endParaRPr>
            </a:p>
          </p:txBody>
        </p:sp>
        <p:sp>
          <p:nvSpPr>
            <p:cNvPr id="15" name="Rectangle 14"/>
            <p:cNvSpPr/>
            <p:nvPr/>
          </p:nvSpPr>
          <p:spPr>
            <a:xfrm>
              <a:off x="6268633" y="2728951"/>
              <a:ext cx="1255516" cy="902781"/>
            </a:xfrm>
            <a:prstGeom prst="rect">
              <a:avLst/>
            </a:prstGeom>
          </p:spPr>
          <p:txBody>
            <a:bodyPr wrap="none" lIns="121899" tIns="60949" rIns="121899" bIns="60949">
              <a:spAutoFit/>
            </a:bodyPr>
            <a:lstStyle/>
            <a:p>
              <a:pPr algn="ctr"/>
              <a:r>
                <a:rPr lang="fr-FR" sz="3600" dirty="0" smtClean="0">
                  <a:solidFill>
                    <a:schemeClr val="bg1"/>
                  </a:solidFill>
                  <a:latin typeface="Segoe Condensed" pitchFamily="34" charset="0"/>
                </a:rPr>
                <a:t>SOA</a:t>
              </a:r>
              <a:endParaRPr lang="fr-FR" sz="3600" dirty="0">
                <a:solidFill>
                  <a:schemeClr val="bg1"/>
                </a:solidFill>
                <a:latin typeface="Segoe Condensed" pitchFamily="34" charset="0"/>
              </a:endParaRPr>
            </a:p>
          </p:txBody>
        </p:sp>
      </p:grpSp>
      <p:grpSp>
        <p:nvGrpSpPr>
          <p:cNvPr id="7" name="Group 6"/>
          <p:cNvGrpSpPr/>
          <p:nvPr/>
        </p:nvGrpSpPr>
        <p:grpSpPr>
          <a:xfrm>
            <a:off x="4581485" y="1170721"/>
            <a:ext cx="4057095" cy="824965"/>
            <a:chOff x="6138714" y="1628996"/>
            <a:chExt cx="5408051" cy="1099953"/>
          </a:xfrm>
        </p:grpSpPr>
        <p:sp>
          <p:nvSpPr>
            <p:cNvPr id="12" name="Cube 11"/>
            <p:cNvSpPr/>
            <p:nvPr/>
          </p:nvSpPr>
          <p:spPr>
            <a:xfrm>
              <a:off x="6138714" y="1628996"/>
              <a:ext cx="5408051" cy="1047757"/>
            </a:xfrm>
            <a:prstGeom prst="cube">
              <a:avLst/>
            </a:prstGeom>
            <a:gradFill>
              <a:gsLst>
                <a:gs pos="71000">
                  <a:srgbClr val="070707">
                    <a:alpha val="0"/>
                  </a:srgbClr>
                </a:gs>
                <a:gs pos="0">
                  <a:schemeClr val="bg2">
                    <a:lumMod val="95000"/>
                    <a:lumOff val="5000"/>
                    <a:alpha val="88000"/>
                  </a:schemeClr>
                </a:gs>
                <a:gs pos="8000">
                  <a:srgbClr val="111317">
                    <a:alpha val="65000"/>
                  </a:srgbClr>
                </a:gs>
                <a:gs pos="25000">
                  <a:srgbClr val="0B2B45"/>
                </a:gs>
                <a:gs pos="40000">
                  <a:schemeClr val="accent3">
                    <a:lumMod val="50000"/>
                  </a:schemeClr>
                </a:gs>
                <a:gs pos="63000">
                  <a:schemeClr val="accent3">
                    <a:lumMod val="50000"/>
                    <a:alpha val="41000"/>
                  </a:schemeClr>
                </a:gs>
                <a:gs pos="99000">
                  <a:schemeClr val="tx1">
                    <a:alpha val="52000"/>
                  </a:schemeClr>
                </a:gs>
                <a:gs pos="90000">
                  <a:schemeClr val="tx2">
                    <a:lumMod val="95000"/>
                    <a:alpha val="16000"/>
                  </a:schemeClr>
                </a:gs>
              </a:gsLst>
              <a:path path="circle">
                <a:fillToRect t="100000" r="100000"/>
              </a:path>
            </a:gradFill>
            <a:ln>
              <a:solidFill>
                <a:schemeClr val="bg1">
                  <a:lumMod val="85000"/>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fr-FR">
                <a:solidFill>
                  <a:schemeClr val="bg1"/>
                </a:solidFill>
              </a:endParaRPr>
            </a:p>
          </p:txBody>
        </p:sp>
        <p:sp>
          <p:nvSpPr>
            <p:cNvPr id="16" name="Rectangle 15"/>
            <p:cNvSpPr/>
            <p:nvPr/>
          </p:nvSpPr>
          <p:spPr>
            <a:xfrm>
              <a:off x="6489429" y="1826168"/>
              <a:ext cx="1599538" cy="902781"/>
            </a:xfrm>
            <a:prstGeom prst="rect">
              <a:avLst/>
            </a:prstGeom>
          </p:spPr>
          <p:txBody>
            <a:bodyPr wrap="none" lIns="121899" tIns="60949" rIns="121899" bIns="60949">
              <a:spAutoFit/>
            </a:bodyPr>
            <a:lstStyle/>
            <a:p>
              <a:pPr algn="ctr"/>
              <a:r>
                <a:rPr lang="fr-FR" sz="3600" dirty="0" smtClean="0">
                  <a:solidFill>
                    <a:schemeClr val="bg1"/>
                  </a:solidFill>
                  <a:latin typeface="Segoe Condensed" pitchFamily="34" charset="0"/>
                </a:rPr>
                <a:t>Cloud</a:t>
              </a:r>
              <a:endParaRPr lang="fr-FR" sz="3600" dirty="0">
                <a:solidFill>
                  <a:schemeClr val="bg1"/>
                </a:solidFill>
                <a:latin typeface="Segoe Condensed" pitchFamily="34" charset="0"/>
              </a:endParaRPr>
            </a:p>
          </p:txBody>
        </p:sp>
      </p:grpSp>
      <p:sp>
        <p:nvSpPr>
          <p:cNvPr id="3" name="Title 2"/>
          <p:cNvSpPr>
            <a:spLocks noGrp="1"/>
          </p:cNvSpPr>
          <p:nvPr>
            <p:ph type="title"/>
          </p:nvPr>
        </p:nvSpPr>
        <p:spPr/>
        <p:txBody>
          <a:bodyPr>
            <a:normAutofit fontScale="90000"/>
          </a:bodyPr>
          <a:lstStyle/>
          <a:p>
            <a:r>
              <a:rPr lang="fr-FR" dirty="0" smtClean="0">
                <a:solidFill>
                  <a:schemeClr val="bg1"/>
                </a:solidFill>
              </a:rPr>
              <a:t>5</a:t>
            </a:r>
            <a:r>
              <a:rPr lang="fr-FR" baseline="30000" dirty="0" smtClean="0">
                <a:solidFill>
                  <a:schemeClr val="bg1"/>
                </a:solidFill>
              </a:rPr>
              <a:t>ème</a:t>
            </a:r>
            <a:r>
              <a:rPr lang="fr-FR" dirty="0" smtClean="0">
                <a:solidFill>
                  <a:schemeClr val="bg1"/>
                </a:solidFill>
              </a:rPr>
              <a:t> génération d’architecture</a:t>
            </a:r>
            <a:endParaRPr lang="fr-FR" dirty="0">
              <a:solidFill>
                <a:schemeClr val="bg1"/>
              </a:solidFill>
            </a:endParaRPr>
          </a:p>
        </p:txBody>
      </p:sp>
      <p:sp>
        <p:nvSpPr>
          <p:cNvPr id="24" name="Rectangle 23"/>
          <p:cNvSpPr/>
          <p:nvPr/>
        </p:nvSpPr>
        <p:spPr>
          <a:xfrm>
            <a:off x="0" y="3281809"/>
            <a:ext cx="3579228" cy="569316"/>
          </a:xfrm>
          <a:prstGeom prst="rect">
            <a:avLst/>
          </a:prstGeom>
          <a:gradFill flip="none" rotWithShape="1">
            <a:gsLst>
              <a:gs pos="0">
                <a:schemeClr val="tx1">
                  <a:alpha val="0"/>
                </a:schemeClr>
              </a:gs>
              <a:gs pos="50000">
                <a:schemeClr val="tx1">
                  <a:alpha val="23000"/>
                </a:schemeClr>
              </a:gs>
              <a:gs pos="100000">
                <a:schemeClr val="tx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fr-FR">
              <a:solidFill>
                <a:schemeClr val="bg1">
                  <a:lumMod val="65000"/>
                </a:schemeClr>
              </a:solidFill>
            </a:endParaRPr>
          </a:p>
        </p:txBody>
      </p:sp>
      <p:sp>
        <p:nvSpPr>
          <p:cNvPr id="26" name="Rectangle 25"/>
          <p:cNvSpPr/>
          <p:nvPr/>
        </p:nvSpPr>
        <p:spPr>
          <a:xfrm>
            <a:off x="1" y="3917087"/>
            <a:ext cx="3230959" cy="569316"/>
          </a:xfrm>
          <a:prstGeom prst="rect">
            <a:avLst/>
          </a:prstGeom>
          <a:gradFill flip="none" rotWithShape="1">
            <a:gsLst>
              <a:gs pos="0">
                <a:schemeClr val="tx1">
                  <a:alpha val="0"/>
                </a:schemeClr>
              </a:gs>
              <a:gs pos="50000">
                <a:schemeClr val="tx1">
                  <a:alpha val="23000"/>
                </a:schemeClr>
              </a:gs>
              <a:gs pos="100000">
                <a:schemeClr val="tx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fr-FR">
              <a:solidFill>
                <a:schemeClr val="bg1">
                  <a:lumMod val="65000"/>
                </a:schemeClr>
              </a:solidFill>
            </a:endParaRPr>
          </a:p>
        </p:txBody>
      </p:sp>
      <p:sp>
        <p:nvSpPr>
          <p:cNvPr id="27" name="Rectangle 26"/>
          <p:cNvSpPr/>
          <p:nvPr/>
        </p:nvSpPr>
        <p:spPr>
          <a:xfrm>
            <a:off x="0" y="2646530"/>
            <a:ext cx="3916938" cy="569316"/>
          </a:xfrm>
          <a:prstGeom prst="rect">
            <a:avLst/>
          </a:prstGeom>
          <a:gradFill flip="none" rotWithShape="1">
            <a:gsLst>
              <a:gs pos="0">
                <a:schemeClr val="tx1">
                  <a:alpha val="0"/>
                </a:schemeClr>
              </a:gs>
              <a:gs pos="50000">
                <a:schemeClr val="tx1">
                  <a:alpha val="23000"/>
                </a:schemeClr>
              </a:gs>
              <a:gs pos="100000">
                <a:schemeClr val="tx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fr-FR">
              <a:solidFill>
                <a:schemeClr val="bg1">
                  <a:lumMod val="65000"/>
                </a:schemeClr>
              </a:solidFill>
            </a:endParaRPr>
          </a:p>
        </p:txBody>
      </p:sp>
      <p:sp>
        <p:nvSpPr>
          <p:cNvPr id="28" name="Rectangle 27"/>
          <p:cNvSpPr/>
          <p:nvPr/>
        </p:nvSpPr>
        <p:spPr>
          <a:xfrm>
            <a:off x="0" y="2011252"/>
            <a:ext cx="4267882" cy="569316"/>
          </a:xfrm>
          <a:prstGeom prst="rect">
            <a:avLst/>
          </a:prstGeom>
          <a:gradFill flip="none" rotWithShape="1">
            <a:gsLst>
              <a:gs pos="0">
                <a:schemeClr val="tx1">
                  <a:alpha val="0"/>
                </a:schemeClr>
              </a:gs>
              <a:gs pos="50000">
                <a:schemeClr val="tx1">
                  <a:alpha val="23000"/>
                </a:schemeClr>
              </a:gs>
              <a:gs pos="100000">
                <a:schemeClr val="tx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fr-FR">
              <a:solidFill>
                <a:schemeClr val="bg1">
                  <a:lumMod val="65000"/>
                </a:schemeClr>
              </a:solidFill>
            </a:endParaRPr>
          </a:p>
        </p:txBody>
      </p:sp>
      <p:sp>
        <p:nvSpPr>
          <p:cNvPr id="30" name="Rectangle 29"/>
          <p:cNvSpPr/>
          <p:nvPr/>
        </p:nvSpPr>
        <p:spPr>
          <a:xfrm>
            <a:off x="0" y="1375973"/>
            <a:ext cx="4599992" cy="569316"/>
          </a:xfrm>
          <a:prstGeom prst="rect">
            <a:avLst/>
          </a:prstGeom>
          <a:gradFill flip="none" rotWithShape="1">
            <a:gsLst>
              <a:gs pos="0">
                <a:schemeClr val="tx1">
                  <a:alpha val="0"/>
                </a:schemeClr>
              </a:gs>
              <a:gs pos="50000">
                <a:schemeClr val="tx1">
                  <a:alpha val="23000"/>
                </a:schemeClr>
              </a:gs>
              <a:gs pos="100000">
                <a:schemeClr val="tx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fr-FR">
              <a:solidFill>
                <a:schemeClr val="bg1">
                  <a:lumMod val="65000"/>
                </a:schemeClr>
              </a:solidFill>
            </a:endParaRPr>
          </a:p>
        </p:txBody>
      </p:sp>
      <p:sp>
        <p:nvSpPr>
          <p:cNvPr id="31" name="TextBox 30"/>
          <p:cNvSpPr txBox="1"/>
          <p:nvPr/>
        </p:nvSpPr>
        <p:spPr>
          <a:xfrm>
            <a:off x="1534735" y="3788626"/>
            <a:ext cx="2617839" cy="755452"/>
          </a:xfrm>
          <a:prstGeom prst="rect">
            <a:avLst/>
          </a:prstGeom>
          <a:noFill/>
        </p:spPr>
        <p:txBody>
          <a:bodyPr wrap="square" rtlCol="0">
            <a:spAutoFit/>
          </a:bodyPr>
          <a:lstStyle/>
          <a:p>
            <a:r>
              <a:rPr lang="fr-FR" sz="4800" spc="400" dirty="0" smtClean="0">
                <a:solidFill>
                  <a:schemeClr val="bg1">
                    <a:lumMod val="65000"/>
                  </a:schemeClr>
                </a:solidFill>
                <a:latin typeface="+mj-lt"/>
              </a:rPr>
              <a:t>1970</a:t>
            </a:r>
            <a:endParaRPr lang="fr-FR" sz="4800" spc="400" dirty="0">
              <a:solidFill>
                <a:schemeClr val="bg1">
                  <a:lumMod val="65000"/>
                </a:schemeClr>
              </a:solidFill>
              <a:latin typeface="+mj-lt"/>
            </a:endParaRPr>
          </a:p>
        </p:txBody>
      </p:sp>
      <p:sp>
        <p:nvSpPr>
          <p:cNvPr id="36" name="TextBox 35"/>
          <p:cNvSpPr txBox="1"/>
          <p:nvPr/>
        </p:nvSpPr>
        <p:spPr>
          <a:xfrm>
            <a:off x="1873618" y="3144624"/>
            <a:ext cx="2617839" cy="755452"/>
          </a:xfrm>
          <a:prstGeom prst="rect">
            <a:avLst/>
          </a:prstGeom>
          <a:noFill/>
        </p:spPr>
        <p:txBody>
          <a:bodyPr wrap="square" rtlCol="0">
            <a:spAutoFit/>
          </a:bodyPr>
          <a:lstStyle/>
          <a:p>
            <a:r>
              <a:rPr lang="fr-FR" sz="4800" spc="400" dirty="0" smtClean="0">
                <a:solidFill>
                  <a:schemeClr val="bg1">
                    <a:lumMod val="65000"/>
                  </a:schemeClr>
                </a:solidFill>
                <a:latin typeface="+mj-lt"/>
              </a:rPr>
              <a:t>1980</a:t>
            </a:r>
            <a:endParaRPr lang="fr-FR" sz="4800" spc="400" dirty="0">
              <a:solidFill>
                <a:schemeClr val="bg1">
                  <a:lumMod val="65000"/>
                </a:schemeClr>
              </a:solidFill>
              <a:latin typeface="+mj-lt"/>
            </a:endParaRPr>
          </a:p>
        </p:txBody>
      </p:sp>
      <p:sp>
        <p:nvSpPr>
          <p:cNvPr id="37" name="TextBox 36"/>
          <p:cNvSpPr txBox="1"/>
          <p:nvPr/>
        </p:nvSpPr>
        <p:spPr>
          <a:xfrm>
            <a:off x="2248125" y="2519861"/>
            <a:ext cx="2617839" cy="755452"/>
          </a:xfrm>
          <a:prstGeom prst="rect">
            <a:avLst/>
          </a:prstGeom>
          <a:noFill/>
        </p:spPr>
        <p:txBody>
          <a:bodyPr wrap="square" rtlCol="0">
            <a:spAutoFit/>
          </a:bodyPr>
          <a:lstStyle/>
          <a:p>
            <a:r>
              <a:rPr lang="fr-FR" sz="4800" spc="400" dirty="0" smtClean="0">
                <a:solidFill>
                  <a:schemeClr val="bg1">
                    <a:lumMod val="65000"/>
                  </a:schemeClr>
                </a:solidFill>
                <a:latin typeface="+mj-lt"/>
              </a:rPr>
              <a:t>1990</a:t>
            </a:r>
            <a:endParaRPr lang="fr-FR" sz="4800" spc="400" dirty="0">
              <a:solidFill>
                <a:schemeClr val="bg1">
                  <a:lumMod val="65000"/>
                </a:schemeClr>
              </a:solidFill>
              <a:latin typeface="+mj-lt"/>
            </a:endParaRPr>
          </a:p>
        </p:txBody>
      </p:sp>
      <p:sp>
        <p:nvSpPr>
          <p:cNvPr id="38" name="TextBox 37"/>
          <p:cNvSpPr txBox="1"/>
          <p:nvPr/>
        </p:nvSpPr>
        <p:spPr>
          <a:xfrm>
            <a:off x="2587008" y="1866326"/>
            <a:ext cx="2617839" cy="755452"/>
          </a:xfrm>
          <a:prstGeom prst="rect">
            <a:avLst/>
          </a:prstGeom>
          <a:noFill/>
        </p:spPr>
        <p:txBody>
          <a:bodyPr wrap="square" rtlCol="0">
            <a:spAutoFit/>
          </a:bodyPr>
          <a:lstStyle/>
          <a:p>
            <a:r>
              <a:rPr lang="fr-FR" sz="4800" spc="400" dirty="0" smtClean="0">
                <a:solidFill>
                  <a:schemeClr val="bg1">
                    <a:lumMod val="65000"/>
                  </a:schemeClr>
                </a:solidFill>
                <a:latin typeface="+mj-lt"/>
              </a:rPr>
              <a:t>2000</a:t>
            </a:r>
            <a:endParaRPr lang="fr-FR" sz="4800" spc="400" dirty="0">
              <a:solidFill>
                <a:schemeClr val="bg1">
                  <a:lumMod val="65000"/>
                </a:schemeClr>
              </a:solidFill>
              <a:latin typeface="+mj-lt"/>
            </a:endParaRPr>
          </a:p>
        </p:txBody>
      </p:sp>
      <p:sp>
        <p:nvSpPr>
          <p:cNvPr id="39" name="TextBox 38"/>
          <p:cNvSpPr txBox="1"/>
          <p:nvPr/>
        </p:nvSpPr>
        <p:spPr>
          <a:xfrm>
            <a:off x="2890265" y="1241370"/>
            <a:ext cx="2617839" cy="755452"/>
          </a:xfrm>
          <a:prstGeom prst="rect">
            <a:avLst/>
          </a:prstGeom>
          <a:noFill/>
        </p:spPr>
        <p:txBody>
          <a:bodyPr wrap="square" rtlCol="0">
            <a:spAutoFit/>
          </a:bodyPr>
          <a:lstStyle/>
          <a:p>
            <a:r>
              <a:rPr lang="fr-FR" sz="4800" spc="400" dirty="0" smtClean="0">
                <a:solidFill>
                  <a:schemeClr val="bg1">
                    <a:lumMod val="65000"/>
                  </a:schemeClr>
                </a:solidFill>
                <a:latin typeface="+mj-lt"/>
              </a:rPr>
              <a:t>2010</a:t>
            </a:r>
            <a:endParaRPr lang="fr-FR" sz="4800" spc="400" dirty="0">
              <a:solidFill>
                <a:schemeClr val="bg1">
                  <a:lumMod val="65000"/>
                </a:schemeClr>
              </a:solidFill>
              <a:latin typeface="+mj-lt"/>
            </a:endParaRPr>
          </a:p>
        </p:txBody>
      </p:sp>
    </p:spTree>
    <p:extLst>
      <p:ext uri="{BB962C8B-B14F-4D97-AF65-F5344CB8AC3E}">
        <p14:creationId xmlns:p14="http://schemas.microsoft.com/office/powerpoint/2010/main" val="12491142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par>
                                <p:cTn id="8" presetID="10" presetClass="entr" presetSubtype="0" fill="hold" nodeType="withEffect">
                                  <p:stCondLst>
                                    <p:cond delay="2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700"/>
                            </p:stCondLst>
                            <p:childTnLst>
                              <p:par>
                                <p:cTn id="12" presetID="53" presetClass="entr" presetSubtype="16"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p:cTn id="14" dur="500" fill="hold"/>
                                        <p:tgtEl>
                                          <p:spTgt spid="31"/>
                                        </p:tgtEl>
                                        <p:attrNameLst>
                                          <p:attrName>ppt_w</p:attrName>
                                        </p:attrNameLst>
                                      </p:cBhvr>
                                      <p:tavLst>
                                        <p:tav tm="0">
                                          <p:val>
                                            <p:fltVal val="0"/>
                                          </p:val>
                                        </p:tav>
                                        <p:tav tm="100000">
                                          <p:val>
                                            <p:strVal val="#ppt_w"/>
                                          </p:val>
                                        </p:tav>
                                      </p:tavLst>
                                    </p:anim>
                                    <p:anim calcmode="lin" valueType="num">
                                      <p:cBhvr>
                                        <p:cTn id="15" dur="500" fill="hold"/>
                                        <p:tgtEl>
                                          <p:spTgt spid="31"/>
                                        </p:tgtEl>
                                        <p:attrNameLst>
                                          <p:attrName>ppt_h</p:attrName>
                                        </p:attrNameLst>
                                      </p:cBhvr>
                                      <p:tavLst>
                                        <p:tav tm="0">
                                          <p:val>
                                            <p:fltVal val="0"/>
                                          </p:val>
                                        </p:tav>
                                        <p:tav tm="100000">
                                          <p:val>
                                            <p:strVal val="#ppt_h"/>
                                          </p:val>
                                        </p:tav>
                                      </p:tavLst>
                                    </p:anim>
                                    <p:animEffect transition="in" filter="fade">
                                      <p:cBhvr>
                                        <p:cTn id="16" dur="500"/>
                                        <p:tgtEl>
                                          <p:spTgt spid="31"/>
                                        </p:tgtEl>
                                      </p:cBhvr>
                                    </p:animEffect>
                                  </p:childTnLst>
                                </p:cTn>
                              </p:par>
                            </p:childTnLst>
                          </p:cTn>
                        </p:par>
                        <p:par>
                          <p:cTn id="17" fill="hold">
                            <p:stCondLst>
                              <p:cond delay="1200"/>
                            </p:stCondLst>
                            <p:childTnLst>
                              <p:par>
                                <p:cTn id="18" presetID="22" presetClass="entr" presetSubtype="8"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left)">
                                      <p:cBhvr>
                                        <p:cTn id="20" dur="500"/>
                                        <p:tgtEl>
                                          <p:spTgt spid="24"/>
                                        </p:tgtEl>
                                      </p:cBhvr>
                                    </p:animEffect>
                                  </p:childTnLst>
                                </p:cTn>
                              </p:par>
                              <p:par>
                                <p:cTn id="21" presetID="10" presetClass="entr" presetSubtype="0" fill="hold" nodeType="withEffect">
                                  <p:stCondLst>
                                    <p:cond delay="20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1900"/>
                            </p:stCondLst>
                            <p:childTnLst>
                              <p:par>
                                <p:cTn id="25" presetID="53" presetClass="entr" presetSubtype="16"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childTnLst>
                          </p:cTn>
                        </p:par>
                        <p:par>
                          <p:cTn id="30" fill="hold">
                            <p:stCondLst>
                              <p:cond delay="2400"/>
                            </p:stCondLst>
                            <p:childTnLst>
                              <p:par>
                                <p:cTn id="31" presetID="22" presetClass="entr" presetSubtype="8"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500"/>
                                        <p:tgtEl>
                                          <p:spTgt spid="27"/>
                                        </p:tgtEl>
                                      </p:cBhvr>
                                    </p:animEffect>
                                  </p:childTnLst>
                                </p:cTn>
                              </p:par>
                              <p:par>
                                <p:cTn id="34" presetID="10" presetClass="entr" presetSubtype="0" fill="hold" nodeType="withEffect">
                                  <p:stCondLst>
                                    <p:cond delay="20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3100"/>
                            </p:stCondLst>
                            <p:childTnLst>
                              <p:par>
                                <p:cTn id="38" presetID="53" presetClass="entr" presetSubtype="16"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p:cTn id="40" dur="500" fill="hold"/>
                                        <p:tgtEl>
                                          <p:spTgt spid="37"/>
                                        </p:tgtEl>
                                        <p:attrNameLst>
                                          <p:attrName>ppt_w</p:attrName>
                                        </p:attrNameLst>
                                      </p:cBhvr>
                                      <p:tavLst>
                                        <p:tav tm="0">
                                          <p:val>
                                            <p:fltVal val="0"/>
                                          </p:val>
                                        </p:tav>
                                        <p:tav tm="100000">
                                          <p:val>
                                            <p:strVal val="#ppt_w"/>
                                          </p:val>
                                        </p:tav>
                                      </p:tavLst>
                                    </p:anim>
                                    <p:anim calcmode="lin" valueType="num">
                                      <p:cBhvr>
                                        <p:cTn id="41" dur="500" fill="hold"/>
                                        <p:tgtEl>
                                          <p:spTgt spid="37"/>
                                        </p:tgtEl>
                                        <p:attrNameLst>
                                          <p:attrName>ppt_h</p:attrName>
                                        </p:attrNameLst>
                                      </p:cBhvr>
                                      <p:tavLst>
                                        <p:tav tm="0">
                                          <p:val>
                                            <p:fltVal val="0"/>
                                          </p:val>
                                        </p:tav>
                                        <p:tav tm="100000">
                                          <p:val>
                                            <p:strVal val="#ppt_h"/>
                                          </p:val>
                                        </p:tav>
                                      </p:tavLst>
                                    </p:anim>
                                    <p:animEffect transition="in" filter="fade">
                                      <p:cBhvr>
                                        <p:cTn id="42" dur="500"/>
                                        <p:tgtEl>
                                          <p:spTgt spid="37"/>
                                        </p:tgtEl>
                                      </p:cBhvr>
                                    </p:animEffect>
                                  </p:childTnLst>
                                </p:cTn>
                              </p:par>
                            </p:childTnLst>
                          </p:cTn>
                        </p:par>
                        <p:par>
                          <p:cTn id="43" fill="hold">
                            <p:stCondLst>
                              <p:cond delay="3600"/>
                            </p:stCondLst>
                            <p:childTnLst>
                              <p:par>
                                <p:cTn id="44" presetID="22" presetClass="entr" presetSubtype="8"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par>
                                <p:cTn id="47" presetID="10" presetClass="entr" presetSubtype="0" fill="hold" nodeType="withEffect">
                                  <p:stCondLst>
                                    <p:cond delay="20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childTnLst>
                          </p:cTn>
                        </p:par>
                        <p:par>
                          <p:cTn id="50" fill="hold">
                            <p:stCondLst>
                              <p:cond delay="4300"/>
                            </p:stCondLst>
                            <p:childTnLst>
                              <p:par>
                                <p:cTn id="51" presetID="53" presetClass="entr" presetSubtype="16"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p:cTn id="53" dur="500" fill="hold"/>
                                        <p:tgtEl>
                                          <p:spTgt spid="38"/>
                                        </p:tgtEl>
                                        <p:attrNameLst>
                                          <p:attrName>ppt_w</p:attrName>
                                        </p:attrNameLst>
                                      </p:cBhvr>
                                      <p:tavLst>
                                        <p:tav tm="0">
                                          <p:val>
                                            <p:fltVal val="0"/>
                                          </p:val>
                                        </p:tav>
                                        <p:tav tm="100000">
                                          <p:val>
                                            <p:strVal val="#ppt_w"/>
                                          </p:val>
                                        </p:tav>
                                      </p:tavLst>
                                    </p:anim>
                                    <p:anim calcmode="lin" valueType="num">
                                      <p:cBhvr>
                                        <p:cTn id="54" dur="500" fill="hold"/>
                                        <p:tgtEl>
                                          <p:spTgt spid="38"/>
                                        </p:tgtEl>
                                        <p:attrNameLst>
                                          <p:attrName>ppt_h</p:attrName>
                                        </p:attrNameLst>
                                      </p:cBhvr>
                                      <p:tavLst>
                                        <p:tav tm="0">
                                          <p:val>
                                            <p:fltVal val="0"/>
                                          </p:val>
                                        </p:tav>
                                        <p:tav tm="100000">
                                          <p:val>
                                            <p:strVal val="#ppt_h"/>
                                          </p:val>
                                        </p:tav>
                                      </p:tavLst>
                                    </p:anim>
                                    <p:animEffect transition="in" filter="fade">
                                      <p:cBhvr>
                                        <p:cTn id="55" dur="500"/>
                                        <p:tgtEl>
                                          <p:spTgt spid="38"/>
                                        </p:tgtEl>
                                      </p:cBhvr>
                                    </p:animEffect>
                                  </p:childTnLst>
                                </p:cTn>
                              </p:par>
                            </p:childTnLst>
                          </p:cTn>
                        </p:par>
                        <p:par>
                          <p:cTn id="56" fill="hold">
                            <p:stCondLst>
                              <p:cond delay="4800"/>
                            </p:stCondLst>
                            <p:childTnLst>
                              <p:par>
                                <p:cTn id="57" presetID="22" presetClass="entr" presetSubtype="8"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left)">
                                      <p:cBhvr>
                                        <p:cTn id="59" dur="500"/>
                                        <p:tgtEl>
                                          <p:spTgt spid="30"/>
                                        </p:tgtEl>
                                      </p:cBhvr>
                                    </p:animEffect>
                                  </p:childTnLst>
                                </p:cTn>
                              </p:par>
                              <p:par>
                                <p:cTn id="60" presetID="10" presetClass="entr" presetSubtype="0" fill="hold" nodeType="withEffect">
                                  <p:stCondLst>
                                    <p:cond delay="20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500"/>
                                        <p:tgtEl>
                                          <p:spTgt spid="7"/>
                                        </p:tgtEl>
                                      </p:cBhvr>
                                    </p:animEffect>
                                  </p:childTnLst>
                                </p:cTn>
                              </p:par>
                            </p:childTnLst>
                          </p:cTn>
                        </p:par>
                        <p:par>
                          <p:cTn id="63" fill="hold">
                            <p:stCondLst>
                              <p:cond delay="5500"/>
                            </p:stCondLst>
                            <p:childTnLst>
                              <p:par>
                                <p:cTn id="64" presetID="53" presetClass="entr" presetSubtype="16" fill="hold" grpId="0" nodeType="afterEffect">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cBhvr>
                                        <p:cTn id="66" dur="500" fill="hold"/>
                                        <p:tgtEl>
                                          <p:spTgt spid="39"/>
                                        </p:tgtEl>
                                        <p:attrNameLst>
                                          <p:attrName>ppt_w</p:attrName>
                                        </p:attrNameLst>
                                      </p:cBhvr>
                                      <p:tavLst>
                                        <p:tav tm="0">
                                          <p:val>
                                            <p:fltVal val="0"/>
                                          </p:val>
                                        </p:tav>
                                        <p:tav tm="100000">
                                          <p:val>
                                            <p:strVal val="#ppt_w"/>
                                          </p:val>
                                        </p:tav>
                                      </p:tavLst>
                                    </p:anim>
                                    <p:anim calcmode="lin" valueType="num">
                                      <p:cBhvr>
                                        <p:cTn id="67" dur="500" fill="hold"/>
                                        <p:tgtEl>
                                          <p:spTgt spid="39"/>
                                        </p:tgtEl>
                                        <p:attrNameLst>
                                          <p:attrName>ppt_h</p:attrName>
                                        </p:attrNameLst>
                                      </p:cBhvr>
                                      <p:tavLst>
                                        <p:tav tm="0">
                                          <p:val>
                                            <p:fltVal val="0"/>
                                          </p:val>
                                        </p:tav>
                                        <p:tav tm="100000">
                                          <p:val>
                                            <p:strVal val="#ppt_h"/>
                                          </p:val>
                                        </p:tav>
                                      </p:tavLst>
                                    </p:anim>
                                    <p:animEffect transition="in" filter="fade">
                                      <p:cBhvr>
                                        <p:cTn id="6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P spid="27" grpId="0" animBg="1"/>
      <p:bldP spid="28" grpId="0" animBg="1"/>
      <p:bldP spid="30" grpId="0" animBg="1"/>
      <p:bldP spid="31" grpId="0"/>
      <p:bldP spid="36" grpId="0"/>
      <p:bldP spid="37" grpId="0"/>
      <p:bldP spid="38"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fr-FR" sz="2800" dirty="0" smtClean="0"/>
              <a:t>Qu’est-ce que le Cloud </a:t>
            </a:r>
            <a:r>
              <a:rPr lang="fr-FR" sz="2800" dirty="0" err="1" smtClean="0"/>
              <a:t>Computing</a:t>
            </a:r>
            <a:r>
              <a:rPr lang="fr-FR" sz="2800" dirty="0" smtClean="0"/>
              <a:t> ?</a:t>
            </a:r>
            <a:endParaRPr lang="fr-FR" sz="2800" dirty="0"/>
          </a:p>
        </p:txBody>
      </p:sp>
      <p:pic>
        <p:nvPicPr>
          <p:cNvPr id="1026" name="Picture 2" descr="D:\dvd_art35\Artwork_Imagery\Icons - Illustrations\Newspaper headlines quotes\headline quote style 2 thin.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95198" y="3749075"/>
            <a:ext cx="5061804" cy="1543031"/>
          </a:xfrm>
          <a:prstGeom prst="rect">
            <a:avLst/>
          </a:prstGeom>
          <a:noFill/>
        </p:spPr>
      </p:pic>
      <p:sp>
        <p:nvSpPr>
          <p:cNvPr id="4" name="TextBox 3"/>
          <p:cNvSpPr txBox="1"/>
          <p:nvPr/>
        </p:nvSpPr>
        <p:spPr>
          <a:xfrm>
            <a:off x="4715048" y="4285569"/>
            <a:ext cx="3747629" cy="523220"/>
          </a:xfrm>
          <a:prstGeom prst="rect">
            <a:avLst/>
          </a:prstGeom>
          <a:noFill/>
        </p:spPr>
        <p:txBody>
          <a:bodyPr wrap="none" rtlCol="0">
            <a:spAutoFit/>
          </a:bodyPr>
          <a:lstStyle/>
          <a:p>
            <a:r>
              <a:rPr lang="fr-FR" sz="2800" b="1" i="1" dirty="0" smtClean="0">
                <a:solidFill>
                  <a:srgbClr val="000000"/>
                </a:solidFill>
              </a:rPr>
              <a:t>information as a service</a:t>
            </a:r>
            <a:endParaRPr lang="fr-FR" sz="2800" b="1" i="1" dirty="0">
              <a:solidFill>
                <a:srgbClr val="000000"/>
              </a:solidFill>
            </a:endParaRPr>
          </a:p>
        </p:txBody>
      </p:sp>
      <p:pic>
        <p:nvPicPr>
          <p:cNvPr id="5" name="Picture 2" descr="D:\dvd_art35\Artwork_Imagery\Icons - Illustrations\Newspaper headlines quotes\headline quote style 2 thin.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57858" y="1822337"/>
            <a:ext cx="5386153" cy="1325477"/>
          </a:xfrm>
          <a:prstGeom prst="rect">
            <a:avLst/>
          </a:prstGeom>
          <a:noFill/>
        </p:spPr>
      </p:pic>
      <p:sp>
        <p:nvSpPr>
          <p:cNvPr id="6" name="TextBox 5"/>
          <p:cNvSpPr txBox="1"/>
          <p:nvPr/>
        </p:nvSpPr>
        <p:spPr>
          <a:xfrm>
            <a:off x="4056327" y="2191529"/>
            <a:ext cx="4023345" cy="523220"/>
          </a:xfrm>
          <a:prstGeom prst="rect">
            <a:avLst/>
          </a:prstGeom>
          <a:noFill/>
        </p:spPr>
        <p:txBody>
          <a:bodyPr wrap="none" rtlCol="0">
            <a:spAutoFit/>
          </a:bodyPr>
          <a:lstStyle/>
          <a:p>
            <a:r>
              <a:rPr lang="fr-FR" sz="2800" b="1" i="1" dirty="0" smtClean="0">
                <a:solidFill>
                  <a:srgbClr val="000000"/>
                </a:solidFill>
              </a:rPr>
              <a:t>infrastructure as a service</a:t>
            </a:r>
            <a:endParaRPr lang="fr-FR" sz="2800" b="1" i="1" dirty="0">
              <a:solidFill>
                <a:srgbClr val="000000"/>
              </a:solidFill>
            </a:endParaRPr>
          </a:p>
        </p:txBody>
      </p:sp>
      <p:pic>
        <p:nvPicPr>
          <p:cNvPr id="7" name="Picture 2" descr="D:\dvd_art35\Artwork_Imagery\Icons - Illustrations\Newspaper headlines quotes\headline quote style 2 thin.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 y="3818060"/>
            <a:ext cx="4354910" cy="1176887"/>
          </a:xfrm>
          <a:prstGeom prst="rect">
            <a:avLst/>
          </a:prstGeom>
          <a:noFill/>
        </p:spPr>
      </p:pic>
      <p:sp>
        <p:nvSpPr>
          <p:cNvPr id="8" name="TextBox 7"/>
          <p:cNvSpPr txBox="1"/>
          <p:nvPr/>
        </p:nvSpPr>
        <p:spPr>
          <a:xfrm>
            <a:off x="240290" y="4172390"/>
            <a:ext cx="4187694" cy="523220"/>
          </a:xfrm>
          <a:prstGeom prst="rect">
            <a:avLst/>
          </a:prstGeom>
          <a:noFill/>
        </p:spPr>
        <p:txBody>
          <a:bodyPr wrap="square" rtlCol="0">
            <a:spAutoFit/>
          </a:bodyPr>
          <a:lstStyle/>
          <a:p>
            <a:r>
              <a:rPr lang="fr-FR" sz="2800" b="1" i="1" dirty="0" err="1" smtClean="0">
                <a:solidFill>
                  <a:srgbClr val="000000"/>
                </a:solidFill>
              </a:rPr>
              <a:t>everything</a:t>
            </a:r>
            <a:r>
              <a:rPr lang="fr-FR" sz="2800" b="1" i="1" dirty="0" smtClean="0">
                <a:solidFill>
                  <a:srgbClr val="000000"/>
                </a:solidFill>
              </a:rPr>
              <a:t> as a service</a:t>
            </a:r>
            <a:endParaRPr lang="fr-FR" sz="2800" b="1" i="1" dirty="0">
              <a:solidFill>
                <a:srgbClr val="000000"/>
              </a:solidFill>
            </a:endParaRPr>
          </a:p>
        </p:txBody>
      </p:sp>
      <p:pic>
        <p:nvPicPr>
          <p:cNvPr id="9" name="Picture 2" descr="D:\dvd_art35\Artwork_Imagery\Icons - Illustrations\Newspaper headlines quotes\headline quote style 2 thin.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09012" y="814225"/>
            <a:ext cx="4551546" cy="1325477"/>
          </a:xfrm>
          <a:prstGeom prst="rect">
            <a:avLst/>
          </a:prstGeom>
          <a:noFill/>
        </p:spPr>
      </p:pic>
      <p:sp>
        <p:nvSpPr>
          <p:cNvPr id="10" name="TextBox 9"/>
          <p:cNvSpPr txBox="1"/>
          <p:nvPr/>
        </p:nvSpPr>
        <p:spPr>
          <a:xfrm>
            <a:off x="4584626" y="1191429"/>
            <a:ext cx="3303020" cy="523220"/>
          </a:xfrm>
          <a:prstGeom prst="rect">
            <a:avLst/>
          </a:prstGeom>
          <a:noFill/>
        </p:spPr>
        <p:txBody>
          <a:bodyPr wrap="none" rtlCol="0">
            <a:spAutoFit/>
          </a:bodyPr>
          <a:lstStyle/>
          <a:p>
            <a:r>
              <a:rPr lang="fr-FR" sz="2800" b="1" i="1" dirty="0" smtClean="0">
                <a:solidFill>
                  <a:srgbClr val="000000"/>
                </a:solidFill>
              </a:rPr>
              <a:t>software as a service</a:t>
            </a:r>
            <a:endParaRPr lang="fr-FR" sz="2800" b="1" i="1" dirty="0">
              <a:solidFill>
                <a:srgbClr val="000000"/>
              </a:solidFill>
            </a:endParaRPr>
          </a:p>
        </p:txBody>
      </p:sp>
      <p:pic>
        <p:nvPicPr>
          <p:cNvPr id="11" name="Picture 2" descr="D:\dvd_art35\Artwork_Imagery\Icons - Illustrations\Newspaper headlines quotes\headline quote style 2 thin.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466678" y="2886194"/>
            <a:ext cx="4574412" cy="1125716"/>
          </a:xfrm>
          <a:prstGeom prst="rect">
            <a:avLst/>
          </a:prstGeom>
          <a:noFill/>
        </p:spPr>
      </p:pic>
      <p:sp>
        <p:nvSpPr>
          <p:cNvPr id="12" name="TextBox 11"/>
          <p:cNvSpPr txBox="1"/>
          <p:nvPr/>
        </p:nvSpPr>
        <p:spPr>
          <a:xfrm>
            <a:off x="4836137" y="3223654"/>
            <a:ext cx="3281155" cy="523220"/>
          </a:xfrm>
          <a:prstGeom prst="rect">
            <a:avLst/>
          </a:prstGeom>
          <a:noFill/>
        </p:spPr>
        <p:txBody>
          <a:bodyPr wrap="none" rtlCol="0">
            <a:spAutoFit/>
          </a:bodyPr>
          <a:lstStyle/>
          <a:p>
            <a:r>
              <a:rPr lang="fr-FR" sz="2800" b="1" i="1" dirty="0" err="1" smtClean="0">
                <a:solidFill>
                  <a:srgbClr val="000000"/>
                </a:solidFill>
              </a:rPr>
              <a:t>platform</a:t>
            </a:r>
            <a:r>
              <a:rPr lang="fr-FR" sz="2800" b="1" i="1" dirty="0" smtClean="0">
                <a:solidFill>
                  <a:srgbClr val="000000"/>
                </a:solidFill>
              </a:rPr>
              <a:t> as a service</a:t>
            </a:r>
            <a:endParaRPr lang="fr-FR" sz="2800" b="1" i="1" dirty="0">
              <a:solidFill>
                <a:srgbClr val="000000"/>
              </a:solidFill>
            </a:endParaRPr>
          </a:p>
        </p:txBody>
      </p:sp>
      <p:pic>
        <p:nvPicPr>
          <p:cNvPr id="1027" name="Picture 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69116" y="977726"/>
            <a:ext cx="3131120" cy="26741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7590659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r>
              <a:rPr lang="fr-FR" sz="3200" dirty="0" smtClean="0"/>
              <a:t>5 caractéristiques essentielles</a:t>
            </a:r>
          </a:p>
        </p:txBody>
      </p:sp>
      <p:sp>
        <p:nvSpPr>
          <p:cNvPr id="13316" name="Rectangle 3"/>
          <p:cNvSpPr>
            <a:spLocks noGrp="1" noChangeArrowheads="1"/>
          </p:cNvSpPr>
          <p:nvPr>
            <p:ph idx="1"/>
          </p:nvPr>
        </p:nvSpPr>
        <p:spPr>
          <a:xfrm>
            <a:off x="357158" y="1177379"/>
            <a:ext cx="8429684" cy="3482603"/>
          </a:xfrm>
        </p:spPr>
        <p:txBody>
          <a:bodyPr/>
          <a:lstStyle/>
          <a:p>
            <a:r>
              <a:rPr lang="fr-FR" dirty="0" smtClean="0"/>
              <a:t>Self-service, à la demande</a:t>
            </a:r>
          </a:p>
          <a:p>
            <a:r>
              <a:rPr lang="fr-FR" dirty="0" smtClean="0"/>
              <a:t>Accès réseau ubiquitaire</a:t>
            </a:r>
          </a:p>
          <a:p>
            <a:r>
              <a:rPr lang="fr-FR" dirty="0" smtClean="0"/>
              <a:t>Mise en commun des ressources</a:t>
            </a:r>
          </a:p>
          <a:p>
            <a:pPr lvl="1"/>
            <a:r>
              <a:rPr lang="fr-FR" dirty="0" smtClean="0"/>
              <a:t>Indépendance de l’emplacement</a:t>
            </a:r>
          </a:p>
          <a:p>
            <a:pPr lvl="1"/>
            <a:r>
              <a:rPr lang="fr-FR" dirty="0" smtClean="0"/>
              <a:t>Homogénéité </a:t>
            </a:r>
          </a:p>
          <a:p>
            <a:r>
              <a:rPr lang="fr-FR" dirty="0" smtClean="0"/>
              <a:t>« Élasticité » rapide</a:t>
            </a:r>
          </a:p>
          <a:p>
            <a:r>
              <a:rPr lang="fr-FR" dirty="0" smtClean="0"/>
              <a:t>Service mesuré en permanence</a:t>
            </a:r>
            <a:endParaRPr lang="fr-FR" dirty="0"/>
          </a:p>
        </p:txBody>
      </p:sp>
    </p:spTree>
    <p:extLst>
      <p:ext uri="{BB962C8B-B14F-4D97-AF65-F5344CB8AC3E}">
        <p14:creationId xmlns:p14="http://schemas.microsoft.com/office/powerpoint/2010/main" val="3712732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fr-FR" sz="3200" dirty="0" smtClean="0"/>
              <a:t>3 Modèles de Service</a:t>
            </a:r>
          </a:p>
        </p:txBody>
      </p:sp>
      <p:sp>
        <p:nvSpPr>
          <p:cNvPr id="14340" name="Rectangle 3"/>
          <p:cNvSpPr>
            <a:spLocks noGrp="1" noChangeArrowheads="1"/>
          </p:cNvSpPr>
          <p:nvPr>
            <p:ph idx="1"/>
          </p:nvPr>
        </p:nvSpPr>
        <p:spPr>
          <a:xfrm>
            <a:off x="228600" y="1315777"/>
            <a:ext cx="8686800" cy="3257550"/>
          </a:xfrm>
        </p:spPr>
        <p:txBody>
          <a:bodyPr>
            <a:normAutofit fontScale="92500" lnSpcReduction="10000"/>
          </a:bodyPr>
          <a:lstStyle/>
          <a:p>
            <a:pPr eaLnBrk="1" hangingPunct="1">
              <a:lnSpc>
                <a:spcPct val="80000"/>
              </a:lnSpc>
            </a:pPr>
            <a:r>
              <a:rPr lang="fr-FR" altLang="ja-JP" sz="2800" dirty="0" smtClean="0">
                <a:ea typeface="MS PGothic" pitchFamily="34" charset="-128"/>
              </a:rPr>
              <a:t>Software as a Service (</a:t>
            </a:r>
            <a:r>
              <a:rPr lang="fr-FR" altLang="ja-JP" sz="2800" dirty="0" err="1" smtClean="0">
                <a:solidFill>
                  <a:srgbClr val="FFA71C"/>
                </a:solidFill>
                <a:ea typeface="MS PGothic" pitchFamily="34" charset="-128"/>
              </a:rPr>
              <a:t>SaaS</a:t>
            </a:r>
            <a:r>
              <a:rPr lang="fr-FR" altLang="ja-JP" sz="2800" dirty="0" smtClean="0">
                <a:ea typeface="MS PGothic" pitchFamily="34" charset="-128"/>
              </a:rPr>
              <a:t>)</a:t>
            </a:r>
          </a:p>
          <a:p>
            <a:pPr lvl="1" eaLnBrk="1" hangingPunct="1">
              <a:lnSpc>
                <a:spcPct val="80000"/>
              </a:lnSpc>
            </a:pPr>
            <a:r>
              <a:rPr lang="fr-FR" altLang="ja-JP" sz="2400" dirty="0" smtClean="0">
                <a:ea typeface="MS PGothic" pitchFamily="34" charset="-128"/>
              </a:rPr>
              <a:t>Utilisation des applications du fournisseur de services à travers le réseau</a:t>
            </a:r>
          </a:p>
          <a:p>
            <a:pPr lvl="1" eaLnBrk="1" hangingPunct="1">
              <a:lnSpc>
                <a:spcPct val="80000"/>
              </a:lnSpc>
            </a:pPr>
            <a:endParaRPr lang="fr-FR" altLang="ja-JP" sz="2400" dirty="0" smtClean="0">
              <a:ea typeface="MS PGothic" pitchFamily="34" charset="-128"/>
            </a:endParaRPr>
          </a:p>
          <a:p>
            <a:pPr eaLnBrk="1" hangingPunct="1">
              <a:lnSpc>
                <a:spcPct val="80000"/>
              </a:lnSpc>
            </a:pPr>
            <a:r>
              <a:rPr lang="fr-FR" altLang="ja-JP" sz="2800" dirty="0" smtClean="0">
                <a:ea typeface="MS PGothic" pitchFamily="34" charset="-128"/>
              </a:rPr>
              <a:t>Platform as a Service (</a:t>
            </a:r>
            <a:r>
              <a:rPr lang="fr-FR" altLang="ja-JP" sz="2800" dirty="0" err="1" smtClean="0">
                <a:solidFill>
                  <a:srgbClr val="FFA71C"/>
                </a:solidFill>
                <a:ea typeface="MS PGothic" pitchFamily="34" charset="-128"/>
              </a:rPr>
              <a:t>PaaS</a:t>
            </a:r>
            <a:r>
              <a:rPr lang="fr-FR" altLang="ja-JP" sz="2800" dirty="0" smtClean="0">
                <a:ea typeface="MS PGothic" pitchFamily="34" charset="-128"/>
              </a:rPr>
              <a:t>)</a:t>
            </a:r>
          </a:p>
          <a:p>
            <a:pPr lvl="1" eaLnBrk="1" hangingPunct="1">
              <a:lnSpc>
                <a:spcPct val="80000"/>
              </a:lnSpc>
            </a:pPr>
            <a:r>
              <a:rPr lang="fr-FR" altLang="ja-JP" sz="2400" dirty="0" smtClean="0">
                <a:ea typeface="MS PGothic" pitchFamily="34" charset="-128"/>
              </a:rPr>
              <a:t>Déploiement d’applications créées par le client dans le Cloud</a:t>
            </a:r>
          </a:p>
          <a:p>
            <a:pPr lvl="1" eaLnBrk="1" hangingPunct="1">
              <a:lnSpc>
                <a:spcPct val="80000"/>
              </a:lnSpc>
            </a:pPr>
            <a:endParaRPr lang="fr-FR" altLang="ja-JP" sz="2400" dirty="0" smtClean="0">
              <a:ea typeface="MS PGothic" pitchFamily="34" charset="-128"/>
            </a:endParaRPr>
          </a:p>
          <a:p>
            <a:pPr eaLnBrk="1" hangingPunct="1">
              <a:lnSpc>
                <a:spcPct val="80000"/>
              </a:lnSpc>
            </a:pPr>
            <a:r>
              <a:rPr lang="fr-FR" altLang="ja-JP" sz="2800" dirty="0" smtClean="0">
                <a:ea typeface="MS PGothic" pitchFamily="34" charset="-128"/>
              </a:rPr>
              <a:t>Infrastructure as a Service (</a:t>
            </a:r>
            <a:r>
              <a:rPr lang="fr-FR" altLang="ja-JP" sz="2800" dirty="0" err="1" smtClean="0">
                <a:solidFill>
                  <a:srgbClr val="FFA71C"/>
                </a:solidFill>
                <a:ea typeface="MS PGothic" pitchFamily="34" charset="-128"/>
              </a:rPr>
              <a:t>IaaS</a:t>
            </a:r>
            <a:r>
              <a:rPr lang="fr-FR" altLang="ja-JP" sz="2800" dirty="0" smtClean="0">
                <a:ea typeface="MS PGothic" pitchFamily="34" charset="-128"/>
              </a:rPr>
              <a:t>)</a:t>
            </a:r>
          </a:p>
          <a:p>
            <a:pPr lvl="1" eaLnBrk="1" hangingPunct="1">
              <a:lnSpc>
                <a:spcPct val="80000"/>
              </a:lnSpc>
            </a:pPr>
            <a:r>
              <a:rPr lang="fr-FR" sz="2400" dirty="0" smtClean="0"/>
              <a:t>Location de capacités de traitement, de stockage, de réseau et autres ressources</a:t>
            </a:r>
          </a:p>
          <a:p>
            <a:pPr lvl="1" eaLnBrk="1" hangingPunct="1">
              <a:lnSpc>
                <a:spcPct val="80000"/>
              </a:lnSpc>
            </a:pPr>
            <a:endParaRPr lang="fr-FR" altLang="ja-JP" sz="2400" dirty="0" smtClean="0">
              <a:ea typeface="MS PGothic" pitchFamily="34" charset="-128"/>
            </a:endParaRPr>
          </a:p>
        </p:txBody>
      </p:sp>
    </p:spTree>
    <p:extLst>
      <p:ext uri="{BB962C8B-B14F-4D97-AF65-F5344CB8AC3E}">
        <p14:creationId xmlns:p14="http://schemas.microsoft.com/office/powerpoint/2010/main" val="29221085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0" name="Gerade Verbindung 59"/>
          <p:cNvCxnSpPr/>
          <p:nvPr/>
        </p:nvCxnSpPr>
        <p:spPr>
          <a:xfrm>
            <a:off x="5843591" y="2069800"/>
            <a:ext cx="1214446"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50" name="Freihandform 49"/>
          <p:cNvSpPr/>
          <p:nvPr/>
        </p:nvSpPr>
        <p:spPr>
          <a:xfrm>
            <a:off x="4440525" y="2429680"/>
            <a:ext cx="355337" cy="411224"/>
          </a:xfrm>
          <a:custGeom>
            <a:avLst/>
            <a:gdLst>
              <a:gd name="connsiteX0" fmla="*/ 343325 w 403945"/>
              <a:gd name="connsiteY0" fmla="*/ 545014 h 643025"/>
              <a:gd name="connsiteX1" fmla="*/ 346724 w 403945"/>
              <a:gd name="connsiteY1" fmla="*/ 1133 h 643025"/>
              <a:gd name="connsiteX2" fmla="*/ 0 w 403945"/>
              <a:gd name="connsiteY2" fmla="*/ 551812 h 643025"/>
              <a:gd name="connsiteX3" fmla="*/ 343325 w 403945"/>
              <a:gd name="connsiteY3" fmla="*/ 545014 h 643025"/>
              <a:gd name="connsiteX0" fmla="*/ 343325 w 403945"/>
              <a:gd name="connsiteY0" fmla="*/ 545014 h 636794"/>
              <a:gd name="connsiteX1" fmla="*/ 346724 w 403945"/>
              <a:gd name="connsiteY1" fmla="*/ 1133 h 636794"/>
              <a:gd name="connsiteX2" fmla="*/ 0 w 403945"/>
              <a:gd name="connsiteY2" fmla="*/ 551812 h 636794"/>
              <a:gd name="connsiteX3" fmla="*/ 343325 w 403945"/>
              <a:gd name="connsiteY3" fmla="*/ 545014 h 636794"/>
              <a:gd name="connsiteX0" fmla="*/ 343325 w 403945"/>
              <a:gd name="connsiteY0" fmla="*/ 545014 h 551812"/>
              <a:gd name="connsiteX1" fmla="*/ 346724 w 403945"/>
              <a:gd name="connsiteY1" fmla="*/ 1133 h 551812"/>
              <a:gd name="connsiteX2" fmla="*/ 0 w 403945"/>
              <a:gd name="connsiteY2" fmla="*/ 551812 h 551812"/>
              <a:gd name="connsiteX3" fmla="*/ 343325 w 403945"/>
              <a:gd name="connsiteY3" fmla="*/ 545014 h 551812"/>
              <a:gd name="connsiteX0" fmla="*/ 343325 w 403945"/>
              <a:gd name="connsiteY0" fmla="*/ 545014 h 551812"/>
              <a:gd name="connsiteX1" fmla="*/ 346724 w 403945"/>
              <a:gd name="connsiteY1" fmla="*/ 1133 h 551812"/>
              <a:gd name="connsiteX2" fmla="*/ 0 w 403945"/>
              <a:gd name="connsiteY2" fmla="*/ 551812 h 551812"/>
              <a:gd name="connsiteX3" fmla="*/ 343325 w 403945"/>
              <a:gd name="connsiteY3" fmla="*/ 545014 h 551812"/>
              <a:gd name="connsiteX0" fmla="*/ 343325 w 356356"/>
              <a:gd name="connsiteY0" fmla="*/ 543881 h 550679"/>
              <a:gd name="connsiteX1" fmla="*/ 346724 w 356356"/>
              <a:gd name="connsiteY1" fmla="*/ 0 h 550679"/>
              <a:gd name="connsiteX2" fmla="*/ 0 w 356356"/>
              <a:gd name="connsiteY2" fmla="*/ 550679 h 550679"/>
              <a:gd name="connsiteX3" fmla="*/ 343325 w 356356"/>
              <a:gd name="connsiteY3" fmla="*/ 543881 h 550679"/>
              <a:gd name="connsiteX0" fmla="*/ 343325 w 352957"/>
              <a:gd name="connsiteY0" fmla="*/ 543881 h 550679"/>
              <a:gd name="connsiteX1" fmla="*/ 346724 w 352957"/>
              <a:gd name="connsiteY1" fmla="*/ 0 h 550679"/>
              <a:gd name="connsiteX2" fmla="*/ 0 w 352957"/>
              <a:gd name="connsiteY2" fmla="*/ 550679 h 550679"/>
              <a:gd name="connsiteX3" fmla="*/ 343325 w 352957"/>
              <a:gd name="connsiteY3" fmla="*/ 543881 h 550679"/>
              <a:gd name="connsiteX0" fmla="*/ 343325 w 352957"/>
              <a:gd name="connsiteY0" fmla="*/ 543881 h 550679"/>
              <a:gd name="connsiteX1" fmla="*/ 346724 w 352957"/>
              <a:gd name="connsiteY1" fmla="*/ 0 h 550679"/>
              <a:gd name="connsiteX2" fmla="*/ 0 w 352957"/>
              <a:gd name="connsiteY2" fmla="*/ 550679 h 550679"/>
              <a:gd name="connsiteX3" fmla="*/ 343325 w 352957"/>
              <a:gd name="connsiteY3" fmla="*/ 543881 h 550679"/>
              <a:gd name="connsiteX0" fmla="*/ 343325 w 352957"/>
              <a:gd name="connsiteY0" fmla="*/ 543881 h 550679"/>
              <a:gd name="connsiteX1" fmla="*/ 346724 w 352957"/>
              <a:gd name="connsiteY1" fmla="*/ 0 h 550679"/>
              <a:gd name="connsiteX2" fmla="*/ 0 w 352957"/>
              <a:gd name="connsiteY2" fmla="*/ 550679 h 550679"/>
              <a:gd name="connsiteX3" fmla="*/ 343325 w 352957"/>
              <a:gd name="connsiteY3" fmla="*/ 543881 h 550679"/>
              <a:gd name="connsiteX0" fmla="*/ 343325 w 352957"/>
              <a:gd name="connsiteY0" fmla="*/ 543881 h 550679"/>
              <a:gd name="connsiteX1" fmla="*/ 346724 w 352957"/>
              <a:gd name="connsiteY1" fmla="*/ 0 h 550679"/>
              <a:gd name="connsiteX2" fmla="*/ 0 w 352957"/>
              <a:gd name="connsiteY2" fmla="*/ 550679 h 550679"/>
              <a:gd name="connsiteX3" fmla="*/ 343325 w 352957"/>
              <a:gd name="connsiteY3" fmla="*/ 543881 h 550679"/>
              <a:gd name="connsiteX0" fmla="*/ 340943 w 350575"/>
              <a:gd name="connsiteY0" fmla="*/ 543881 h 550679"/>
              <a:gd name="connsiteX1" fmla="*/ 344342 w 350575"/>
              <a:gd name="connsiteY1" fmla="*/ 0 h 550679"/>
              <a:gd name="connsiteX2" fmla="*/ 0 w 350575"/>
              <a:gd name="connsiteY2" fmla="*/ 550679 h 550679"/>
              <a:gd name="connsiteX3" fmla="*/ 340943 w 350575"/>
              <a:gd name="connsiteY3" fmla="*/ 543881 h 550679"/>
              <a:gd name="connsiteX0" fmla="*/ 340943 w 350575"/>
              <a:gd name="connsiteY0" fmla="*/ 543881 h 548298"/>
              <a:gd name="connsiteX1" fmla="*/ 344342 w 350575"/>
              <a:gd name="connsiteY1" fmla="*/ 0 h 548298"/>
              <a:gd name="connsiteX2" fmla="*/ 0 w 350575"/>
              <a:gd name="connsiteY2" fmla="*/ 548298 h 548298"/>
              <a:gd name="connsiteX3" fmla="*/ 340943 w 350575"/>
              <a:gd name="connsiteY3" fmla="*/ 543881 h 548298"/>
              <a:gd name="connsiteX0" fmla="*/ 340943 w 350575"/>
              <a:gd name="connsiteY0" fmla="*/ 543881 h 551476"/>
              <a:gd name="connsiteX1" fmla="*/ 344342 w 350575"/>
              <a:gd name="connsiteY1" fmla="*/ 0 h 551476"/>
              <a:gd name="connsiteX2" fmla="*/ 0 w 350575"/>
              <a:gd name="connsiteY2" fmla="*/ 548298 h 551476"/>
              <a:gd name="connsiteX3" fmla="*/ 340943 w 350575"/>
              <a:gd name="connsiteY3" fmla="*/ 543881 h 551476"/>
              <a:gd name="connsiteX0" fmla="*/ 340943 w 350575"/>
              <a:gd name="connsiteY0" fmla="*/ 543881 h 548298"/>
              <a:gd name="connsiteX1" fmla="*/ 344342 w 350575"/>
              <a:gd name="connsiteY1" fmla="*/ 0 h 548298"/>
              <a:gd name="connsiteX2" fmla="*/ 0 w 350575"/>
              <a:gd name="connsiteY2" fmla="*/ 548298 h 548298"/>
              <a:gd name="connsiteX3" fmla="*/ 340943 w 350575"/>
              <a:gd name="connsiteY3" fmla="*/ 543881 h 548298"/>
              <a:gd name="connsiteX0" fmla="*/ 340943 w 350575"/>
              <a:gd name="connsiteY0" fmla="*/ 543881 h 548298"/>
              <a:gd name="connsiteX1" fmla="*/ 344342 w 350575"/>
              <a:gd name="connsiteY1" fmla="*/ 0 h 548298"/>
              <a:gd name="connsiteX2" fmla="*/ 0 w 350575"/>
              <a:gd name="connsiteY2" fmla="*/ 548298 h 548298"/>
              <a:gd name="connsiteX3" fmla="*/ 340943 w 350575"/>
              <a:gd name="connsiteY3" fmla="*/ 543881 h 548298"/>
              <a:gd name="connsiteX0" fmla="*/ 340943 w 350575"/>
              <a:gd name="connsiteY0" fmla="*/ 543881 h 548298"/>
              <a:gd name="connsiteX1" fmla="*/ 344342 w 350575"/>
              <a:gd name="connsiteY1" fmla="*/ 0 h 548298"/>
              <a:gd name="connsiteX2" fmla="*/ 0 w 350575"/>
              <a:gd name="connsiteY2" fmla="*/ 548298 h 548298"/>
              <a:gd name="connsiteX3" fmla="*/ 340943 w 350575"/>
              <a:gd name="connsiteY3" fmla="*/ 543881 h 548298"/>
              <a:gd name="connsiteX0" fmla="*/ 340943 w 344342"/>
              <a:gd name="connsiteY0" fmla="*/ 543881 h 548298"/>
              <a:gd name="connsiteX1" fmla="*/ 344342 w 344342"/>
              <a:gd name="connsiteY1" fmla="*/ 0 h 548298"/>
              <a:gd name="connsiteX2" fmla="*/ 0 w 344342"/>
              <a:gd name="connsiteY2" fmla="*/ 548298 h 548298"/>
              <a:gd name="connsiteX3" fmla="*/ 340943 w 344342"/>
              <a:gd name="connsiteY3" fmla="*/ 543881 h 548298"/>
            </a:gdLst>
            <a:ahLst/>
            <a:cxnLst>
              <a:cxn ang="0">
                <a:pos x="connsiteX0" y="connsiteY0"/>
              </a:cxn>
              <a:cxn ang="0">
                <a:pos x="connsiteX1" y="connsiteY1"/>
              </a:cxn>
              <a:cxn ang="0">
                <a:pos x="connsiteX2" y="connsiteY2"/>
              </a:cxn>
              <a:cxn ang="0">
                <a:pos x="connsiteX3" y="connsiteY3"/>
              </a:cxn>
            </a:cxnLst>
            <a:rect l="l" t="t" r="r" b="b"/>
            <a:pathLst>
              <a:path w="344342" h="548298">
                <a:moveTo>
                  <a:pt x="340943" y="543881"/>
                </a:moveTo>
                <a:cubicBezTo>
                  <a:pt x="338562" y="398023"/>
                  <a:pt x="343431" y="117841"/>
                  <a:pt x="344342" y="0"/>
                </a:cubicBezTo>
                <a:cubicBezTo>
                  <a:pt x="247693" y="31745"/>
                  <a:pt x="38100" y="299922"/>
                  <a:pt x="0" y="548298"/>
                </a:cubicBezTo>
                <a:lnTo>
                  <a:pt x="340943" y="543881"/>
                </a:lnTo>
                <a:close/>
              </a:path>
            </a:pathLst>
          </a:custGeom>
          <a:solidFill>
            <a:srgbClr val="0098ED">
              <a:alpha val="39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fr-FR">
              <a:solidFill>
                <a:schemeClr val="bg1"/>
              </a:solidFill>
            </a:endParaRPr>
          </a:p>
        </p:txBody>
      </p:sp>
      <p:sp>
        <p:nvSpPr>
          <p:cNvPr id="57" name="Freihandform 56"/>
          <p:cNvSpPr/>
          <p:nvPr/>
        </p:nvSpPr>
        <p:spPr>
          <a:xfrm>
            <a:off x="1764935" y="2832399"/>
            <a:ext cx="2649897" cy="1768091"/>
          </a:xfrm>
          <a:custGeom>
            <a:avLst/>
            <a:gdLst>
              <a:gd name="connsiteX0" fmla="*/ 279400 w 2960687"/>
              <a:gd name="connsiteY0" fmla="*/ 2633662 h 2762249"/>
              <a:gd name="connsiteX1" fmla="*/ 317500 w 2960687"/>
              <a:gd name="connsiteY1" fmla="*/ 2547937 h 2762249"/>
              <a:gd name="connsiteX2" fmla="*/ 317500 w 2960687"/>
              <a:gd name="connsiteY2" fmla="*/ 1347787 h 2762249"/>
              <a:gd name="connsiteX3" fmla="*/ 1793875 w 2960687"/>
              <a:gd name="connsiteY3" fmla="*/ 1347787 h 2762249"/>
              <a:gd name="connsiteX4" fmla="*/ 1793875 w 2960687"/>
              <a:gd name="connsiteY4" fmla="*/ 280987 h 2762249"/>
              <a:gd name="connsiteX5" fmla="*/ 2927350 w 2960687"/>
              <a:gd name="connsiteY5" fmla="*/ 280987 h 2762249"/>
              <a:gd name="connsiteX6" fmla="*/ 1993900 w 2960687"/>
              <a:gd name="connsiteY6" fmla="*/ 1966912 h 2762249"/>
              <a:gd name="connsiteX7" fmla="*/ 279400 w 2960687"/>
              <a:gd name="connsiteY7" fmla="*/ 2633662 h 2762249"/>
              <a:gd name="connsiteX0" fmla="*/ 279400 w 2960687"/>
              <a:gd name="connsiteY0" fmla="*/ 2633662 h 2736849"/>
              <a:gd name="connsiteX1" fmla="*/ 317500 w 2960687"/>
              <a:gd name="connsiteY1" fmla="*/ 1347787 h 2736849"/>
              <a:gd name="connsiteX2" fmla="*/ 1793875 w 2960687"/>
              <a:gd name="connsiteY2" fmla="*/ 1347787 h 2736849"/>
              <a:gd name="connsiteX3" fmla="*/ 1793875 w 2960687"/>
              <a:gd name="connsiteY3" fmla="*/ 280987 h 2736849"/>
              <a:gd name="connsiteX4" fmla="*/ 2927350 w 2960687"/>
              <a:gd name="connsiteY4" fmla="*/ 280987 h 2736849"/>
              <a:gd name="connsiteX5" fmla="*/ 1993900 w 2960687"/>
              <a:gd name="connsiteY5" fmla="*/ 1966912 h 2736849"/>
              <a:gd name="connsiteX6" fmla="*/ 279400 w 2960687"/>
              <a:gd name="connsiteY6" fmla="*/ 2633662 h 2736849"/>
              <a:gd name="connsiteX0" fmla="*/ 214313 w 2895600"/>
              <a:gd name="connsiteY0" fmla="*/ 2633662 h 2736849"/>
              <a:gd name="connsiteX1" fmla="*/ 252413 w 2895600"/>
              <a:gd name="connsiteY1" fmla="*/ 1347787 h 2736849"/>
              <a:gd name="connsiteX2" fmla="*/ 1728788 w 2895600"/>
              <a:gd name="connsiteY2" fmla="*/ 1347787 h 2736849"/>
              <a:gd name="connsiteX3" fmla="*/ 1728788 w 2895600"/>
              <a:gd name="connsiteY3" fmla="*/ 280987 h 2736849"/>
              <a:gd name="connsiteX4" fmla="*/ 2862263 w 2895600"/>
              <a:gd name="connsiteY4" fmla="*/ 280987 h 2736849"/>
              <a:gd name="connsiteX5" fmla="*/ 1928813 w 2895600"/>
              <a:gd name="connsiteY5" fmla="*/ 1966912 h 2736849"/>
              <a:gd name="connsiteX6" fmla="*/ 214313 w 2895600"/>
              <a:gd name="connsiteY6" fmla="*/ 2633662 h 2736849"/>
              <a:gd name="connsiteX0" fmla="*/ 252434 w 2933721"/>
              <a:gd name="connsiteY0" fmla="*/ 2633662 h 2736849"/>
              <a:gd name="connsiteX1" fmla="*/ 252413 w 2933721"/>
              <a:gd name="connsiteY1" fmla="*/ 1328745 h 2736849"/>
              <a:gd name="connsiteX2" fmla="*/ 1766909 w 2933721"/>
              <a:gd name="connsiteY2" fmla="*/ 1347787 h 2736849"/>
              <a:gd name="connsiteX3" fmla="*/ 1766909 w 2933721"/>
              <a:gd name="connsiteY3" fmla="*/ 280987 h 2736849"/>
              <a:gd name="connsiteX4" fmla="*/ 2900384 w 2933721"/>
              <a:gd name="connsiteY4" fmla="*/ 280987 h 2736849"/>
              <a:gd name="connsiteX5" fmla="*/ 1966934 w 2933721"/>
              <a:gd name="connsiteY5" fmla="*/ 1966912 h 2736849"/>
              <a:gd name="connsiteX6" fmla="*/ 252434 w 2933721"/>
              <a:gd name="connsiteY6" fmla="*/ 2633662 h 2736849"/>
              <a:gd name="connsiteX0" fmla="*/ 252417 w 2933724"/>
              <a:gd name="connsiteY0" fmla="*/ 2614629 h 2717816"/>
              <a:gd name="connsiteX1" fmla="*/ 252416 w 2933724"/>
              <a:gd name="connsiteY1" fmla="*/ 1328745 h 2717816"/>
              <a:gd name="connsiteX2" fmla="*/ 1766912 w 2933724"/>
              <a:gd name="connsiteY2" fmla="*/ 1347787 h 2717816"/>
              <a:gd name="connsiteX3" fmla="*/ 1766912 w 2933724"/>
              <a:gd name="connsiteY3" fmla="*/ 280987 h 2717816"/>
              <a:gd name="connsiteX4" fmla="*/ 2900387 w 2933724"/>
              <a:gd name="connsiteY4" fmla="*/ 280987 h 2717816"/>
              <a:gd name="connsiteX5" fmla="*/ 1966937 w 2933724"/>
              <a:gd name="connsiteY5" fmla="*/ 1966912 h 2717816"/>
              <a:gd name="connsiteX6" fmla="*/ 252417 w 2933724"/>
              <a:gd name="connsiteY6" fmla="*/ 2614629 h 2717816"/>
              <a:gd name="connsiteX0" fmla="*/ 252417 w 2933724"/>
              <a:gd name="connsiteY0" fmla="*/ 2614629 h 2717816"/>
              <a:gd name="connsiteX1" fmla="*/ 252416 w 2933724"/>
              <a:gd name="connsiteY1" fmla="*/ 1328745 h 2717816"/>
              <a:gd name="connsiteX2" fmla="*/ 1766912 w 2933724"/>
              <a:gd name="connsiteY2" fmla="*/ 1347787 h 2717816"/>
              <a:gd name="connsiteX3" fmla="*/ 1766912 w 2933724"/>
              <a:gd name="connsiteY3" fmla="*/ 280987 h 2717816"/>
              <a:gd name="connsiteX4" fmla="*/ 2900387 w 2933724"/>
              <a:gd name="connsiteY4" fmla="*/ 280987 h 2717816"/>
              <a:gd name="connsiteX5" fmla="*/ 1966937 w 2933724"/>
              <a:gd name="connsiteY5" fmla="*/ 1966912 h 2717816"/>
              <a:gd name="connsiteX6" fmla="*/ 252417 w 2933724"/>
              <a:gd name="connsiteY6" fmla="*/ 2614629 h 2717816"/>
              <a:gd name="connsiteX0" fmla="*/ 6691 w 2687998"/>
              <a:gd name="connsiteY0" fmla="*/ 2614629 h 2717816"/>
              <a:gd name="connsiteX1" fmla="*/ 6690 w 2687998"/>
              <a:gd name="connsiteY1" fmla="*/ 1328745 h 2717816"/>
              <a:gd name="connsiteX2" fmla="*/ 1521186 w 2687998"/>
              <a:gd name="connsiteY2" fmla="*/ 1347787 h 2717816"/>
              <a:gd name="connsiteX3" fmla="*/ 1521186 w 2687998"/>
              <a:gd name="connsiteY3" fmla="*/ 280987 h 2717816"/>
              <a:gd name="connsiteX4" fmla="*/ 2654661 w 2687998"/>
              <a:gd name="connsiteY4" fmla="*/ 280987 h 2717816"/>
              <a:gd name="connsiteX5" fmla="*/ 1721211 w 2687998"/>
              <a:gd name="connsiteY5" fmla="*/ 1966912 h 2717816"/>
              <a:gd name="connsiteX6" fmla="*/ 6691 w 2687998"/>
              <a:gd name="connsiteY6" fmla="*/ 2614629 h 2717816"/>
              <a:gd name="connsiteX0" fmla="*/ 6691 w 2687998"/>
              <a:gd name="connsiteY0" fmla="*/ 2614629 h 2717816"/>
              <a:gd name="connsiteX1" fmla="*/ 6690 w 2687998"/>
              <a:gd name="connsiteY1" fmla="*/ 1328745 h 2717816"/>
              <a:gd name="connsiteX2" fmla="*/ 1506889 w 2687998"/>
              <a:gd name="connsiteY2" fmla="*/ 1328745 h 2717816"/>
              <a:gd name="connsiteX3" fmla="*/ 1521186 w 2687998"/>
              <a:gd name="connsiteY3" fmla="*/ 280987 h 2717816"/>
              <a:gd name="connsiteX4" fmla="*/ 2654661 w 2687998"/>
              <a:gd name="connsiteY4" fmla="*/ 280987 h 2717816"/>
              <a:gd name="connsiteX5" fmla="*/ 1721211 w 2687998"/>
              <a:gd name="connsiteY5" fmla="*/ 1966912 h 2717816"/>
              <a:gd name="connsiteX6" fmla="*/ 6691 w 2687998"/>
              <a:gd name="connsiteY6" fmla="*/ 2614629 h 2717816"/>
              <a:gd name="connsiteX0" fmla="*/ 6691 w 2687998"/>
              <a:gd name="connsiteY0" fmla="*/ 2614629 h 2717816"/>
              <a:gd name="connsiteX1" fmla="*/ 6690 w 2687998"/>
              <a:gd name="connsiteY1" fmla="*/ 1328745 h 2717816"/>
              <a:gd name="connsiteX2" fmla="*/ 1506889 w 2687998"/>
              <a:gd name="connsiteY2" fmla="*/ 1328745 h 2717816"/>
              <a:gd name="connsiteX3" fmla="*/ 1521186 w 2687998"/>
              <a:gd name="connsiteY3" fmla="*/ 280987 h 2717816"/>
              <a:gd name="connsiteX4" fmla="*/ 2654661 w 2687998"/>
              <a:gd name="connsiteY4" fmla="*/ 280987 h 2717816"/>
              <a:gd name="connsiteX5" fmla="*/ 1721211 w 2687998"/>
              <a:gd name="connsiteY5" fmla="*/ 1966912 h 2717816"/>
              <a:gd name="connsiteX6" fmla="*/ 6691 w 2687998"/>
              <a:gd name="connsiteY6" fmla="*/ 2614629 h 2717816"/>
              <a:gd name="connsiteX0" fmla="*/ 6691 w 2687998"/>
              <a:gd name="connsiteY0" fmla="*/ 2614629 h 2717816"/>
              <a:gd name="connsiteX1" fmla="*/ 6690 w 2687998"/>
              <a:gd name="connsiteY1" fmla="*/ 1328745 h 2717816"/>
              <a:gd name="connsiteX2" fmla="*/ 1506889 w 2687998"/>
              <a:gd name="connsiteY2" fmla="*/ 1328745 h 2717816"/>
              <a:gd name="connsiteX3" fmla="*/ 1521186 w 2687998"/>
              <a:gd name="connsiteY3" fmla="*/ 280987 h 2717816"/>
              <a:gd name="connsiteX4" fmla="*/ 2654661 w 2687998"/>
              <a:gd name="connsiteY4" fmla="*/ 280987 h 2717816"/>
              <a:gd name="connsiteX5" fmla="*/ 1721211 w 2687998"/>
              <a:gd name="connsiteY5" fmla="*/ 1966912 h 2717816"/>
              <a:gd name="connsiteX6" fmla="*/ 6691 w 2687998"/>
              <a:gd name="connsiteY6" fmla="*/ 2614629 h 2717816"/>
              <a:gd name="connsiteX0" fmla="*/ 6691 w 2690381"/>
              <a:gd name="connsiteY0" fmla="*/ 2618598 h 2721785"/>
              <a:gd name="connsiteX1" fmla="*/ 6690 w 2690381"/>
              <a:gd name="connsiteY1" fmla="*/ 1332714 h 2721785"/>
              <a:gd name="connsiteX2" fmla="*/ 1506889 w 2690381"/>
              <a:gd name="connsiteY2" fmla="*/ 1332714 h 2721785"/>
              <a:gd name="connsiteX3" fmla="*/ 1506889 w 2690381"/>
              <a:gd name="connsiteY3" fmla="*/ 261144 h 2721785"/>
              <a:gd name="connsiteX4" fmla="*/ 2654661 w 2690381"/>
              <a:gd name="connsiteY4" fmla="*/ 284956 h 2721785"/>
              <a:gd name="connsiteX5" fmla="*/ 1721211 w 2690381"/>
              <a:gd name="connsiteY5" fmla="*/ 1970881 h 2721785"/>
              <a:gd name="connsiteX6" fmla="*/ 6691 w 2690381"/>
              <a:gd name="connsiteY6" fmla="*/ 2618598 h 2721785"/>
              <a:gd name="connsiteX0" fmla="*/ 6691 w 2690381"/>
              <a:gd name="connsiteY0" fmla="*/ 2618598 h 2721785"/>
              <a:gd name="connsiteX1" fmla="*/ 6690 w 2690381"/>
              <a:gd name="connsiteY1" fmla="*/ 1332714 h 2721785"/>
              <a:gd name="connsiteX2" fmla="*/ 1506889 w 2690381"/>
              <a:gd name="connsiteY2" fmla="*/ 1332714 h 2721785"/>
              <a:gd name="connsiteX3" fmla="*/ 1506889 w 2690381"/>
              <a:gd name="connsiteY3" fmla="*/ 261144 h 2721785"/>
              <a:gd name="connsiteX4" fmla="*/ 2654661 w 2690381"/>
              <a:gd name="connsiteY4" fmla="*/ 284956 h 2721785"/>
              <a:gd name="connsiteX5" fmla="*/ 1721211 w 2690381"/>
              <a:gd name="connsiteY5" fmla="*/ 1970881 h 2721785"/>
              <a:gd name="connsiteX6" fmla="*/ 6691 w 2690381"/>
              <a:gd name="connsiteY6" fmla="*/ 2618598 h 2721785"/>
              <a:gd name="connsiteX0" fmla="*/ 6691 w 2690381"/>
              <a:gd name="connsiteY0" fmla="*/ 2618598 h 2721785"/>
              <a:gd name="connsiteX1" fmla="*/ 6690 w 2690381"/>
              <a:gd name="connsiteY1" fmla="*/ 1332714 h 2721785"/>
              <a:gd name="connsiteX2" fmla="*/ 1506889 w 2690381"/>
              <a:gd name="connsiteY2" fmla="*/ 1332714 h 2721785"/>
              <a:gd name="connsiteX3" fmla="*/ 1506889 w 2690381"/>
              <a:gd name="connsiteY3" fmla="*/ 261144 h 2721785"/>
              <a:gd name="connsiteX4" fmla="*/ 2654661 w 2690381"/>
              <a:gd name="connsiteY4" fmla="*/ 284956 h 2721785"/>
              <a:gd name="connsiteX5" fmla="*/ 1721211 w 2690381"/>
              <a:gd name="connsiteY5" fmla="*/ 1970881 h 2721785"/>
              <a:gd name="connsiteX6" fmla="*/ 6691 w 2690381"/>
              <a:gd name="connsiteY6" fmla="*/ 2618598 h 2721785"/>
              <a:gd name="connsiteX0" fmla="*/ 6691 w 2690381"/>
              <a:gd name="connsiteY0" fmla="*/ 2357454 h 2460641"/>
              <a:gd name="connsiteX1" fmla="*/ 6690 w 2690381"/>
              <a:gd name="connsiteY1" fmla="*/ 1071570 h 2460641"/>
              <a:gd name="connsiteX2" fmla="*/ 1506889 w 2690381"/>
              <a:gd name="connsiteY2" fmla="*/ 1071570 h 2460641"/>
              <a:gd name="connsiteX3" fmla="*/ 1506889 w 2690381"/>
              <a:gd name="connsiteY3" fmla="*/ 0 h 2460641"/>
              <a:gd name="connsiteX4" fmla="*/ 2654661 w 2690381"/>
              <a:gd name="connsiteY4" fmla="*/ 23812 h 2460641"/>
              <a:gd name="connsiteX5" fmla="*/ 1721211 w 2690381"/>
              <a:gd name="connsiteY5" fmla="*/ 1709737 h 2460641"/>
              <a:gd name="connsiteX6" fmla="*/ 6691 w 2690381"/>
              <a:gd name="connsiteY6" fmla="*/ 2357454 h 2460641"/>
              <a:gd name="connsiteX0" fmla="*/ 6691 w 2685617"/>
              <a:gd name="connsiteY0" fmla="*/ 2357454 h 2460641"/>
              <a:gd name="connsiteX1" fmla="*/ 6690 w 2685617"/>
              <a:gd name="connsiteY1" fmla="*/ 1071570 h 2460641"/>
              <a:gd name="connsiteX2" fmla="*/ 1506889 w 2685617"/>
              <a:gd name="connsiteY2" fmla="*/ 1071570 h 2460641"/>
              <a:gd name="connsiteX3" fmla="*/ 1506889 w 2685617"/>
              <a:gd name="connsiteY3" fmla="*/ 0 h 2460641"/>
              <a:gd name="connsiteX4" fmla="*/ 2649897 w 2685617"/>
              <a:gd name="connsiteY4" fmla="*/ 1 h 2460641"/>
              <a:gd name="connsiteX5" fmla="*/ 1721211 w 2685617"/>
              <a:gd name="connsiteY5" fmla="*/ 1709737 h 2460641"/>
              <a:gd name="connsiteX6" fmla="*/ 6691 w 2685617"/>
              <a:gd name="connsiteY6" fmla="*/ 2357454 h 2460641"/>
              <a:gd name="connsiteX0" fmla="*/ 6691 w 2649897"/>
              <a:gd name="connsiteY0" fmla="*/ 2357454 h 2460641"/>
              <a:gd name="connsiteX1" fmla="*/ 6690 w 2649897"/>
              <a:gd name="connsiteY1" fmla="*/ 1071570 h 2460641"/>
              <a:gd name="connsiteX2" fmla="*/ 1506889 w 2649897"/>
              <a:gd name="connsiteY2" fmla="*/ 1071570 h 2460641"/>
              <a:gd name="connsiteX3" fmla="*/ 1506889 w 2649897"/>
              <a:gd name="connsiteY3" fmla="*/ 0 h 2460641"/>
              <a:gd name="connsiteX4" fmla="*/ 2649897 w 2649897"/>
              <a:gd name="connsiteY4" fmla="*/ 1 h 2460641"/>
              <a:gd name="connsiteX5" fmla="*/ 1721211 w 2649897"/>
              <a:gd name="connsiteY5" fmla="*/ 1709737 h 2460641"/>
              <a:gd name="connsiteX6" fmla="*/ 6691 w 2649897"/>
              <a:gd name="connsiteY6" fmla="*/ 2357454 h 2460641"/>
              <a:gd name="connsiteX0" fmla="*/ 6691 w 2649897"/>
              <a:gd name="connsiteY0" fmla="*/ 2357454 h 2460641"/>
              <a:gd name="connsiteX1" fmla="*/ 6690 w 2649897"/>
              <a:gd name="connsiteY1" fmla="*/ 1071570 h 2460641"/>
              <a:gd name="connsiteX2" fmla="*/ 1506889 w 2649897"/>
              <a:gd name="connsiteY2" fmla="*/ 1071570 h 2460641"/>
              <a:gd name="connsiteX3" fmla="*/ 1506889 w 2649897"/>
              <a:gd name="connsiteY3" fmla="*/ 0 h 2460641"/>
              <a:gd name="connsiteX4" fmla="*/ 2649897 w 2649897"/>
              <a:gd name="connsiteY4" fmla="*/ 1 h 2460641"/>
              <a:gd name="connsiteX5" fmla="*/ 1721211 w 2649897"/>
              <a:gd name="connsiteY5" fmla="*/ 1709737 h 2460641"/>
              <a:gd name="connsiteX6" fmla="*/ 6691 w 2649897"/>
              <a:gd name="connsiteY6" fmla="*/ 2357454 h 2460641"/>
              <a:gd name="connsiteX0" fmla="*/ 6691 w 2649897"/>
              <a:gd name="connsiteY0" fmla="*/ 2357454 h 2373674"/>
              <a:gd name="connsiteX1" fmla="*/ 6690 w 2649897"/>
              <a:gd name="connsiteY1" fmla="*/ 1071570 h 2373674"/>
              <a:gd name="connsiteX2" fmla="*/ 1506889 w 2649897"/>
              <a:gd name="connsiteY2" fmla="*/ 1071570 h 2373674"/>
              <a:gd name="connsiteX3" fmla="*/ 1506889 w 2649897"/>
              <a:gd name="connsiteY3" fmla="*/ 0 h 2373674"/>
              <a:gd name="connsiteX4" fmla="*/ 2649897 w 2649897"/>
              <a:gd name="connsiteY4" fmla="*/ 1 h 2373674"/>
              <a:gd name="connsiteX5" fmla="*/ 1721211 w 2649897"/>
              <a:gd name="connsiteY5" fmla="*/ 1709737 h 2373674"/>
              <a:gd name="connsiteX6" fmla="*/ 6691 w 2649897"/>
              <a:gd name="connsiteY6" fmla="*/ 2357454 h 237367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21211 w 2649897"/>
              <a:gd name="connsiteY5" fmla="*/ 1709737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21211 w 2649897"/>
              <a:gd name="connsiteY5" fmla="*/ 1709737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21211 w 2649897"/>
              <a:gd name="connsiteY5" fmla="*/ 1709737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21211 w 2649897"/>
              <a:gd name="connsiteY5" fmla="*/ 1709737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649765 w 2649897"/>
              <a:gd name="connsiteY5" fmla="*/ 1643075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641 w 2649897"/>
              <a:gd name="connsiteY5" fmla="*/ 1643075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641 w 2649897"/>
              <a:gd name="connsiteY5" fmla="*/ 1643075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641 w 2649897"/>
              <a:gd name="connsiteY5" fmla="*/ 1643075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641 w 2649897"/>
              <a:gd name="connsiteY5" fmla="*/ 1643075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641 w 2649897"/>
              <a:gd name="connsiteY5" fmla="*/ 1643075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802438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802438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802438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802438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802438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802438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913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913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913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913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913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913 w 2649897"/>
              <a:gd name="connsiteY5" fmla="*/ 1633278 h 2357454"/>
              <a:gd name="connsiteX6" fmla="*/ 6691 w 2649897"/>
              <a:gd name="connsiteY6" fmla="*/ 2357454 h 2357454"/>
              <a:gd name="connsiteX0" fmla="*/ 6691 w 2649897"/>
              <a:gd name="connsiteY0" fmla="*/ 2357454 h 2357454"/>
              <a:gd name="connsiteX1" fmla="*/ 6690 w 2649897"/>
              <a:gd name="connsiteY1" fmla="*/ 1071570 h 2357454"/>
              <a:gd name="connsiteX2" fmla="*/ 1506889 w 2649897"/>
              <a:gd name="connsiteY2" fmla="*/ 1071570 h 2357454"/>
              <a:gd name="connsiteX3" fmla="*/ 1506889 w 2649897"/>
              <a:gd name="connsiteY3" fmla="*/ 0 h 2357454"/>
              <a:gd name="connsiteX4" fmla="*/ 2649897 w 2649897"/>
              <a:gd name="connsiteY4" fmla="*/ 1 h 2357454"/>
              <a:gd name="connsiteX5" fmla="*/ 1792913 w 2649897"/>
              <a:gd name="connsiteY5" fmla="*/ 1633278 h 2357454"/>
              <a:gd name="connsiteX6" fmla="*/ 6691 w 2649897"/>
              <a:gd name="connsiteY6" fmla="*/ 2357454 h 235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9897" h="2357454">
                <a:moveTo>
                  <a:pt x="6691" y="2357454"/>
                </a:moveTo>
                <a:cubicBezTo>
                  <a:pt x="0" y="1934619"/>
                  <a:pt x="4123" y="1339442"/>
                  <a:pt x="6690" y="1071570"/>
                </a:cubicBezTo>
                <a:lnTo>
                  <a:pt x="1506889" y="1071570"/>
                </a:lnTo>
                <a:cubicBezTo>
                  <a:pt x="1507853" y="605472"/>
                  <a:pt x="1505833" y="345666"/>
                  <a:pt x="1506889" y="0"/>
                </a:cubicBezTo>
                <a:lnTo>
                  <a:pt x="2649897" y="1"/>
                </a:lnTo>
                <a:cubicBezTo>
                  <a:pt x="2518661" y="540221"/>
                  <a:pt x="2259990" y="1256952"/>
                  <a:pt x="1792913" y="1633278"/>
                </a:cubicBezTo>
                <a:cubicBezTo>
                  <a:pt x="1269659" y="2024948"/>
                  <a:pt x="553829" y="2210324"/>
                  <a:pt x="6691" y="2357454"/>
                </a:cubicBezTo>
                <a:close/>
              </a:path>
            </a:pathLst>
          </a:custGeom>
          <a:solidFill>
            <a:schemeClr val="accent1">
              <a:alpha val="19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fr-FR">
              <a:solidFill>
                <a:schemeClr val="bg1"/>
              </a:solidFill>
            </a:endParaRPr>
          </a:p>
        </p:txBody>
      </p:sp>
      <p:cxnSp>
        <p:nvCxnSpPr>
          <p:cNvPr id="21" name="Gerade Verbindung 20"/>
          <p:cNvCxnSpPr/>
          <p:nvPr/>
        </p:nvCxnSpPr>
        <p:spPr>
          <a:xfrm rot="5400000" flipH="1" flipV="1">
            <a:off x="1289419" y="4118283"/>
            <a:ext cx="96441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p:nvCxnSpPr>
        <p:spPr>
          <a:xfrm>
            <a:off x="1762102" y="3636077"/>
            <a:ext cx="150019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Gerade Verbindung 23"/>
          <p:cNvCxnSpPr/>
          <p:nvPr/>
        </p:nvCxnSpPr>
        <p:spPr>
          <a:xfrm rot="5400000" flipH="1" flipV="1">
            <a:off x="2860460" y="3241381"/>
            <a:ext cx="80367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Gerade Verbindung 26"/>
          <p:cNvCxnSpPr>
            <a:endCxn id="50" idx="0"/>
          </p:cNvCxnSpPr>
          <p:nvPr/>
        </p:nvCxnSpPr>
        <p:spPr>
          <a:xfrm>
            <a:off x="3252776" y="2832400"/>
            <a:ext cx="1539548" cy="51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Gerade Verbindung 28"/>
          <p:cNvCxnSpPr/>
          <p:nvPr/>
        </p:nvCxnSpPr>
        <p:spPr>
          <a:xfrm rot="5400000" flipH="1" flipV="1">
            <a:off x="4399624" y="2446991"/>
            <a:ext cx="7686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Gerade Verbindung 30"/>
          <p:cNvCxnSpPr/>
          <p:nvPr/>
        </p:nvCxnSpPr>
        <p:spPr>
          <a:xfrm>
            <a:off x="4776782" y="2069798"/>
            <a:ext cx="109728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Gerade Verbindung 37"/>
          <p:cNvCxnSpPr/>
          <p:nvPr/>
        </p:nvCxnSpPr>
        <p:spPr>
          <a:xfrm rot="5400000" flipH="1" flipV="1">
            <a:off x="5590692" y="1800837"/>
            <a:ext cx="5486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p:nvCxnSpPr>
        <p:spPr>
          <a:xfrm>
            <a:off x="5855496" y="1534015"/>
            <a:ext cx="164307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Title 35"/>
          <p:cNvSpPr>
            <a:spLocks noGrp="1"/>
          </p:cNvSpPr>
          <p:nvPr>
            <p:ph type="title"/>
          </p:nvPr>
        </p:nvSpPr>
        <p:spPr/>
        <p:txBody>
          <a:bodyPr/>
          <a:lstStyle/>
          <a:p>
            <a:r>
              <a:rPr lang="fr-FR" sz="3200" dirty="0" smtClean="0"/>
              <a:t>Avantage économique !</a:t>
            </a:r>
            <a:endParaRPr lang="fr-FR" sz="3200" dirty="0"/>
          </a:p>
        </p:txBody>
      </p:sp>
      <p:cxnSp>
        <p:nvCxnSpPr>
          <p:cNvPr id="6" name="Gerade Verbindung mit Pfeil 5"/>
          <p:cNvCxnSpPr/>
          <p:nvPr/>
        </p:nvCxnSpPr>
        <p:spPr>
          <a:xfrm>
            <a:off x="1700187" y="4654068"/>
            <a:ext cx="7072362" cy="1191"/>
          </a:xfrm>
          <a:prstGeom prst="straightConnector1">
            <a:avLst/>
          </a:prstGeom>
          <a:ln w="12700">
            <a:solidFill>
              <a:schemeClr val="bg1"/>
            </a:solidFill>
            <a:headEnd type="oval"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8" name="Gerade Verbindung mit Pfeil 7"/>
          <p:cNvCxnSpPr/>
          <p:nvPr/>
        </p:nvCxnSpPr>
        <p:spPr>
          <a:xfrm rot="5400000" flipH="1" flipV="1">
            <a:off x="-41910" y="2912574"/>
            <a:ext cx="3482603" cy="1588"/>
          </a:xfrm>
          <a:prstGeom prst="straightConnector1">
            <a:avLst/>
          </a:prstGeom>
          <a:ln w="12700">
            <a:solidFill>
              <a:schemeClr val="bg1"/>
            </a:solidFill>
            <a:headEnd type="oval"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6" name="Gerade Verbindung mit Pfeil 15"/>
          <p:cNvCxnSpPr/>
          <p:nvPr/>
        </p:nvCxnSpPr>
        <p:spPr>
          <a:xfrm flipV="1">
            <a:off x="1771625" y="1492937"/>
            <a:ext cx="6000792" cy="3107553"/>
          </a:xfrm>
          <a:prstGeom prst="straightConnector1">
            <a:avLst/>
          </a:prstGeom>
          <a:ln w="12700">
            <a:solidFill>
              <a:schemeClr val="bg1"/>
            </a:solidFill>
            <a:prstDash val="dash"/>
            <a:tailEnd type="stealth" w="lg" len="lg"/>
          </a:ln>
        </p:spPr>
        <p:style>
          <a:lnRef idx="1">
            <a:schemeClr val="accent1"/>
          </a:lnRef>
          <a:fillRef idx="0">
            <a:schemeClr val="accent1"/>
          </a:fillRef>
          <a:effectRef idx="0">
            <a:schemeClr val="accent1"/>
          </a:effectRef>
          <a:fontRef idx="minor">
            <a:schemeClr val="tx1"/>
          </a:fontRef>
        </p:style>
      </p:cxnSp>
      <p:sp>
        <p:nvSpPr>
          <p:cNvPr id="55" name="Geschweifte Klammer links 54"/>
          <p:cNvSpPr/>
          <p:nvPr/>
        </p:nvSpPr>
        <p:spPr>
          <a:xfrm>
            <a:off x="1424572" y="3636077"/>
            <a:ext cx="236306" cy="964413"/>
          </a:xfrm>
          <a:prstGeom prst="leftBrace">
            <a:avLst>
              <a:gd name="adj1" fmla="val 55395"/>
              <a:gd name="adj2" fmla="val 50000"/>
            </a:avLst>
          </a:prstGeom>
          <a:ln w="254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fr-FR">
              <a:solidFill>
                <a:schemeClr val="bg1"/>
              </a:solidFill>
            </a:endParaRPr>
          </a:p>
        </p:txBody>
      </p:sp>
      <p:sp>
        <p:nvSpPr>
          <p:cNvPr id="51" name="Freihandform 50"/>
          <p:cNvSpPr/>
          <p:nvPr/>
        </p:nvSpPr>
        <p:spPr>
          <a:xfrm>
            <a:off x="5447208" y="2215705"/>
            <a:ext cx="1032695" cy="1316792"/>
          </a:xfrm>
          <a:custGeom>
            <a:avLst/>
            <a:gdLst>
              <a:gd name="connsiteX0" fmla="*/ 0 w 1133475"/>
              <a:gd name="connsiteY0" fmla="*/ 30162 h 2239962"/>
              <a:gd name="connsiteX1" fmla="*/ 600075 w 1133475"/>
              <a:gd name="connsiteY1" fmla="*/ 153987 h 2239962"/>
              <a:gd name="connsiteX2" fmla="*/ 914400 w 1133475"/>
              <a:gd name="connsiteY2" fmla="*/ 954087 h 2239962"/>
              <a:gd name="connsiteX3" fmla="*/ 1133475 w 1133475"/>
              <a:gd name="connsiteY3" fmla="*/ 2239962 h 2239962"/>
              <a:gd name="connsiteX4" fmla="*/ 1133475 w 1133475"/>
              <a:gd name="connsiteY4" fmla="*/ 2239962 h 2239962"/>
              <a:gd name="connsiteX0" fmla="*/ 0 w 1188730"/>
              <a:gd name="connsiteY0" fmla="*/ 30162 h 2429694"/>
              <a:gd name="connsiteX1" fmla="*/ 600075 w 1188730"/>
              <a:gd name="connsiteY1" fmla="*/ 153987 h 2429694"/>
              <a:gd name="connsiteX2" fmla="*/ 914400 w 1188730"/>
              <a:gd name="connsiteY2" fmla="*/ 954087 h 2429694"/>
              <a:gd name="connsiteX3" fmla="*/ 1133475 w 1188730"/>
              <a:gd name="connsiteY3" fmla="*/ 2239962 h 2429694"/>
              <a:gd name="connsiteX4" fmla="*/ 582869 w 1188730"/>
              <a:gd name="connsiteY4" fmla="*/ 2092478 h 2429694"/>
              <a:gd name="connsiteX0" fmla="*/ 0 w 1087950"/>
              <a:gd name="connsiteY0" fmla="*/ 30162 h 2141639"/>
              <a:gd name="connsiteX1" fmla="*/ 600075 w 1087950"/>
              <a:gd name="connsiteY1" fmla="*/ 153987 h 2141639"/>
              <a:gd name="connsiteX2" fmla="*/ 914400 w 1087950"/>
              <a:gd name="connsiteY2" fmla="*/ 954087 h 2141639"/>
              <a:gd name="connsiteX3" fmla="*/ 1032695 w 1087950"/>
              <a:gd name="connsiteY3" fmla="*/ 1755723 h 2141639"/>
              <a:gd name="connsiteX4" fmla="*/ 582869 w 1087950"/>
              <a:gd name="connsiteY4" fmla="*/ 2092478 h 2141639"/>
              <a:gd name="connsiteX0" fmla="*/ 0 w 1087950"/>
              <a:gd name="connsiteY0" fmla="*/ 30162 h 2092478"/>
              <a:gd name="connsiteX1" fmla="*/ 600075 w 1087950"/>
              <a:gd name="connsiteY1" fmla="*/ 153987 h 2092478"/>
              <a:gd name="connsiteX2" fmla="*/ 914400 w 1087950"/>
              <a:gd name="connsiteY2" fmla="*/ 954087 h 2092478"/>
              <a:gd name="connsiteX3" fmla="*/ 1032695 w 1087950"/>
              <a:gd name="connsiteY3" fmla="*/ 1755723 h 2092478"/>
              <a:gd name="connsiteX4" fmla="*/ 582869 w 1087950"/>
              <a:gd name="connsiteY4" fmla="*/ 2092478 h 2092478"/>
              <a:gd name="connsiteX0" fmla="*/ 0 w 1140030"/>
              <a:gd name="connsiteY0" fmla="*/ 30162 h 2185884"/>
              <a:gd name="connsiteX1" fmla="*/ 600075 w 1140030"/>
              <a:gd name="connsiteY1" fmla="*/ 153987 h 2185884"/>
              <a:gd name="connsiteX2" fmla="*/ 914400 w 1140030"/>
              <a:gd name="connsiteY2" fmla="*/ 954087 h 2185884"/>
              <a:gd name="connsiteX3" fmla="*/ 1032695 w 1140030"/>
              <a:gd name="connsiteY3" fmla="*/ 1755723 h 2185884"/>
              <a:gd name="connsiteX4" fmla="*/ 1072024 w 1140030"/>
              <a:gd name="connsiteY4" fmla="*/ 2185884 h 2185884"/>
              <a:gd name="connsiteX0" fmla="*/ 0 w 1072024"/>
              <a:gd name="connsiteY0" fmla="*/ 30162 h 2185884"/>
              <a:gd name="connsiteX1" fmla="*/ 600075 w 1072024"/>
              <a:gd name="connsiteY1" fmla="*/ 153987 h 2185884"/>
              <a:gd name="connsiteX2" fmla="*/ 914400 w 1072024"/>
              <a:gd name="connsiteY2" fmla="*/ 954087 h 2185884"/>
              <a:gd name="connsiteX3" fmla="*/ 1032695 w 1072024"/>
              <a:gd name="connsiteY3" fmla="*/ 1755723 h 2185884"/>
              <a:gd name="connsiteX4" fmla="*/ 1072024 w 1072024"/>
              <a:gd name="connsiteY4" fmla="*/ 2185884 h 2185884"/>
              <a:gd name="connsiteX0" fmla="*/ 0 w 1054459"/>
              <a:gd name="connsiteY0" fmla="*/ 30162 h 1906945"/>
              <a:gd name="connsiteX1" fmla="*/ 600075 w 1054459"/>
              <a:gd name="connsiteY1" fmla="*/ 153987 h 1906945"/>
              <a:gd name="connsiteX2" fmla="*/ 914400 w 1054459"/>
              <a:gd name="connsiteY2" fmla="*/ 954087 h 1906945"/>
              <a:gd name="connsiteX3" fmla="*/ 1032695 w 1054459"/>
              <a:gd name="connsiteY3" fmla="*/ 1755723 h 1906945"/>
              <a:gd name="connsiteX4" fmla="*/ 1044985 w 1054459"/>
              <a:gd name="connsiteY4" fmla="*/ 1861420 h 1906945"/>
              <a:gd name="connsiteX0" fmla="*/ 0 w 1032695"/>
              <a:gd name="connsiteY0" fmla="*/ 30162 h 1755723"/>
              <a:gd name="connsiteX1" fmla="*/ 600075 w 1032695"/>
              <a:gd name="connsiteY1" fmla="*/ 153987 h 1755723"/>
              <a:gd name="connsiteX2" fmla="*/ 914400 w 1032695"/>
              <a:gd name="connsiteY2" fmla="*/ 954087 h 1755723"/>
              <a:gd name="connsiteX3" fmla="*/ 1032695 w 1032695"/>
              <a:gd name="connsiteY3" fmla="*/ 1755723 h 1755723"/>
            </a:gdLst>
            <a:ahLst/>
            <a:cxnLst>
              <a:cxn ang="0">
                <a:pos x="connsiteX0" y="connsiteY0"/>
              </a:cxn>
              <a:cxn ang="0">
                <a:pos x="connsiteX1" y="connsiteY1"/>
              </a:cxn>
              <a:cxn ang="0">
                <a:pos x="connsiteX2" y="connsiteY2"/>
              </a:cxn>
              <a:cxn ang="0">
                <a:pos x="connsiteX3" y="connsiteY3"/>
              </a:cxn>
            </a:cxnLst>
            <a:rect l="l" t="t" r="r" b="b"/>
            <a:pathLst>
              <a:path w="1032695" h="1755723">
                <a:moveTo>
                  <a:pt x="0" y="30162"/>
                </a:moveTo>
                <a:cubicBezTo>
                  <a:pt x="223837" y="15081"/>
                  <a:pt x="447675" y="0"/>
                  <a:pt x="600075" y="153987"/>
                </a:cubicBezTo>
                <a:cubicBezTo>
                  <a:pt x="752475" y="307975"/>
                  <a:pt x="842297" y="687131"/>
                  <a:pt x="914400" y="954087"/>
                </a:cubicBezTo>
                <a:cubicBezTo>
                  <a:pt x="986503" y="1221043"/>
                  <a:pt x="1010931" y="1604501"/>
                  <a:pt x="1032695" y="1755723"/>
                </a:cubicBezTo>
              </a:path>
            </a:pathLst>
          </a:custGeom>
          <a:ln w="254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fr-FR" baseline="-25000">
              <a:solidFill>
                <a:schemeClr val="bg1"/>
              </a:solidFill>
            </a:endParaRPr>
          </a:p>
        </p:txBody>
      </p:sp>
      <p:sp>
        <p:nvSpPr>
          <p:cNvPr id="53" name="Freihandform 52"/>
          <p:cNvSpPr/>
          <p:nvPr/>
        </p:nvSpPr>
        <p:spPr>
          <a:xfrm>
            <a:off x="6477444" y="1686470"/>
            <a:ext cx="798564" cy="2065581"/>
          </a:xfrm>
          <a:custGeom>
            <a:avLst/>
            <a:gdLst>
              <a:gd name="connsiteX0" fmla="*/ 0 w 695325"/>
              <a:gd name="connsiteY0" fmla="*/ 2924175 h 3319463"/>
              <a:gd name="connsiteX1" fmla="*/ 180975 w 695325"/>
              <a:gd name="connsiteY1" fmla="*/ 3105150 h 3319463"/>
              <a:gd name="connsiteX2" fmla="*/ 457200 w 695325"/>
              <a:gd name="connsiteY2" fmla="*/ 1638300 h 3319463"/>
              <a:gd name="connsiteX3" fmla="*/ 695325 w 695325"/>
              <a:gd name="connsiteY3" fmla="*/ 0 h 3319463"/>
              <a:gd name="connsiteX0" fmla="*/ 0 w 793647"/>
              <a:gd name="connsiteY0" fmla="*/ 2459601 h 3242033"/>
              <a:gd name="connsiteX1" fmla="*/ 279297 w 793647"/>
              <a:gd name="connsiteY1" fmla="*/ 3105150 h 3242033"/>
              <a:gd name="connsiteX2" fmla="*/ 555522 w 793647"/>
              <a:gd name="connsiteY2" fmla="*/ 1638300 h 3242033"/>
              <a:gd name="connsiteX3" fmla="*/ 793647 w 793647"/>
              <a:gd name="connsiteY3" fmla="*/ 0 h 3242033"/>
              <a:gd name="connsiteX0" fmla="*/ 0 w 793647"/>
              <a:gd name="connsiteY0" fmla="*/ 2459601 h 3242033"/>
              <a:gd name="connsiteX1" fmla="*/ 279297 w 793647"/>
              <a:gd name="connsiteY1" fmla="*/ 3105150 h 3242033"/>
              <a:gd name="connsiteX2" fmla="*/ 555522 w 793647"/>
              <a:gd name="connsiteY2" fmla="*/ 1638300 h 3242033"/>
              <a:gd name="connsiteX3" fmla="*/ 793647 w 793647"/>
              <a:gd name="connsiteY3" fmla="*/ 0 h 3242033"/>
              <a:gd name="connsiteX0" fmla="*/ 0 w 793647"/>
              <a:gd name="connsiteY0" fmla="*/ 2459601 h 2755336"/>
              <a:gd name="connsiteX1" fmla="*/ 279297 w 793647"/>
              <a:gd name="connsiteY1" fmla="*/ 2618453 h 2755336"/>
              <a:gd name="connsiteX2" fmla="*/ 555522 w 793647"/>
              <a:gd name="connsiteY2" fmla="*/ 1638300 h 2755336"/>
              <a:gd name="connsiteX3" fmla="*/ 793647 w 793647"/>
              <a:gd name="connsiteY3" fmla="*/ 0 h 2755336"/>
              <a:gd name="connsiteX0" fmla="*/ 0 w 796105"/>
              <a:gd name="connsiteY0" fmla="*/ 2462059 h 2755746"/>
              <a:gd name="connsiteX1" fmla="*/ 281755 w 796105"/>
              <a:gd name="connsiteY1" fmla="*/ 2618453 h 2755746"/>
              <a:gd name="connsiteX2" fmla="*/ 557980 w 796105"/>
              <a:gd name="connsiteY2" fmla="*/ 1638300 h 2755746"/>
              <a:gd name="connsiteX3" fmla="*/ 796105 w 796105"/>
              <a:gd name="connsiteY3" fmla="*/ 0 h 2755746"/>
              <a:gd name="connsiteX0" fmla="*/ 0 w 796105"/>
              <a:gd name="connsiteY0" fmla="*/ 2462059 h 2755746"/>
              <a:gd name="connsiteX1" fmla="*/ 281755 w 796105"/>
              <a:gd name="connsiteY1" fmla="*/ 2618453 h 2755746"/>
              <a:gd name="connsiteX2" fmla="*/ 557980 w 796105"/>
              <a:gd name="connsiteY2" fmla="*/ 1638300 h 2755746"/>
              <a:gd name="connsiteX3" fmla="*/ 796105 w 796105"/>
              <a:gd name="connsiteY3" fmla="*/ 0 h 2755746"/>
              <a:gd name="connsiteX0" fmla="*/ 0 w 798564"/>
              <a:gd name="connsiteY0" fmla="*/ 2452227 h 2754108"/>
              <a:gd name="connsiteX1" fmla="*/ 284214 w 798564"/>
              <a:gd name="connsiteY1" fmla="*/ 2618453 h 2754108"/>
              <a:gd name="connsiteX2" fmla="*/ 560439 w 798564"/>
              <a:gd name="connsiteY2" fmla="*/ 1638300 h 2754108"/>
              <a:gd name="connsiteX3" fmla="*/ 798564 w 798564"/>
              <a:gd name="connsiteY3" fmla="*/ 0 h 2754108"/>
            </a:gdLst>
            <a:ahLst/>
            <a:cxnLst>
              <a:cxn ang="0">
                <a:pos x="connsiteX0" y="connsiteY0"/>
              </a:cxn>
              <a:cxn ang="0">
                <a:pos x="connsiteX1" y="connsiteY1"/>
              </a:cxn>
              <a:cxn ang="0">
                <a:pos x="connsiteX2" y="connsiteY2"/>
              </a:cxn>
              <a:cxn ang="0">
                <a:pos x="connsiteX3" y="connsiteY3"/>
              </a:cxn>
            </a:cxnLst>
            <a:rect l="l" t="t" r="r" b="b"/>
            <a:pathLst>
              <a:path w="798564" h="2754108">
                <a:moveTo>
                  <a:pt x="0" y="2452227"/>
                </a:moveTo>
                <a:cubicBezTo>
                  <a:pt x="40097" y="2627749"/>
                  <a:pt x="190807" y="2754108"/>
                  <a:pt x="284214" y="2618453"/>
                </a:cubicBezTo>
                <a:cubicBezTo>
                  <a:pt x="377621" y="2482798"/>
                  <a:pt x="474714" y="2074709"/>
                  <a:pt x="560439" y="1638300"/>
                </a:cubicBezTo>
                <a:cubicBezTo>
                  <a:pt x="646164" y="1201891"/>
                  <a:pt x="722364" y="560387"/>
                  <a:pt x="798564" y="0"/>
                </a:cubicBezTo>
              </a:path>
            </a:pathLst>
          </a:custGeom>
          <a:ln w="254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fr-FR" baseline="-25000">
              <a:solidFill>
                <a:schemeClr val="bg1"/>
              </a:solidFill>
            </a:endParaRPr>
          </a:p>
        </p:txBody>
      </p:sp>
      <p:sp>
        <p:nvSpPr>
          <p:cNvPr id="48" name="Freihandform 47"/>
          <p:cNvSpPr/>
          <p:nvPr/>
        </p:nvSpPr>
        <p:spPr>
          <a:xfrm>
            <a:off x="1763949" y="2869723"/>
            <a:ext cx="2650733" cy="1741470"/>
          </a:xfrm>
          <a:custGeom>
            <a:avLst/>
            <a:gdLst>
              <a:gd name="connsiteX0" fmla="*/ 0 w 2650733"/>
              <a:gd name="connsiteY0" fmla="*/ 2321960 h 2321960"/>
              <a:gd name="connsiteX1" fmla="*/ 1849348 w 2650733"/>
              <a:gd name="connsiteY1" fmla="*/ 1541124 h 2321960"/>
              <a:gd name="connsiteX2" fmla="*/ 2650733 w 2650733"/>
              <a:gd name="connsiteY2" fmla="*/ 0 h 2321960"/>
            </a:gdLst>
            <a:ahLst/>
            <a:cxnLst>
              <a:cxn ang="0">
                <a:pos x="connsiteX0" y="connsiteY0"/>
              </a:cxn>
              <a:cxn ang="0">
                <a:pos x="connsiteX1" y="connsiteY1"/>
              </a:cxn>
              <a:cxn ang="0">
                <a:pos x="connsiteX2" y="connsiteY2"/>
              </a:cxn>
            </a:cxnLst>
            <a:rect l="l" t="t" r="r" b="b"/>
            <a:pathLst>
              <a:path w="2650733" h="2321960">
                <a:moveTo>
                  <a:pt x="0" y="2321960"/>
                </a:moveTo>
                <a:cubicBezTo>
                  <a:pt x="703779" y="2125038"/>
                  <a:pt x="1407559" y="1928117"/>
                  <a:pt x="1849348" y="1541124"/>
                </a:cubicBezTo>
                <a:cubicBezTo>
                  <a:pt x="2291137" y="1154131"/>
                  <a:pt x="2470935" y="577065"/>
                  <a:pt x="2650733" y="0"/>
                </a:cubicBezTo>
              </a:path>
            </a:pathLst>
          </a:cu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fr-FR" baseline="-25000">
              <a:solidFill>
                <a:schemeClr val="bg1"/>
              </a:solidFill>
            </a:endParaRPr>
          </a:p>
        </p:txBody>
      </p:sp>
      <p:sp>
        <p:nvSpPr>
          <p:cNvPr id="49" name="Freihandform 48"/>
          <p:cNvSpPr/>
          <p:nvPr/>
        </p:nvSpPr>
        <p:spPr>
          <a:xfrm>
            <a:off x="4414205" y="2239950"/>
            <a:ext cx="1040814" cy="629774"/>
          </a:xfrm>
          <a:custGeom>
            <a:avLst/>
            <a:gdLst>
              <a:gd name="connsiteX0" fmla="*/ 0 w 1900719"/>
              <a:gd name="connsiteY0" fmla="*/ 934948 h 934948"/>
              <a:gd name="connsiteX1" fmla="*/ 462337 w 1900719"/>
              <a:gd name="connsiteY1" fmla="*/ 277402 h 934948"/>
              <a:gd name="connsiteX2" fmla="*/ 1900719 w 1900719"/>
              <a:gd name="connsiteY2" fmla="*/ 0 h 934948"/>
              <a:gd name="connsiteX0" fmla="*/ 0 w 1373550"/>
              <a:gd name="connsiteY0" fmla="*/ 868273 h 868273"/>
              <a:gd name="connsiteX1" fmla="*/ 462337 w 1373550"/>
              <a:gd name="connsiteY1" fmla="*/ 210727 h 868273"/>
              <a:gd name="connsiteX2" fmla="*/ 1373550 w 1373550"/>
              <a:gd name="connsiteY2" fmla="*/ 0 h 868273"/>
              <a:gd name="connsiteX0" fmla="*/ 0 w 1047663"/>
              <a:gd name="connsiteY0" fmla="*/ 839698 h 839698"/>
              <a:gd name="connsiteX1" fmla="*/ 462337 w 1047663"/>
              <a:gd name="connsiteY1" fmla="*/ 182152 h 839698"/>
              <a:gd name="connsiteX2" fmla="*/ 1047663 w 1047663"/>
              <a:gd name="connsiteY2" fmla="*/ 0 h 839698"/>
              <a:gd name="connsiteX0" fmla="*/ 0 w 1047663"/>
              <a:gd name="connsiteY0" fmla="*/ 839698 h 839698"/>
              <a:gd name="connsiteX1" fmla="*/ 462337 w 1047663"/>
              <a:gd name="connsiteY1" fmla="*/ 182152 h 839698"/>
              <a:gd name="connsiteX2" fmla="*/ 1047663 w 1047663"/>
              <a:gd name="connsiteY2" fmla="*/ 0 h 839698"/>
              <a:gd name="connsiteX0" fmla="*/ 0 w 1047663"/>
              <a:gd name="connsiteY0" fmla="*/ 839698 h 839698"/>
              <a:gd name="connsiteX1" fmla="*/ 462337 w 1047663"/>
              <a:gd name="connsiteY1" fmla="*/ 182152 h 839698"/>
              <a:gd name="connsiteX2" fmla="*/ 1047663 w 1047663"/>
              <a:gd name="connsiteY2" fmla="*/ 0 h 839698"/>
              <a:gd name="connsiteX0" fmla="*/ 0 w 1047663"/>
              <a:gd name="connsiteY0" fmla="*/ 839698 h 839698"/>
              <a:gd name="connsiteX1" fmla="*/ 462337 w 1047663"/>
              <a:gd name="connsiteY1" fmla="*/ 182152 h 839698"/>
              <a:gd name="connsiteX2" fmla="*/ 1047663 w 1047663"/>
              <a:gd name="connsiteY2" fmla="*/ 0 h 839698"/>
              <a:gd name="connsiteX0" fmla="*/ 0 w 1047663"/>
              <a:gd name="connsiteY0" fmla="*/ 839698 h 839698"/>
              <a:gd name="connsiteX1" fmla="*/ 360923 w 1047663"/>
              <a:gd name="connsiteY1" fmla="*/ 241145 h 839698"/>
              <a:gd name="connsiteX2" fmla="*/ 1047663 w 1047663"/>
              <a:gd name="connsiteY2" fmla="*/ 0 h 839698"/>
              <a:gd name="connsiteX0" fmla="*/ 0 w 1047663"/>
              <a:gd name="connsiteY0" fmla="*/ 839698 h 839698"/>
              <a:gd name="connsiteX1" fmla="*/ 360923 w 1047663"/>
              <a:gd name="connsiteY1" fmla="*/ 241145 h 839698"/>
              <a:gd name="connsiteX2" fmla="*/ 1047663 w 1047663"/>
              <a:gd name="connsiteY2" fmla="*/ 0 h 839698"/>
              <a:gd name="connsiteX0" fmla="*/ 0 w 1035295"/>
              <a:gd name="connsiteY0" fmla="*/ 792995 h 792995"/>
              <a:gd name="connsiteX1" fmla="*/ 348555 w 1035295"/>
              <a:gd name="connsiteY1" fmla="*/ 241145 h 792995"/>
              <a:gd name="connsiteX2" fmla="*/ 1035295 w 1035295"/>
              <a:gd name="connsiteY2" fmla="*/ 0 h 792995"/>
              <a:gd name="connsiteX0" fmla="*/ 0 w 1052610"/>
              <a:gd name="connsiteY0" fmla="*/ 839698 h 839698"/>
              <a:gd name="connsiteX1" fmla="*/ 365870 w 1052610"/>
              <a:gd name="connsiteY1" fmla="*/ 241145 h 839698"/>
              <a:gd name="connsiteX2" fmla="*/ 1052610 w 1052610"/>
              <a:gd name="connsiteY2" fmla="*/ 0 h 839698"/>
            </a:gdLst>
            <a:ahLst/>
            <a:cxnLst>
              <a:cxn ang="0">
                <a:pos x="connsiteX0" y="connsiteY0"/>
              </a:cxn>
              <a:cxn ang="0">
                <a:pos x="connsiteX1" y="connsiteY1"/>
              </a:cxn>
              <a:cxn ang="0">
                <a:pos x="connsiteX2" y="connsiteY2"/>
              </a:cxn>
            </a:cxnLst>
            <a:rect l="l" t="t" r="r" b="b"/>
            <a:pathLst>
              <a:path w="1052610" h="839698">
                <a:moveTo>
                  <a:pt x="0" y="839698"/>
                </a:moveTo>
                <a:cubicBezTo>
                  <a:pt x="72775" y="588837"/>
                  <a:pt x="191260" y="381095"/>
                  <a:pt x="365870" y="241145"/>
                </a:cubicBezTo>
                <a:cubicBezTo>
                  <a:pt x="534606" y="123932"/>
                  <a:pt x="760190" y="32213"/>
                  <a:pt x="1052610" y="0"/>
                </a:cubicBezTo>
              </a:path>
            </a:pathLst>
          </a:custGeom>
          <a:ln w="254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fr-FR" baseline="-25000">
              <a:solidFill>
                <a:schemeClr val="bg1"/>
              </a:solidFill>
            </a:endParaRPr>
          </a:p>
        </p:txBody>
      </p:sp>
      <p:sp>
        <p:nvSpPr>
          <p:cNvPr id="61" name="Textfeld 60"/>
          <p:cNvSpPr txBox="1"/>
          <p:nvPr/>
        </p:nvSpPr>
        <p:spPr>
          <a:xfrm>
            <a:off x="3557605" y="4064748"/>
            <a:ext cx="1185869" cy="646986"/>
          </a:xfrm>
          <a:prstGeom prst="roundRect">
            <a:avLst/>
          </a:prstGeom>
          <a:noFill/>
          <a:ln w="6350">
            <a:noFill/>
          </a:ln>
        </p:spPr>
        <p:txBody>
          <a:bodyPr wrap="square" lIns="0" rIns="0" rtlCol="0">
            <a:spAutoFit/>
          </a:bodyPr>
          <a:lstStyle/>
          <a:p>
            <a:pPr algn="ctr" defTabSz="914400"/>
            <a:r>
              <a:rPr lang="fr-FR" sz="1600" dirty="0" smtClean="0">
                <a:solidFill>
                  <a:schemeClr val="bg1"/>
                </a:solidFill>
                <a:latin typeface="Segoe Semibold"/>
              </a:rPr>
              <a:t>Charge actuelle</a:t>
            </a:r>
            <a:endParaRPr lang="fr-FR" sz="1600" dirty="0">
              <a:solidFill>
                <a:schemeClr val="bg1"/>
              </a:solidFill>
              <a:latin typeface="Segoe Semibold"/>
            </a:endParaRPr>
          </a:p>
        </p:txBody>
      </p:sp>
      <p:sp>
        <p:nvSpPr>
          <p:cNvPr id="62" name="Textfeld 61"/>
          <p:cNvSpPr txBox="1"/>
          <p:nvPr/>
        </p:nvSpPr>
        <p:spPr>
          <a:xfrm>
            <a:off x="4486299" y="1231977"/>
            <a:ext cx="1304925" cy="825758"/>
          </a:xfrm>
          <a:prstGeom prst="roundRect">
            <a:avLst/>
          </a:prstGeom>
          <a:noFill/>
          <a:ln w="6350">
            <a:noFill/>
          </a:ln>
        </p:spPr>
        <p:txBody>
          <a:bodyPr wrap="square" lIns="0" rIns="0" rtlCol="0">
            <a:spAutoFit/>
          </a:bodyPr>
          <a:lstStyle/>
          <a:p>
            <a:pPr algn="ctr" defTabSz="914400">
              <a:lnSpc>
                <a:spcPts val="1700"/>
              </a:lnSpc>
            </a:pPr>
            <a:r>
              <a:rPr lang="fr-FR" sz="1600" dirty="0" smtClean="0">
                <a:solidFill>
                  <a:schemeClr val="bg1"/>
                </a:solidFill>
                <a:latin typeface="Segoe Semibold"/>
              </a:rPr>
              <a:t>Capacités fournies par l’IT</a:t>
            </a:r>
            <a:endParaRPr lang="fr-FR" sz="1600" dirty="0">
              <a:solidFill>
                <a:schemeClr val="bg1"/>
              </a:solidFill>
              <a:latin typeface="Segoe Semibold"/>
            </a:endParaRPr>
          </a:p>
        </p:txBody>
      </p:sp>
      <p:cxnSp>
        <p:nvCxnSpPr>
          <p:cNvPr id="69" name="Gerade Verbindung mit Pfeil 68"/>
          <p:cNvCxnSpPr>
            <a:stCxn id="68" idx="1"/>
          </p:cNvCxnSpPr>
          <p:nvPr/>
        </p:nvCxnSpPr>
        <p:spPr>
          <a:xfrm flipH="1" flipV="1">
            <a:off x="6800859" y="2093077"/>
            <a:ext cx="542930" cy="790639"/>
          </a:xfrm>
          <a:prstGeom prst="straightConnector1">
            <a:avLst/>
          </a:prstGeom>
          <a:ln w="12700">
            <a:solidFill>
              <a:schemeClr val="bg1"/>
            </a:solidFill>
            <a:tailEnd type="stealth"/>
          </a:ln>
        </p:spPr>
        <p:style>
          <a:lnRef idx="1">
            <a:schemeClr val="accent1"/>
          </a:lnRef>
          <a:fillRef idx="0">
            <a:schemeClr val="accent1"/>
          </a:fillRef>
          <a:effectRef idx="0">
            <a:schemeClr val="accent1"/>
          </a:effectRef>
          <a:fontRef idx="minor">
            <a:schemeClr val="tx1"/>
          </a:fontRef>
        </p:style>
      </p:cxnSp>
      <p:sp>
        <p:nvSpPr>
          <p:cNvPr id="63" name="Textfeld 62"/>
          <p:cNvSpPr txBox="1"/>
          <p:nvPr/>
        </p:nvSpPr>
        <p:spPr>
          <a:xfrm>
            <a:off x="2000255" y="2350236"/>
            <a:ext cx="1228743" cy="584557"/>
          </a:xfrm>
          <a:prstGeom prst="roundRect">
            <a:avLst/>
          </a:prstGeom>
          <a:noFill/>
          <a:ln w="6350">
            <a:noFill/>
          </a:ln>
        </p:spPr>
        <p:txBody>
          <a:bodyPr wrap="square" lIns="0" rIns="0" rtlCol="0">
            <a:spAutoFit/>
          </a:bodyPr>
          <a:lstStyle/>
          <a:p>
            <a:pPr algn="ctr" defTabSz="914400">
              <a:lnSpc>
                <a:spcPts val="1700"/>
              </a:lnSpc>
            </a:pPr>
            <a:r>
              <a:rPr lang="fr-FR" sz="1600" dirty="0" smtClean="0">
                <a:solidFill>
                  <a:srgbClr val="FFA71C"/>
                </a:solidFill>
                <a:latin typeface="Segoe Semibold"/>
              </a:rPr>
              <a:t>« Gâchis » de capacités</a:t>
            </a:r>
            <a:endParaRPr lang="fr-FR" sz="1600" dirty="0">
              <a:solidFill>
                <a:srgbClr val="FFA71C"/>
              </a:solidFill>
              <a:latin typeface="Segoe Semibold"/>
            </a:endParaRPr>
          </a:p>
        </p:txBody>
      </p:sp>
      <p:sp>
        <p:nvSpPr>
          <p:cNvPr id="66" name="Textfeld 65"/>
          <p:cNvSpPr txBox="1"/>
          <p:nvPr/>
        </p:nvSpPr>
        <p:spPr>
          <a:xfrm>
            <a:off x="2619355" y="1696551"/>
            <a:ext cx="1485914" cy="343356"/>
          </a:xfrm>
          <a:prstGeom prst="roundRect">
            <a:avLst/>
          </a:prstGeom>
          <a:noFill/>
          <a:ln w="6350">
            <a:noFill/>
          </a:ln>
        </p:spPr>
        <p:txBody>
          <a:bodyPr wrap="square" lIns="0" rIns="0" rtlCol="0">
            <a:spAutoFit/>
          </a:bodyPr>
          <a:lstStyle/>
          <a:p>
            <a:pPr algn="ctr" defTabSz="914400">
              <a:lnSpc>
                <a:spcPts val="1700"/>
              </a:lnSpc>
            </a:pPr>
            <a:r>
              <a:rPr lang="fr-FR" sz="1600" dirty="0" smtClean="0">
                <a:solidFill>
                  <a:srgbClr val="FFA71C"/>
                </a:solidFill>
                <a:latin typeface="Segoe Semibold"/>
              </a:rPr>
              <a:t>Sous-capacité</a:t>
            </a:r>
            <a:endParaRPr lang="fr-FR" sz="1600" dirty="0">
              <a:solidFill>
                <a:srgbClr val="FFA71C"/>
              </a:solidFill>
              <a:latin typeface="Segoe Semibold"/>
            </a:endParaRPr>
          </a:p>
        </p:txBody>
      </p:sp>
      <p:sp>
        <p:nvSpPr>
          <p:cNvPr id="68" name="Textfeld 67"/>
          <p:cNvSpPr txBox="1"/>
          <p:nvPr/>
        </p:nvSpPr>
        <p:spPr>
          <a:xfrm>
            <a:off x="7343789" y="2350236"/>
            <a:ext cx="1371580" cy="1066959"/>
          </a:xfrm>
          <a:prstGeom prst="roundRect">
            <a:avLst/>
          </a:prstGeom>
          <a:noFill/>
          <a:ln w="6350">
            <a:noFill/>
          </a:ln>
        </p:spPr>
        <p:txBody>
          <a:bodyPr wrap="square" lIns="0" rIns="0" rtlCol="0">
            <a:spAutoFit/>
          </a:bodyPr>
          <a:lstStyle/>
          <a:p>
            <a:pPr algn="ctr" defTabSz="914400">
              <a:lnSpc>
                <a:spcPts val="1700"/>
              </a:lnSpc>
            </a:pPr>
            <a:r>
              <a:rPr lang="fr-FR" sz="1600" dirty="0" smtClean="0">
                <a:solidFill>
                  <a:srgbClr val="FFA71C"/>
                </a:solidFill>
                <a:latin typeface="Segoe Semibold"/>
              </a:rPr>
              <a:t>Coût fixe pour les capacités fournies par l’IT</a:t>
            </a:r>
            <a:endParaRPr lang="fr-FR" sz="1600" dirty="0">
              <a:solidFill>
                <a:srgbClr val="FFA71C"/>
              </a:solidFill>
              <a:latin typeface="Segoe Semibold"/>
            </a:endParaRPr>
          </a:p>
        </p:txBody>
      </p:sp>
      <p:cxnSp>
        <p:nvCxnSpPr>
          <p:cNvPr id="67" name="Gerade Verbindung mit Pfeil 66"/>
          <p:cNvCxnSpPr>
            <a:stCxn id="66" idx="2"/>
          </p:cNvCxnSpPr>
          <p:nvPr/>
        </p:nvCxnSpPr>
        <p:spPr>
          <a:xfrm>
            <a:off x="3362312" y="2039907"/>
            <a:ext cx="1266862" cy="685356"/>
          </a:xfrm>
          <a:prstGeom prst="straightConnector1">
            <a:avLst/>
          </a:prstGeom>
          <a:ln w="12700">
            <a:solidFill>
              <a:schemeClr val="bg1"/>
            </a:solidFill>
            <a:tailEnd type="stealth"/>
          </a:ln>
        </p:spPr>
        <p:style>
          <a:lnRef idx="1">
            <a:schemeClr val="accent1"/>
          </a:lnRef>
          <a:fillRef idx="0">
            <a:schemeClr val="accent1"/>
          </a:fillRef>
          <a:effectRef idx="0">
            <a:schemeClr val="accent1"/>
          </a:effectRef>
          <a:fontRef idx="minor">
            <a:schemeClr val="tx1"/>
          </a:fontRef>
        </p:style>
      </p:cxnSp>
      <p:cxnSp>
        <p:nvCxnSpPr>
          <p:cNvPr id="65" name="Gerade Verbindung mit Pfeil 64"/>
          <p:cNvCxnSpPr>
            <a:stCxn id="63" idx="2"/>
          </p:cNvCxnSpPr>
          <p:nvPr/>
        </p:nvCxnSpPr>
        <p:spPr>
          <a:xfrm>
            <a:off x="2614627" y="2934793"/>
            <a:ext cx="871542" cy="272650"/>
          </a:xfrm>
          <a:prstGeom prst="straightConnector1">
            <a:avLst/>
          </a:prstGeom>
          <a:ln w="12700">
            <a:solidFill>
              <a:schemeClr val="bg1"/>
            </a:solidFill>
            <a:tailEnd type="stealth"/>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496170" y="1567828"/>
            <a:ext cx="1371600" cy="528350"/>
          </a:xfrm>
          <a:prstGeom prst="rect">
            <a:avLst/>
          </a:prstGeom>
          <a:noFill/>
          <a:ln>
            <a:noFill/>
          </a:ln>
        </p:spPr>
        <p:txBody>
          <a:bodyPr wrap="square" rtlCol="0">
            <a:spAutoFit/>
          </a:bodyPr>
          <a:lstStyle/>
          <a:p>
            <a:pPr algn="ctr" defTabSz="914400">
              <a:lnSpc>
                <a:spcPts val="1700"/>
              </a:lnSpc>
            </a:pPr>
            <a:r>
              <a:rPr lang="fr-FR" sz="1600" dirty="0" smtClean="0">
                <a:solidFill>
                  <a:schemeClr val="bg1"/>
                </a:solidFill>
                <a:latin typeface="Segoe Semibold"/>
              </a:rPr>
              <a:t>Prévision de charge</a:t>
            </a:r>
            <a:endParaRPr lang="fr-FR" sz="1600" dirty="0">
              <a:solidFill>
                <a:schemeClr val="bg1"/>
              </a:solidFill>
              <a:latin typeface="Segoe Semibold"/>
            </a:endParaRPr>
          </a:p>
        </p:txBody>
      </p:sp>
      <p:sp>
        <p:nvSpPr>
          <p:cNvPr id="46" name="TextBox 45"/>
          <p:cNvSpPr txBox="1"/>
          <p:nvPr/>
        </p:nvSpPr>
        <p:spPr>
          <a:xfrm>
            <a:off x="146343" y="3785927"/>
            <a:ext cx="1371600" cy="746358"/>
          </a:xfrm>
          <a:prstGeom prst="rect">
            <a:avLst/>
          </a:prstGeom>
          <a:noFill/>
          <a:ln>
            <a:noFill/>
          </a:ln>
        </p:spPr>
        <p:txBody>
          <a:bodyPr wrap="square" rtlCol="0">
            <a:spAutoFit/>
          </a:bodyPr>
          <a:lstStyle/>
          <a:p>
            <a:pPr algn="ctr" defTabSz="914400">
              <a:lnSpc>
                <a:spcPts val="1700"/>
              </a:lnSpc>
            </a:pPr>
            <a:r>
              <a:rPr lang="fr-FR" sz="1600" dirty="0" smtClean="0">
                <a:solidFill>
                  <a:srgbClr val="FFA71C"/>
                </a:solidFill>
                <a:latin typeface="Segoe Semibold"/>
              </a:rPr>
              <a:t>Barrière pour les innovations</a:t>
            </a:r>
            <a:endParaRPr lang="fr-FR" sz="1600" dirty="0">
              <a:solidFill>
                <a:srgbClr val="FFA71C"/>
              </a:solidFill>
              <a:latin typeface="Segoe Semibold"/>
            </a:endParaRPr>
          </a:p>
        </p:txBody>
      </p:sp>
      <p:sp>
        <p:nvSpPr>
          <p:cNvPr id="35" name="Textfeld 12"/>
          <p:cNvSpPr txBox="1"/>
          <p:nvPr/>
        </p:nvSpPr>
        <p:spPr>
          <a:xfrm rot="16200000">
            <a:off x="1021915" y="2116063"/>
            <a:ext cx="903356" cy="374571"/>
          </a:xfrm>
          <a:prstGeom prst="rect">
            <a:avLst/>
          </a:prstGeom>
          <a:noFill/>
          <a:ln>
            <a:noFill/>
          </a:ln>
        </p:spPr>
        <p:txBody>
          <a:bodyPr wrap="none" rtlCol="0">
            <a:noAutofit/>
          </a:bodyPr>
          <a:lstStyle/>
          <a:p>
            <a:pPr algn="ctr" defTabSz="914400"/>
            <a:r>
              <a:rPr lang="fr-FR" b="1" dirty="0" smtClean="0">
                <a:solidFill>
                  <a:srgbClr val="999999"/>
                </a:solidFill>
              </a:rPr>
              <a:t>CAPACITE INFORMATIQUE</a:t>
            </a:r>
            <a:endParaRPr lang="fr-FR" b="1" dirty="0">
              <a:solidFill>
                <a:srgbClr val="999999"/>
              </a:solidFill>
            </a:endParaRPr>
          </a:p>
        </p:txBody>
      </p:sp>
      <p:sp>
        <p:nvSpPr>
          <p:cNvPr id="37" name="Textfeld 11"/>
          <p:cNvSpPr txBox="1"/>
          <p:nvPr/>
        </p:nvSpPr>
        <p:spPr>
          <a:xfrm>
            <a:off x="4443413" y="4671015"/>
            <a:ext cx="1357322" cy="276999"/>
          </a:xfrm>
          <a:prstGeom prst="rect">
            <a:avLst/>
          </a:prstGeom>
          <a:noFill/>
          <a:ln>
            <a:noFill/>
          </a:ln>
        </p:spPr>
        <p:txBody>
          <a:bodyPr wrap="none" rtlCol="0">
            <a:noAutofit/>
          </a:bodyPr>
          <a:lstStyle/>
          <a:p>
            <a:pPr algn="ctr" defTabSz="914400"/>
            <a:r>
              <a:rPr lang="fr-FR" b="1" dirty="0" smtClean="0">
                <a:solidFill>
                  <a:srgbClr val="999999"/>
                </a:solidFill>
              </a:rPr>
              <a:t>TEMPS</a:t>
            </a:r>
            <a:endParaRPr lang="fr-FR" b="1" dirty="0">
              <a:solidFill>
                <a:srgbClr val="999999"/>
              </a:solidFill>
            </a:endParaRPr>
          </a:p>
        </p:txBody>
      </p:sp>
    </p:spTree>
    <p:extLst>
      <p:ext uri="{BB962C8B-B14F-4D97-AF65-F5344CB8AC3E}">
        <p14:creationId xmlns:p14="http://schemas.microsoft.com/office/powerpoint/2010/main" val="369141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10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1"/>
                                        </p:tgtEl>
                                        <p:attrNameLst>
                                          <p:attrName>style.visibility</p:attrName>
                                        </p:attrNameLst>
                                      </p:cBhvr>
                                      <p:to>
                                        <p:strVal val="visible"/>
                                      </p:to>
                                    </p:set>
                                    <p:animEffect transition="in" filter="fade">
                                      <p:cBhvr>
                                        <p:cTn id="10" dur="500"/>
                                        <p:tgtEl>
                                          <p:spTgt spid="6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500"/>
                                        <p:tgtEl>
                                          <p:spTgt spid="6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fade">
                                      <p:cBhvr>
                                        <p:cTn id="26" dur="500"/>
                                        <p:tgtEl>
                                          <p:spTgt spid="5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10" presetClass="entr" presetSubtype="0" fill="hold" nodeType="with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fade">
                                      <p:cBhvr>
                                        <p:cTn id="32" dur="500"/>
                                        <p:tgtEl>
                                          <p:spTgt spid="6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fade">
                                      <p:cBhvr>
                                        <p:cTn id="40" dur="500"/>
                                        <p:tgtEl>
                                          <p:spTgt spid="66"/>
                                        </p:tgtEl>
                                      </p:cBhvr>
                                    </p:animEffect>
                                  </p:childTnLst>
                                </p:cTn>
                              </p:par>
                              <p:par>
                                <p:cTn id="41" presetID="10" presetClass="entr" presetSubtype="0" fill="hold"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fade">
                                      <p:cBhvr>
                                        <p:cTn id="43" dur="500"/>
                                        <p:tgtEl>
                                          <p:spTgt spid="6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fade">
                                      <p:cBhvr>
                                        <p:cTn id="48" dur="500"/>
                                        <p:tgtEl>
                                          <p:spTgt spid="6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500"/>
                                        <p:tgtEl>
                                          <p:spTgt spid="68"/>
                                        </p:tgtEl>
                                      </p:cBhvr>
                                    </p:animEffect>
                                  </p:childTnLst>
                                </p:cTn>
                              </p:par>
                              <p:par>
                                <p:cTn id="52" presetID="10" presetClass="entr" presetSubtype="0" fill="hold" nodeType="withEffect">
                                  <p:stCondLst>
                                    <p:cond delay="0"/>
                                  </p:stCondLst>
                                  <p:childTnLst>
                                    <p:set>
                                      <p:cBhvr>
                                        <p:cTn id="53" dur="1" fill="hold">
                                          <p:stCondLst>
                                            <p:cond delay="0"/>
                                          </p:stCondLst>
                                        </p:cTn>
                                        <p:tgtEl>
                                          <p:spTgt spid="69"/>
                                        </p:tgtEl>
                                        <p:attrNameLst>
                                          <p:attrName>style.visibility</p:attrName>
                                        </p:attrNameLst>
                                      </p:cBhvr>
                                      <p:to>
                                        <p:strVal val="visible"/>
                                      </p:to>
                                    </p:set>
                                    <p:animEffect transition="in" filter="fade">
                                      <p:cBhvr>
                                        <p:cTn id="54"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7" grpId="0" animBg="1"/>
      <p:bldP spid="55" grpId="0" animBg="1"/>
      <p:bldP spid="61" grpId="0"/>
      <p:bldP spid="62" grpId="0"/>
      <p:bldP spid="63" grpId="0"/>
      <p:bldP spid="66" grpId="0"/>
      <p:bldP spid="68" grpId="0"/>
      <p:bldP spid="4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Gerade Verbindung mit Pfeil 15"/>
          <p:cNvCxnSpPr/>
          <p:nvPr/>
        </p:nvCxnSpPr>
        <p:spPr>
          <a:xfrm flipV="1">
            <a:off x="1774232" y="1484893"/>
            <a:ext cx="6000792" cy="3107553"/>
          </a:xfrm>
          <a:prstGeom prst="straightConnector1">
            <a:avLst/>
          </a:prstGeom>
          <a:ln w="12700">
            <a:solidFill>
              <a:schemeClr val="bg1"/>
            </a:solidFill>
            <a:prstDash val="dash"/>
            <a:tailEnd type="stealth" w="lg" len="lg"/>
          </a:ln>
        </p:spPr>
        <p:style>
          <a:lnRef idx="1">
            <a:schemeClr val="accent1"/>
          </a:lnRef>
          <a:fillRef idx="0">
            <a:schemeClr val="accent1"/>
          </a:fillRef>
          <a:effectRef idx="0">
            <a:schemeClr val="accent1"/>
          </a:effectRef>
          <a:fontRef idx="minor">
            <a:schemeClr val="tx1"/>
          </a:fontRef>
        </p:style>
      </p:cxnSp>
      <p:sp>
        <p:nvSpPr>
          <p:cNvPr id="61" name="Textfeld 60"/>
          <p:cNvSpPr txBox="1"/>
          <p:nvPr/>
        </p:nvSpPr>
        <p:spPr>
          <a:xfrm>
            <a:off x="3560182" y="4056705"/>
            <a:ext cx="1500198" cy="374571"/>
          </a:xfrm>
          <a:prstGeom prst="roundRect">
            <a:avLst/>
          </a:prstGeom>
          <a:noFill/>
          <a:ln w="6350">
            <a:noFill/>
          </a:ln>
        </p:spPr>
        <p:txBody>
          <a:bodyPr wrap="square" lIns="0" rIns="0" rtlCol="0">
            <a:spAutoFit/>
          </a:bodyPr>
          <a:lstStyle/>
          <a:p>
            <a:pPr algn="ctr" defTabSz="914400"/>
            <a:r>
              <a:rPr lang="fr-FR" sz="1600" dirty="0" smtClean="0">
                <a:solidFill>
                  <a:schemeClr val="bg1"/>
                </a:solidFill>
                <a:latin typeface="Segoe Semibold"/>
              </a:rPr>
              <a:t>Charge actuelle</a:t>
            </a:r>
            <a:endParaRPr lang="fr-FR" sz="1600" dirty="0">
              <a:solidFill>
                <a:schemeClr val="bg1"/>
              </a:solidFill>
              <a:latin typeface="Segoe Semibold"/>
            </a:endParaRPr>
          </a:p>
        </p:txBody>
      </p:sp>
      <p:sp>
        <p:nvSpPr>
          <p:cNvPr id="35" name="Textfeld 34"/>
          <p:cNvSpPr txBox="1"/>
          <p:nvPr/>
        </p:nvSpPr>
        <p:spPr>
          <a:xfrm>
            <a:off x="4488876" y="1186601"/>
            <a:ext cx="1291936" cy="919401"/>
          </a:xfrm>
          <a:prstGeom prst="roundRect">
            <a:avLst/>
          </a:prstGeom>
          <a:noFill/>
          <a:ln w="6350">
            <a:noFill/>
          </a:ln>
        </p:spPr>
        <p:txBody>
          <a:bodyPr wrap="square" lIns="0" rIns="0" rtlCol="0">
            <a:spAutoFit/>
          </a:bodyPr>
          <a:lstStyle/>
          <a:p>
            <a:pPr algn="ctr" defTabSz="914400"/>
            <a:r>
              <a:rPr lang="fr-FR" sz="1600" dirty="0" smtClean="0">
                <a:solidFill>
                  <a:schemeClr val="bg1"/>
                </a:solidFill>
              </a:rPr>
              <a:t>Capacités fournies par l’IT</a:t>
            </a:r>
            <a:endParaRPr lang="fr-FR" sz="1600" dirty="0">
              <a:solidFill>
                <a:schemeClr val="bg1"/>
              </a:solidFill>
            </a:endParaRPr>
          </a:p>
        </p:txBody>
      </p:sp>
      <p:sp>
        <p:nvSpPr>
          <p:cNvPr id="25" name="Textfeld 24"/>
          <p:cNvSpPr txBox="1"/>
          <p:nvPr/>
        </p:nvSpPr>
        <p:spPr>
          <a:xfrm>
            <a:off x="26394" y="3942323"/>
            <a:ext cx="1593278" cy="789667"/>
          </a:xfrm>
          <a:prstGeom prst="roundRect">
            <a:avLst>
              <a:gd name="adj" fmla="val 10381"/>
            </a:avLst>
          </a:prstGeom>
          <a:noFill/>
          <a:ln w="6350">
            <a:noFill/>
          </a:ln>
        </p:spPr>
        <p:txBody>
          <a:bodyPr wrap="square" lIns="0" rIns="0" rtlCol="0" anchor="ctr" anchorCtr="0">
            <a:spAutoFit/>
          </a:bodyPr>
          <a:lstStyle/>
          <a:p>
            <a:pPr algn="ctr" defTabSz="914400">
              <a:lnSpc>
                <a:spcPts val="1700"/>
              </a:lnSpc>
            </a:pPr>
            <a:r>
              <a:rPr lang="fr-FR" sz="1600" dirty="0" smtClean="0">
                <a:solidFill>
                  <a:srgbClr val="FFA71C"/>
                </a:solidFill>
                <a:latin typeface="Segoe Semibold"/>
              </a:rPr>
              <a:t>Réduction des investissements initiaux</a:t>
            </a:r>
            <a:endParaRPr lang="fr-FR" sz="1600" dirty="0">
              <a:solidFill>
                <a:srgbClr val="FFA71C"/>
              </a:solidFill>
              <a:latin typeface="Segoe Semibold"/>
            </a:endParaRPr>
          </a:p>
        </p:txBody>
      </p:sp>
      <p:sp>
        <p:nvSpPr>
          <p:cNvPr id="26" name="Textfeld 25"/>
          <p:cNvSpPr txBox="1"/>
          <p:nvPr/>
        </p:nvSpPr>
        <p:spPr>
          <a:xfrm>
            <a:off x="2239456" y="2985091"/>
            <a:ext cx="1355568" cy="584557"/>
          </a:xfrm>
          <a:prstGeom prst="roundRect">
            <a:avLst/>
          </a:prstGeom>
          <a:noFill/>
          <a:ln w="6350">
            <a:noFill/>
          </a:ln>
        </p:spPr>
        <p:txBody>
          <a:bodyPr wrap="square" lIns="0" rIns="0" rtlCol="0">
            <a:spAutoFit/>
          </a:bodyPr>
          <a:lstStyle/>
          <a:p>
            <a:pPr algn="ctr" defTabSz="914400">
              <a:lnSpc>
                <a:spcPts val="1700"/>
              </a:lnSpc>
            </a:pPr>
            <a:r>
              <a:rPr lang="fr-FR" sz="1600" dirty="0" smtClean="0">
                <a:solidFill>
                  <a:srgbClr val="FFA71C"/>
                </a:solidFill>
                <a:latin typeface="Segoe Semibold"/>
              </a:rPr>
              <a:t>Réduction de la surcapacité</a:t>
            </a:r>
            <a:endParaRPr lang="fr-FR" sz="1600" dirty="0">
              <a:solidFill>
                <a:srgbClr val="FFA71C"/>
              </a:solidFill>
              <a:latin typeface="Segoe Semibold"/>
            </a:endParaRPr>
          </a:p>
        </p:txBody>
      </p:sp>
      <p:cxnSp>
        <p:nvCxnSpPr>
          <p:cNvPr id="27" name="Gerade Verbindung mit Pfeil 26"/>
          <p:cNvCxnSpPr>
            <a:stCxn id="26" idx="2"/>
          </p:cNvCxnSpPr>
          <p:nvPr/>
        </p:nvCxnSpPr>
        <p:spPr>
          <a:xfrm>
            <a:off x="2917240" y="3569648"/>
            <a:ext cx="571534" cy="272719"/>
          </a:xfrm>
          <a:prstGeom prst="straightConnector1">
            <a:avLst/>
          </a:prstGeom>
          <a:ln w="12700">
            <a:solidFill>
              <a:schemeClr val="bg1"/>
            </a:solidFill>
            <a:tailEnd type="stealth"/>
          </a:ln>
        </p:spPr>
        <p:style>
          <a:lnRef idx="1">
            <a:schemeClr val="accent1"/>
          </a:lnRef>
          <a:fillRef idx="0">
            <a:schemeClr val="accent1"/>
          </a:fillRef>
          <a:effectRef idx="0">
            <a:schemeClr val="accent1"/>
          </a:effectRef>
          <a:fontRef idx="minor">
            <a:schemeClr val="tx1"/>
          </a:fontRef>
        </p:style>
      </p:cxnSp>
      <p:sp>
        <p:nvSpPr>
          <p:cNvPr id="29" name="Textfeld 28"/>
          <p:cNvSpPr txBox="1"/>
          <p:nvPr/>
        </p:nvSpPr>
        <p:spPr>
          <a:xfrm>
            <a:off x="2146026" y="2118773"/>
            <a:ext cx="2038050" cy="374571"/>
          </a:xfrm>
          <a:prstGeom prst="roundRect">
            <a:avLst/>
          </a:prstGeom>
          <a:noFill/>
          <a:ln w="6350">
            <a:noFill/>
          </a:ln>
        </p:spPr>
        <p:txBody>
          <a:bodyPr wrap="square" lIns="0" rIns="0" rtlCol="0">
            <a:spAutoFit/>
          </a:bodyPr>
          <a:lstStyle/>
          <a:p>
            <a:pPr algn="ctr" defTabSz="914400"/>
            <a:r>
              <a:rPr lang="fr-FR" sz="1600" dirty="0" smtClean="0">
                <a:solidFill>
                  <a:srgbClr val="FFA71C"/>
                </a:solidFill>
                <a:latin typeface="Segoe Semibold"/>
              </a:rPr>
              <a:t>Pas de sous-capacité</a:t>
            </a:r>
            <a:endParaRPr lang="fr-FR" sz="1600" dirty="0">
              <a:solidFill>
                <a:srgbClr val="FFA71C"/>
              </a:solidFill>
              <a:latin typeface="Segoe Semibold"/>
            </a:endParaRPr>
          </a:p>
        </p:txBody>
      </p:sp>
      <p:cxnSp>
        <p:nvCxnSpPr>
          <p:cNvPr id="31" name="Gerade Verbindung mit Pfeil 30"/>
          <p:cNvCxnSpPr>
            <a:stCxn id="29" idx="2"/>
          </p:cNvCxnSpPr>
          <p:nvPr/>
        </p:nvCxnSpPr>
        <p:spPr>
          <a:xfrm>
            <a:off x="3165051" y="2493344"/>
            <a:ext cx="1180949" cy="223875"/>
          </a:xfrm>
          <a:prstGeom prst="straightConnector1">
            <a:avLst/>
          </a:prstGeom>
          <a:ln w="12700">
            <a:solidFill>
              <a:schemeClr val="bg1"/>
            </a:solidFill>
            <a:tailEnd type="stealth"/>
          </a:ln>
        </p:spPr>
        <p:style>
          <a:lnRef idx="1">
            <a:schemeClr val="accent1"/>
          </a:lnRef>
          <a:fillRef idx="0">
            <a:schemeClr val="accent1"/>
          </a:fillRef>
          <a:effectRef idx="0">
            <a:schemeClr val="accent1"/>
          </a:effectRef>
          <a:fontRef idx="minor">
            <a:schemeClr val="tx1"/>
          </a:fontRef>
        </p:style>
      </p:cxnSp>
      <p:sp>
        <p:nvSpPr>
          <p:cNvPr id="34" name="Textfeld 33"/>
          <p:cNvSpPr txBox="1"/>
          <p:nvPr/>
        </p:nvSpPr>
        <p:spPr>
          <a:xfrm>
            <a:off x="7242350" y="3012549"/>
            <a:ext cx="1397287" cy="1468100"/>
          </a:xfrm>
          <a:prstGeom prst="roundRect">
            <a:avLst>
              <a:gd name="adj" fmla="val 9854"/>
            </a:avLst>
          </a:prstGeom>
          <a:noFill/>
          <a:ln w="6350">
            <a:noFill/>
          </a:ln>
        </p:spPr>
        <p:txBody>
          <a:bodyPr wrap="square" lIns="0" rIns="0" rtlCol="0">
            <a:spAutoFit/>
          </a:bodyPr>
          <a:lstStyle/>
          <a:p>
            <a:pPr algn="ctr" defTabSz="914400">
              <a:lnSpc>
                <a:spcPts val="1700"/>
              </a:lnSpc>
            </a:pPr>
            <a:r>
              <a:rPr lang="fr-FR" sz="1600" dirty="0" smtClean="0">
                <a:solidFill>
                  <a:srgbClr val="FFA71C"/>
                </a:solidFill>
                <a:latin typeface="Segoe Semibold"/>
              </a:rPr>
              <a:t>Réduction possible des capacités IT en cas de diminution de la charge</a:t>
            </a:r>
            <a:endParaRPr lang="fr-FR" sz="1600" dirty="0">
              <a:solidFill>
                <a:srgbClr val="FFA71C"/>
              </a:solidFill>
              <a:latin typeface="Segoe Semibold"/>
            </a:endParaRPr>
          </a:p>
        </p:txBody>
      </p:sp>
      <p:cxnSp>
        <p:nvCxnSpPr>
          <p:cNvPr id="36" name="Gerade Verbindung mit Pfeil 35"/>
          <p:cNvCxnSpPr>
            <a:stCxn id="34" idx="0"/>
          </p:cNvCxnSpPr>
          <p:nvPr/>
        </p:nvCxnSpPr>
        <p:spPr>
          <a:xfrm flipH="1" flipV="1">
            <a:off x="6346321" y="2395769"/>
            <a:ext cx="1594673" cy="616780"/>
          </a:xfrm>
          <a:prstGeom prst="straightConnector1">
            <a:avLst/>
          </a:prstGeom>
          <a:ln w="12700">
            <a:solidFill>
              <a:schemeClr val="bg1"/>
            </a:solidFill>
            <a:tailEnd type="stealth"/>
          </a:ln>
        </p:spPr>
        <p:style>
          <a:lnRef idx="1">
            <a:schemeClr val="accent1"/>
          </a:lnRef>
          <a:fillRef idx="0">
            <a:schemeClr val="accent1"/>
          </a:fillRef>
          <a:effectRef idx="0">
            <a:schemeClr val="accent1"/>
          </a:effectRef>
          <a:fontRef idx="minor">
            <a:schemeClr val="tx1"/>
          </a:fontRef>
        </p:style>
      </p:cxnSp>
      <p:cxnSp>
        <p:nvCxnSpPr>
          <p:cNvPr id="37" name="Gerade Verbindung mit Pfeil 36"/>
          <p:cNvCxnSpPr/>
          <p:nvPr/>
        </p:nvCxnSpPr>
        <p:spPr>
          <a:xfrm flipV="1">
            <a:off x="1148587" y="4449552"/>
            <a:ext cx="516127" cy="142894"/>
          </a:xfrm>
          <a:prstGeom prst="straightConnector1">
            <a:avLst/>
          </a:prstGeom>
          <a:ln w="19050">
            <a:solidFill>
              <a:schemeClr val="bg1"/>
            </a:solidFill>
            <a:tailEnd type="stealth"/>
          </a:ln>
        </p:spPr>
        <p:style>
          <a:lnRef idx="1">
            <a:schemeClr val="accent1"/>
          </a:lnRef>
          <a:fillRef idx="0">
            <a:schemeClr val="accent1"/>
          </a:fillRef>
          <a:effectRef idx="0">
            <a:schemeClr val="accent1"/>
          </a:effectRef>
          <a:fontRef idx="minor">
            <a:schemeClr val="tx1"/>
          </a:fontRef>
        </p:style>
      </p:cxnSp>
      <p:grpSp>
        <p:nvGrpSpPr>
          <p:cNvPr id="2" name="Gruppieren 53"/>
          <p:cNvGrpSpPr/>
          <p:nvPr/>
        </p:nvGrpSpPr>
        <p:grpSpPr>
          <a:xfrm>
            <a:off x="1765262" y="1677787"/>
            <a:ext cx="5514440" cy="2921152"/>
            <a:chOff x="1848386" y="1971675"/>
            <a:chExt cx="5514440" cy="3894869"/>
          </a:xfrm>
        </p:grpSpPr>
        <p:sp>
          <p:nvSpPr>
            <p:cNvPr id="46" name="Freihandform 45"/>
            <p:cNvSpPr/>
            <p:nvPr/>
          </p:nvSpPr>
          <p:spPr>
            <a:xfrm>
              <a:off x="5534026" y="2674936"/>
              <a:ext cx="1032695" cy="1755723"/>
            </a:xfrm>
            <a:custGeom>
              <a:avLst/>
              <a:gdLst>
                <a:gd name="connsiteX0" fmla="*/ 0 w 1133475"/>
                <a:gd name="connsiteY0" fmla="*/ 30162 h 2239962"/>
                <a:gd name="connsiteX1" fmla="*/ 600075 w 1133475"/>
                <a:gd name="connsiteY1" fmla="*/ 153987 h 2239962"/>
                <a:gd name="connsiteX2" fmla="*/ 914400 w 1133475"/>
                <a:gd name="connsiteY2" fmla="*/ 954087 h 2239962"/>
                <a:gd name="connsiteX3" fmla="*/ 1133475 w 1133475"/>
                <a:gd name="connsiteY3" fmla="*/ 2239962 h 2239962"/>
                <a:gd name="connsiteX4" fmla="*/ 1133475 w 1133475"/>
                <a:gd name="connsiteY4" fmla="*/ 2239962 h 2239962"/>
                <a:gd name="connsiteX0" fmla="*/ 0 w 1188730"/>
                <a:gd name="connsiteY0" fmla="*/ 30162 h 2429694"/>
                <a:gd name="connsiteX1" fmla="*/ 600075 w 1188730"/>
                <a:gd name="connsiteY1" fmla="*/ 153987 h 2429694"/>
                <a:gd name="connsiteX2" fmla="*/ 914400 w 1188730"/>
                <a:gd name="connsiteY2" fmla="*/ 954087 h 2429694"/>
                <a:gd name="connsiteX3" fmla="*/ 1133475 w 1188730"/>
                <a:gd name="connsiteY3" fmla="*/ 2239962 h 2429694"/>
                <a:gd name="connsiteX4" fmla="*/ 582869 w 1188730"/>
                <a:gd name="connsiteY4" fmla="*/ 2092478 h 2429694"/>
                <a:gd name="connsiteX0" fmla="*/ 0 w 1087950"/>
                <a:gd name="connsiteY0" fmla="*/ 30162 h 2141639"/>
                <a:gd name="connsiteX1" fmla="*/ 600075 w 1087950"/>
                <a:gd name="connsiteY1" fmla="*/ 153987 h 2141639"/>
                <a:gd name="connsiteX2" fmla="*/ 914400 w 1087950"/>
                <a:gd name="connsiteY2" fmla="*/ 954087 h 2141639"/>
                <a:gd name="connsiteX3" fmla="*/ 1032695 w 1087950"/>
                <a:gd name="connsiteY3" fmla="*/ 1755723 h 2141639"/>
                <a:gd name="connsiteX4" fmla="*/ 582869 w 1087950"/>
                <a:gd name="connsiteY4" fmla="*/ 2092478 h 2141639"/>
                <a:gd name="connsiteX0" fmla="*/ 0 w 1087950"/>
                <a:gd name="connsiteY0" fmla="*/ 30162 h 2092478"/>
                <a:gd name="connsiteX1" fmla="*/ 600075 w 1087950"/>
                <a:gd name="connsiteY1" fmla="*/ 153987 h 2092478"/>
                <a:gd name="connsiteX2" fmla="*/ 914400 w 1087950"/>
                <a:gd name="connsiteY2" fmla="*/ 954087 h 2092478"/>
                <a:gd name="connsiteX3" fmla="*/ 1032695 w 1087950"/>
                <a:gd name="connsiteY3" fmla="*/ 1755723 h 2092478"/>
                <a:gd name="connsiteX4" fmla="*/ 582869 w 1087950"/>
                <a:gd name="connsiteY4" fmla="*/ 2092478 h 2092478"/>
                <a:gd name="connsiteX0" fmla="*/ 0 w 1140030"/>
                <a:gd name="connsiteY0" fmla="*/ 30162 h 2185884"/>
                <a:gd name="connsiteX1" fmla="*/ 600075 w 1140030"/>
                <a:gd name="connsiteY1" fmla="*/ 153987 h 2185884"/>
                <a:gd name="connsiteX2" fmla="*/ 914400 w 1140030"/>
                <a:gd name="connsiteY2" fmla="*/ 954087 h 2185884"/>
                <a:gd name="connsiteX3" fmla="*/ 1032695 w 1140030"/>
                <a:gd name="connsiteY3" fmla="*/ 1755723 h 2185884"/>
                <a:gd name="connsiteX4" fmla="*/ 1072024 w 1140030"/>
                <a:gd name="connsiteY4" fmla="*/ 2185884 h 2185884"/>
                <a:gd name="connsiteX0" fmla="*/ 0 w 1072024"/>
                <a:gd name="connsiteY0" fmla="*/ 30162 h 2185884"/>
                <a:gd name="connsiteX1" fmla="*/ 600075 w 1072024"/>
                <a:gd name="connsiteY1" fmla="*/ 153987 h 2185884"/>
                <a:gd name="connsiteX2" fmla="*/ 914400 w 1072024"/>
                <a:gd name="connsiteY2" fmla="*/ 954087 h 2185884"/>
                <a:gd name="connsiteX3" fmla="*/ 1032695 w 1072024"/>
                <a:gd name="connsiteY3" fmla="*/ 1755723 h 2185884"/>
                <a:gd name="connsiteX4" fmla="*/ 1072024 w 1072024"/>
                <a:gd name="connsiteY4" fmla="*/ 2185884 h 2185884"/>
                <a:gd name="connsiteX0" fmla="*/ 0 w 1054459"/>
                <a:gd name="connsiteY0" fmla="*/ 30162 h 1906945"/>
                <a:gd name="connsiteX1" fmla="*/ 600075 w 1054459"/>
                <a:gd name="connsiteY1" fmla="*/ 153987 h 1906945"/>
                <a:gd name="connsiteX2" fmla="*/ 914400 w 1054459"/>
                <a:gd name="connsiteY2" fmla="*/ 954087 h 1906945"/>
                <a:gd name="connsiteX3" fmla="*/ 1032695 w 1054459"/>
                <a:gd name="connsiteY3" fmla="*/ 1755723 h 1906945"/>
                <a:gd name="connsiteX4" fmla="*/ 1044985 w 1054459"/>
                <a:gd name="connsiteY4" fmla="*/ 1861420 h 1906945"/>
                <a:gd name="connsiteX0" fmla="*/ 0 w 1032695"/>
                <a:gd name="connsiteY0" fmla="*/ 30162 h 1755723"/>
                <a:gd name="connsiteX1" fmla="*/ 600075 w 1032695"/>
                <a:gd name="connsiteY1" fmla="*/ 153987 h 1755723"/>
                <a:gd name="connsiteX2" fmla="*/ 914400 w 1032695"/>
                <a:gd name="connsiteY2" fmla="*/ 954087 h 1755723"/>
                <a:gd name="connsiteX3" fmla="*/ 1032695 w 1032695"/>
                <a:gd name="connsiteY3" fmla="*/ 1755723 h 1755723"/>
              </a:gdLst>
              <a:ahLst/>
              <a:cxnLst>
                <a:cxn ang="0">
                  <a:pos x="connsiteX0" y="connsiteY0"/>
                </a:cxn>
                <a:cxn ang="0">
                  <a:pos x="connsiteX1" y="connsiteY1"/>
                </a:cxn>
                <a:cxn ang="0">
                  <a:pos x="connsiteX2" y="connsiteY2"/>
                </a:cxn>
                <a:cxn ang="0">
                  <a:pos x="connsiteX3" y="connsiteY3"/>
                </a:cxn>
              </a:cxnLst>
              <a:rect l="l" t="t" r="r" b="b"/>
              <a:pathLst>
                <a:path w="1032695" h="1755723">
                  <a:moveTo>
                    <a:pt x="0" y="30162"/>
                  </a:moveTo>
                  <a:cubicBezTo>
                    <a:pt x="223837" y="15081"/>
                    <a:pt x="447675" y="0"/>
                    <a:pt x="600075" y="153987"/>
                  </a:cubicBezTo>
                  <a:cubicBezTo>
                    <a:pt x="752475" y="307975"/>
                    <a:pt x="842297" y="687131"/>
                    <a:pt x="914400" y="954087"/>
                  </a:cubicBezTo>
                  <a:cubicBezTo>
                    <a:pt x="986503" y="1221043"/>
                    <a:pt x="1010931" y="1604501"/>
                    <a:pt x="1032695" y="1755723"/>
                  </a:cubicBezTo>
                </a:path>
              </a:pathLst>
            </a:custGeom>
            <a:ln w="38100">
              <a:solidFill>
                <a:srgbClr val="3BA2DB"/>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fr-FR">
                <a:solidFill>
                  <a:schemeClr val="bg1"/>
                </a:solidFill>
              </a:endParaRPr>
            </a:p>
          </p:txBody>
        </p:sp>
        <p:sp>
          <p:nvSpPr>
            <p:cNvPr id="47" name="Freihandform 46"/>
            <p:cNvSpPr/>
            <p:nvPr/>
          </p:nvSpPr>
          <p:spPr>
            <a:xfrm>
              <a:off x="6564262" y="1971675"/>
              <a:ext cx="798564" cy="2754108"/>
            </a:xfrm>
            <a:custGeom>
              <a:avLst/>
              <a:gdLst>
                <a:gd name="connsiteX0" fmla="*/ 0 w 695325"/>
                <a:gd name="connsiteY0" fmla="*/ 2924175 h 3319463"/>
                <a:gd name="connsiteX1" fmla="*/ 180975 w 695325"/>
                <a:gd name="connsiteY1" fmla="*/ 3105150 h 3319463"/>
                <a:gd name="connsiteX2" fmla="*/ 457200 w 695325"/>
                <a:gd name="connsiteY2" fmla="*/ 1638300 h 3319463"/>
                <a:gd name="connsiteX3" fmla="*/ 695325 w 695325"/>
                <a:gd name="connsiteY3" fmla="*/ 0 h 3319463"/>
                <a:gd name="connsiteX0" fmla="*/ 0 w 793647"/>
                <a:gd name="connsiteY0" fmla="*/ 2459601 h 3242033"/>
                <a:gd name="connsiteX1" fmla="*/ 279297 w 793647"/>
                <a:gd name="connsiteY1" fmla="*/ 3105150 h 3242033"/>
                <a:gd name="connsiteX2" fmla="*/ 555522 w 793647"/>
                <a:gd name="connsiteY2" fmla="*/ 1638300 h 3242033"/>
                <a:gd name="connsiteX3" fmla="*/ 793647 w 793647"/>
                <a:gd name="connsiteY3" fmla="*/ 0 h 3242033"/>
                <a:gd name="connsiteX0" fmla="*/ 0 w 793647"/>
                <a:gd name="connsiteY0" fmla="*/ 2459601 h 3242033"/>
                <a:gd name="connsiteX1" fmla="*/ 279297 w 793647"/>
                <a:gd name="connsiteY1" fmla="*/ 3105150 h 3242033"/>
                <a:gd name="connsiteX2" fmla="*/ 555522 w 793647"/>
                <a:gd name="connsiteY2" fmla="*/ 1638300 h 3242033"/>
                <a:gd name="connsiteX3" fmla="*/ 793647 w 793647"/>
                <a:gd name="connsiteY3" fmla="*/ 0 h 3242033"/>
                <a:gd name="connsiteX0" fmla="*/ 0 w 793647"/>
                <a:gd name="connsiteY0" fmla="*/ 2459601 h 2755336"/>
                <a:gd name="connsiteX1" fmla="*/ 279297 w 793647"/>
                <a:gd name="connsiteY1" fmla="*/ 2618453 h 2755336"/>
                <a:gd name="connsiteX2" fmla="*/ 555522 w 793647"/>
                <a:gd name="connsiteY2" fmla="*/ 1638300 h 2755336"/>
                <a:gd name="connsiteX3" fmla="*/ 793647 w 793647"/>
                <a:gd name="connsiteY3" fmla="*/ 0 h 2755336"/>
                <a:gd name="connsiteX0" fmla="*/ 0 w 796105"/>
                <a:gd name="connsiteY0" fmla="*/ 2462059 h 2755746"/>
                <a:gd name="connsiteX1" fmla="*/ 281755 w 796105"/>
                <a:gd name="connsiteY1" fmla="*/ 2618453 h 2755746"/>
                <a:gd name="connsiteX2" fmla="*/ 557980 w 796105"/>
                <a:gd name="connsiteY2" fmla="*/ 1638300 h 2755746"/>
                <a:gd name="connsiteX3" fmla="*/ 796105 w 796105"/>
                <a:gd name="connsiteY3" fmla="*/ 0 h 2755746"/>
                <a:gd name="connsiteX0" fmla="*/ 0 w 796105"/>
                <a:gd name="connsiteY0" fmla="*/ 2462059 h 2755746"/>
                <a:gd name="connsiteX1" fmla="*/ 281755 w 796105"/>
                <a:gd name="connsiteY1" fmla="*/ 2618453 h 2755746"/>
                <a:gd name="connsiteX2" fmla="*/ 557980 w 796105"/>
                <a:gd name="connsiteY2" fmla="*/ 1638300 h 2755746"/>
                <a:gd name="connsiteX3" fmla="*/ 796105 w 796105"/>
                <a:gd name="connsiteY3" fmla="*/ 0 h 2755746"/>
                <a:gd name="connsiteX0" fmla="*/ 0 w 798564"/>
                <a:gd name="connsiteY0" fmla="*/ 2452227 h 2754108"/>
                <a:gd name="connsiteX1" fmla="*/ 284214 w 798564"/>
                <a:gd name="connsiteY1" fmla="*/ 2618453 h 2754108"/>
                <a:gd name="connsiteX2" fmla="*/ 560439 w 798564"/>
                <a:gd name="connsiteY2" fmla="*/ 1638300 h 2754108"/>
                <a:gd name="connsiteX3" fmla="*/ 798564 w 798564"/>
                <a:gd name="connsiteY3" fmla="*/ 0 h 2754108"/>
                <a:gd name="connsiteX0" fmla="*/ 0 w 798564"/>
                <a:gd name="connsiteY0" fmla="*/ 2452227 h 2754108"/>
                <a:gd name="connsiteX1" fmla="*/ 284214 w 798564"/>
                <a:gd name="connsiteY1" fmla="*/ 2618453 h 2754108"/>
                <a:gd name="connsiteX2" fmla="*/ 560439 w 798564"/>
                <a:gd name="connsiteY2" fmla="*/ 1638300 h 2754108"/>
                <a:gd name="connsiteX3" fmla="*/ 798564 w 798564"/>
                <a:gd name="connsiteY3" fmla="*/ 0 h 2754108"/>
                <a:gd name="connsiteX0" fmla="*/ 0 w 798564"/>
                <a:gd name="connsiteY0" fmla="*/ 2452227 h 2754108"/>
                <a:gd name="connsiteX1" fmla="*/ 284214 w 798564"/>
                <a:gd name="connsiteY1" fmla="*/ 2618453 h 2754108"/>
                <a:gd name="connsiteX2" fmla="*/ 560439 w 798564"/>
                <a:gd name="connsiteY2" fmla="*/ 1638300 h 2754108"/>
                <a:gd name="connsiteX3" fmla="*/ 798564 w 798564"/>
                <a:gd name="connsiteY3" fmla="*/ 0 h 2754108"/>
                <a:gd name="connsiteX0" fmla="*/ 0 w 798564"/>
                <a:gd name="connsiteY0" fmla="*/ 2452227 h 2754108"/>
                <a:gd name="connsiteX1" fmla="*/ 284214 w 798564"/>
                <a:gd name="connsiteY1" fmla="*/ 2618453 h 2754108"/>
                <a:gd name="connsiteX2" fmla="*/ 560439 w 798564"/>
                <a:gd name="connsiteY2" fmla="*/ 1638300 h 2754108"/>
                <a:gd name="connsiteX3" fmla="*/ 798564 w 798564"/>
                <a:gd name="connsiteY3" fmla="*/ 0 h 2754108"/>
              </a:gdLst>
              <a:ahLst/>
              <a:cxnLst>
                <a:cxn ang="0">
                  <a:pos x="connsiteX0" y="connsiteY0"/>
                </a:cxn>
                <a:cxn ang="0">
                  <a:pos x="connsiteX1" y="connsiteY1"/>
                </a:cxn>
                <a:cxn ang="0">
                  <a:pos x="connsiteX2" y="connsiteY2"/>
                </a:cxn>
                <a:cxn ang="0">
                  <a:pos x="connsiteX3" y="connsiteY3"/>
                </a:cxn>
              </a:cxnLst>
              <a:rect l="l" t="t" r="r" b="b"/>
              <a:pathLst>
                <a:path w="798564" h="2754108">
                  <a:moveTo>
                    <a:pt x="0" y="2452227"/>
                  </a:moveTo>
                  <a:cubicBezTo>
                    <a:pt x="30573" y="2708712"/>
                    <a:pt x="190807" y="2754108"/>
                    <a:pt x="284214" y="2618453"/>
                  </a:cubicBezTo>
                  <a:cubicBezTo>
                    <a:pt x="377621" y="2482798"/>
                    <a:pt x="474714" y="2074709"/>
                    <a:pt x="560439" y="1638300"/>
                  </a:cubicBezTo>
                  <a:cubicBezTo>
                    <a:pt x="646164" y="1201891"/>
                    <a:pt x="722364" y="560387"/>
                    <a:pt x="798564" y="0"/>
                  </a:cubicBezTo>
                </a:path>
              </a:pathLst>
            </a:custGeom>
            <a:ln w="38100">
              <a:solidFill>
                <a:srgbClr val="3BA2DB"/>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fr-FR">
                <a:solidFill>
                  <a:schemeClr val="bg1"/>
                </a:solidFill>
              </a:endParaRPr>
            </a:p>
          </p:txBody>
        </p:sp>
        <p:sp>
          <p:nvSpPr>
            <p:cNvPr id="50" name="Freihandform 49"/>
            <p:cNvSpPr/>
            <p:nvPr/>
          </p:nvSpPr>
          <p:spPr>
            <a:xfrm>
              <a:off x="1848386" y="3544584"/>
              <a:ext cx="2650733" cy="2321960"/>
            </a:xfrm>
            <a:custGeom>
              <a:avLst/>
              <a:gdLst>
                <a:gd name="connsiteX0" fmla="*/ 0 w 2650733"/>
                <a:gd name="connsiteY0" fmla="*/ 2321960 h 2321960"/>
                <a:gd name="connsiteX1" fmla="*/ 1849348 w 2650733"/>
                <a:gd name="connsiteY1" fmla="*/ 1541124 h 2321960"/>
                <a:gd name="connsiteX2" fmla="*/ 2650733 w 2650733"/>
                <a:gd name="connsiteY2" fmla="*/ 0 h 2321960"/>
              </a:gdLst>
              <a:ahLst/>
              <a:cxnLst>
                <a:cxn ang="0">
                  <a:pos x="connsiteX0" y="connsiteY0"/>
                </a:cxn>
                <a:cxn ang="0">
                  <a:pos x="connsiteX1" y="connsiteY1"/>
                </a:cxn>
                <a:cxn ang="0">
                  <a:pos x="connsiteX2" y="connsiteY2"/>
                </a:cxn>
              </a:cxnLst>
              <a:rect l="l" t="t" r="r" b="b"/>
              <a:pathLst>
                <a:path w="2650733" h="2321960">
                  <a:moveTo>
                    <a:pt x="0" y="2321960"/>
                  </a:moveTo>
                  <a:cubicBezTo>
                    <a:pt x="703779" y="2125038"/>
                    <a:pt x="1407559" y="1928117"/>
                    <a:pt x="1849348" y="1541124"/>
                  </a:cubicBezTo>
                  <a:cubicBezTo>
                    <a:pt x="2291137" y="1154131"/>
                    <a:pt x="2470935" y="577065"/>
                    <a:pt x="2650733" y="0"/>
                  </a:cubicBezTo>
                </a:path>
              </a:pathLst>
            </a:custGeom>
            <a:ln w="381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fr-FR">
                <a:solidFill>
                  <a:schemeClr val="bg1"/>
                </a:solidFill>
              </a:endParaRPr>
            </a:p>
          </p:txBody>
        </p:sp>
        <p:sp>
          <p:nvSpPr>
            <p:cNvPr id="52" name="Freihandform 51"/>
            <p:cNvSpPr/>
            <p:nvPr/>
          </p:nvSpPr>
          <p:spPr>
            <a:xfrm>
              <a:off x="4498642" y="2704887"/>
              <a:ext cx="1043195" cy="844461"/>
            </a:xfrm>
            <a:custGeom>
              <a:avLst/>
              <a:gdLst>
                <a:gd name="connsiteX0" fmla="*/ 0 w 1900719"/>
                <a:gd name="connsiteY0" fmla="*/ 934948 h 934948"/>
                <a:gd name="connsiteX1" fmla="*/ 462337 w 1900719"/>
                <a:gd name="connsiteY1" fmla="*/ 277402 h 934948"/>
                <a:gd name="connsiteX2" fmla="*/ 1900719 w 1900719"/>
                <a:gd name="connsiteY2" fmla="*/ 0 h 934948"/>
                <a:gd name="connsiteX0" fmla="*/ 0 w 1373550"/>
                <a:gd name="connsiteY0" fmla="*/ 868273 h 868273"/>
                <a:gd name="connsiteX1" fmla="*/ 462337 w 1373550"/>
                <a:gd name="connsiteY1" fmla="*/ 210727 h 868273"/>
                <a:gd name="connsiteX2" fmla="*/ 1373550 w 1373550"/>
                <a:gd name="connsiteY2" fmla="*/ 0 h 868273"/>
                <a:gd name="connsiteX0" fmla="*/ 0 w 1047663"/>
                <a:gd name="connsiteY0" fmla="*/ 839698 h 839698"/>
                <a:gd name="connsiteX1" fmla="*/ 462337 w 1047663"/>
                <a:gd name="connsiteY1" fmla="*/ 182152 h 839698"/>
                <a:gd name="connsiteX2" fmla="*/ 1047663 w 1047663"/>
                <a:gd name="connsiteY2" fmla="*/ 0 h 839698"/>
                <a:gd name="connsiteX0" fmla="*/ 0 w 1047663"/>
                <a:gd name="connsiteY0" fmla="*/ 839698 h 839698"/>
                <a:gd name="connsiteX1" fmla="*/ 462337 w 1047663"/>
                <a:gd name="connsiteY1" fmla="*/ 182152 h 839698"/>
                <a:gd name="connsiteX2" fmla="*/ 1047663 w 1047663"/>
                <a:gd name="connsiteY2" fmla="*/ 0 h 839698"/>
                <a:gd name="connsiteX0" fmla="*/ 0 w 1047663"/>
                <a:gd name="connsiteY0" fmla="*/ 839698 h 839698"/>
                <a:gd name="connsiteX1" fmla="*/ 462337 w 1047663"/>
                <a:gd name="connsiteY1" fmla="*/ 182152 h 839698"/>
                <a:gd name="connsiteX2" fmla="*/ 1047663 w 1047663"/>
                <a:gd name="connsiteY2" fmla="*/ 0 h 839698"/>
                <a:gd name="connsiteX0" fmla="*/ 0 w 1047663"/>
                <a:gd name="connsiteY0" fmla="*/ 839698 h 839698"/>
                <a:gd name="connsiteX1" fmla="*/ 462337 w 1047663"/>
                <a:gd name="connsiteY1" fmla="*/ 182152 h 839698"/>
                <a:gd name="connsiteX2" fmla="*/ 1047663 w 1047663"/>
                <a:gd name="connsiteY2" fmla="*/ 0 h 839698"/>
                <a:gd name="connsiteX0" fmla="*/ 0 w 1047663"/>
                <a:gd name="connsiteY0" fmla="*/ 839698 h 839698"/>
                <a:gd name="connsiteX1" fmla="*/ 360923 w 1047663"/>
                <a:gd name="connsiteY1" fmla="*/ 241145 h 839698"/>
                <a:gd name="connsiteX2" fmla="*/ 1047663 w 1047663"/>
                <a:gd name="connsiteY2" fmla="*/ 0 h 839698"/>
                <a:gd name="connsiteX0" fmla="*/ 0 w 1047663"/>
                <a:gd name="connsiteY0" fmla="*/ 839698 h 839698"/>
                <a:gd name="connsiteX1" fmla="*/ 360923 w 1047663"/>
                <a:gd name="connsiteY1" fmla="*/ 241145 h 839698"/>
                <a:gd name="connsiteX2" fmla="*/ 1047663 w 1047663"/>
                <a:gd name="connsiteY2" fmla="*/ 0 h 839698"/>
                <a:gd name="connsiteX0" fmla="*/ 0 w 1035295"/>
                <a:gd name="connsiteY0" fmla="*/ 792995 h 792995"/>
                <a:gd name="connsiteX1" fmla="*/ 348555 w 1035295"/>
                <a:gd name="connsiteY1" fmla="*/ 241145 h 792995"/>
                <a:gd name="connsiteX2" fmla="*/ 1035295 w 1035295"/>
                <a:gd name="connsiteY2" fmla="*/ 0 h 792995"/>
                <a:gd name="connsiteX0" fmla="*/ 0 w 1052610"/>
                <a:gd name="connsiteY0" fmla="*/ 839698 h 839698"/>
                <a:gd name="connsiteX1" fmla="*/ 365870 w 1052610"/>
                <a:gd name="connsiteY1" fmla="*/ 241145 h 839698"/>
                <a:gd name="connsiteX2" fmla="*/ 1052610 w 1052610"/>
                <a:gd name="connsiteY2" fmla="*/ 0 h 839698"/>
                <a:gd name="connsiteX0" fmla="*/ 0 w 1055018"/>
                <a:gd name="connsiteY0" fmla="*/ 844461 h 844461"/>
                <a:gd name="connsiteX1" fmla="*/ 368278 w 1055018"/>
                <a:gd name="connsiteY1" fmla="*/ 241145 h 844461"/>
                <a:gd name="connsiteX2" fmla="*/ 1055018 w 1055018"/>
                <a:gd name="connsiteY2" fmla="*/ 0 h 844461"/>
              </a:gdLst>
              <a:ahLst/>
              <a:cxnLst>
                <a:cxn ang="0">
                  <a:pos x="connsiteX0" y="connsiteY0"/>
                </a:cxn>
                <a:cxn ang="0">
                  <a:pos x="connsiteX1" y="connsiteY1"/>
                </a:cxn>
                <a:cxn ang="0">
                  <a:pos x="connsiteX2" y="connsiteY2"/>
                </a:cxn>
              </a:cxnLst>
              <a:rect l="l" t="t" r="r" b="b"/>
              <a:pathLst>
                <a:path w="1055018" h="844461">
                  <a:moveTo>
                    <a:pt x="0" y="844461"/>
                  </a:moveTo>
                  <a:cubicBezTo>
                    <a:pt x="72775" y="593600"/>
                    <a:pt x="193668" y="381095"/>
                    <a:pt x="368278" y="241145"/>
                  </a:cubicBezTo>
                  <a:cubicBezTo>
                    <a:pt x="537014" y="123932"/>
                    <a:pt x="762598" y="32213"/>
                    <a:pt x="1055018" y="0"/>
                  </a:cubicBezTo>
                </a:path>
              </a:pathLst>
            </a:custGeom>
            <a:ln w="38100">
              <a:solidFill>
                <a:srgbClr val="3BA2DB"/>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fr-FR">
                <a:solidFill>
                  <a:schemeClr val="bg1"/>
                </a:solidFill>
              </a:endParaRPr>
            </a:p>
          </p:txBody>
        </p:sp>
      </p:grpSp>
      <p:grpSp>
        <p:nvGrpSpPr>
          <p:cNvPr id="3" name="Gruppieren 54"/>
          <p:cNvGrpSpPr/>
          <p:nvPr/>
        </p:nvGrpSpPr>
        <p:grpSpPr>
          <a:xfrm>
            <a:off x="1774232" y="1538476"/>
            <a:ext cx="5514440" cy="2921152"/>
            <a:chOff x="1848386" y="1971675"/>
            <a:chExt cx="5514440" cy="3894869"/>
          </a:xfrm>
        </p:grpSpPr>
        <p:sp>
          <p:nvSpPr>
            <p:cNvPr id="56" name="Freihandform 55"/>
            <p:cNvSpPr/>
            <p:nvPr/>
          </p:nvSpPr>
          <p:spPr>
            <a:xfrm>
              <a:off x="5534026" y="2674936"/>
              <a:ext cx="1032695" cy="1755723"/>
            </a:xfrm>
            <a:custGeom>
              <a:avLst/>
              <a:gdLst>
                <a:gd name="connsiteX0" fmla="*/ 0 w 1133475"/>
                <a:gd name="connsiteY0" fmla="*/ 30162 h 2239962"/>
                <a:gd name="connsiteX1" fmla="*/ 600075 w 1133475"/>
                <a:gd name="connsiteY1" fmla="*/ 153987 h 2239962"/>
                <a:gd name="connsiteX2" fmla="*/ 914400 w 1133475"/>
                <a:gd name="connsiteY2" fmla="*/ 954087 h 2239962"/>
                <a:gd name="connsiteX3" fmla="*/ 1133475 w 1133475"/>
                <a:gd name="connsiteY3" fmla="*/ 2239962 h 2239962"/>
                <a:gd name="connsiteX4" fmla="*/ 1133475 w 1133475"/>
                <a:gd name="connsiteY4" fmla="*/ 2239962 h 2239962"/>
                <a:gd name="connsiteX0" fmla="*/ 0 w 1188730"/>
                <a:gd name="connsiteY0" fmla="*/ 30162 h 2429694"/>
                <a:gd name="connsiteX1" fmla="*/ 600075 w 1188730"/>
                <a:gd name="connsiteY1" fmla="*/ 153987 h 2429694"/>
                <a:gd name="connsiteX2" fmla="*/ 914400 w 1188730"/>
                <a:gd name="connsiteY2" fmla="*/ 954087 h 2429694"/>
                <a:gd name="connsiteX3" fmla="*/ 1133475 w 1188730"/>
                <a:gd name="connsiteY3" fmla="*/ 2239962 h 2429694"/>
                <a:gd name="connsiteX4" fmla="*/ 582869 w 1188730"/>
                <a:gd name="connsiteY4" fmla="*/ 2092478 h 2429694"/>
                <a:gd name="connsiteX0" fmla="*/ 0 w 1087950"/>
                <a:gd name="connsiteY0" fmla="*/ 30162 h 2141639"/>
                <a:gd name="connsiteX1" fmla="*/ 600075 w 1087950"/>
                <a:gd name="connsiteY1" fmla="*/ 153987 h 2141639"/>
                <a:gd name="connsiteX2" fmla="*/ 914400 w 1087950"/>
                <a:gd name="connsiteY2" fmla="*/ 954087 h 2141639"/>
                <a:gd name="connsiteX3" fmla="*/ 1032695 w 1087950"/>
                <a:gd name="connsiteY3" fmla="*/ 1755723 h 2141639"/>
                <a:gd name="connsiteX4" fmla="*/ 582869 w 1087950"/>
                <a:gd name="connsiteY4" fmla="*/ 2092478 h 2141639"/>
                <a:gd name="connsiteX0" fmla="*/ 0 w 1087950"/>
                <a:gd name="connsiteY0" fmla="*/ 30162 h 2092478"/>
                <a:gd name="connsiteX1" fmla="*/ 600075 w 1087950"/>
                <a:gd name="connsiteY1" fmla="*/ 153987 h 2092478"/>
                <a:gd name="connsiteX2" fmla="*/ 914400 w 1087950"/>
                <a:gd name="connsiteY2" fmla="*/ 954087 h 2092478"/>
                <a:gd name="connsiteX3" fmla="*/ 1032695 w 1087950"/>
                <a:gd name="connsiteY3" fmla="*/ 1755723 h 2092478"/>
                <a:gd name="connsiteX4" fmla="*/ 582869 w 1087950"/>
                <a:gd name="connsiteY4" fmla="*/ 2092478 h 2092478"/>
                <a:gd name="connsiteX0" fmla="*/ 0 w 1140030"/>
                <a:gd name="connsiteY0" fmla="*/ 30162 h 2185884"/>
                <a:gd name="connsiteX1" fmla="*/ 600075 w 1140030"/>
                <a:gd name="connsiteY1" fmla="*/ 153987 h 2185884"/>
                <a:gd name="connsiteX2" fmla="*/ 914400 w 1140030"/>
                <a:gd name="connsiteY2" fmla="*/ 954087 h 2185884"/>
                <a:gd name="connsiteX3" fmla="*/ 1032695 w 1140030"/>
                <a:gd name="connsiteY3" fmla="*/ 1755723 h 2185884"/>
                <a:gd name="connsiteX4" fmla="*/ 1072024 w 1140030"/>
                <a:gd name="connsiteY4" fmla="*/ 2185884 h 2185884"/>
                <a:gd name="connsiteX0" fmla="*/ 0 w 1072024"/>
                <a:gd name="connsiteY0" fmla="*/ 30162 h 2185884"/>
                <a:gd name="connsiteX1" fmla="*/ 600075 w 1072024"/>
                <a:gd name="connsiteY1" fmla="*/ 153987 h 2185884"/>
                <a:gd name="connsiteX2" fmla="*/ 914400 w 1072024"/>
                <a:gd name="connsiteY2" fmla="*/ 954087 h 2185884"/>
                <a:gd name="connsiteX3" fmla="*/ 1032695 w 1072024"/>
                <a:gd name="connsiteY3" fmla="*/ 1755723 h 2185884"/>
                <a:gd name="connsiteX4" fmla="*/ 1072024 w 1072024"/>
                <a:gd name="connsiteY4" fmla="*/ 2185884 h 2185884"/>
                <a:gd name="connsiteX0" fmla="*/ 0 w 1054459"/>
                <a:gd name="connsiteY0" fmla="*/ 30162 h 1906945"/>
                <a:gd name="connsiteX1" fmla="*/ 600075 w 1054459"/>
                <a:gd name="connsiteY1" fmla="*/ 153987 h 1906945"/>
                <a:gd name="connsiteX2" fmla="*/ 914400 w 1054459"/>
                <a:gd name="connsiteY2" fmla="*/ 954087 h 1906945"/>
                <a:gd name="connsiteX3" fmla="*/ 1032695 w 1054459"/>
                <a:gd name="connsiteY3" fmla="*/ 1755723 h 1906945"/>
                <a:gd name="connsiteX4" fmla="*/ 1044985 w 1054459"/>
                <a:gd name="connsiteY4" fmla="*/ 1861420 h 1906945"/>
                <a:gd name="connsiteX0" fmla="*/ 0 w 1032695"/>
                <a:gd name="connsiteY0" fmla="*/ 30162 h 1755723"/>
                <a:gd name="connsiteX1" fmla="*/ 600075 w 1032695"/>
                <a:gd name="connsiteY1" fmla="*/ 153987 h 1755723"/>
                <a:gd name="connsiteX2" fmla="*/ 914400 w 1032695"/>
                <a:gd name="connsiteY2" fmla="*/ 954087 h 1755723"/>
                <a:gd name="connsiteX3" fmla="*/ 1032695 w 1032695"/>
                <a:gd name="connsiteY3" fmla="*/ 1755723 h 1755723"/>
              </a:gdLst>
              <a:ahLst/>
              <a:cxnLst>
                <a:cxn ang="0">
                  <a:pos x="connsiteX0" y="connsiteY0"/>
                </a:cxn>
                <a:cxn ang="0">
                  <a:pos x="connsiteX1" y="connsiteY1"/>
                </a:cxn>
                <a:cxn ang="0">
                  <a:pos x="connsiteX2" y="connsiteY2"/>
                </a:cxn>
                <a:cxn ang="0">
                  <a:pos x="connsiteX3" y="connsiteY3"/>
                </a:cxn>
              </a:cxnLst>
              <a:rect l="l" t="t" r="r" b="b"/>
              <a:pathLst>
                <a:path w="1032695" h="1755723">
                  <a:moveTo>
                    <a:pt x="0" y="30162"/>
                  </a:moveTo>
                  <a:cubicBezTo>
                    <a:pt x="223837" y="15081"/>
                    <a:pt x="447675" y="0"/>
                    <a:pt x="600075" y="153987"/>
                  </a:cubicBezTo>
                  <a:cubicBezTo>
                    <a:pt x="752475" y="307975"/>
                    <a:pt x="842297" y="687131"/>
                    <a:pt x="914400" y="954087"/>
                  </a:cubicBezTo>
                  <a:cubicBezTo>
                    <a:pt x="986503" y="1221043"/>
                    <a:pt x="1010931" y="1604501"/>
                    <a:pt x="1032695" y="1755723"/>
                  </a:cubicBezTo>
                </a:path>
              </a:pathLst>
            </a:cu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fr-FR">
                <a:solidFill>
                  <a:schemeClr val="bg1"/>
                </a:solidFill>
              </a:endParaRPr>
            </a:p>
          </p:txBody>
        </p:sp>
        <p:sp>
          <p:nvSpPr>
            <p:cNvPr id="57" name="Freihandform 56"/>
            <p:cNvSpPr/>
            <p:nvPr/>
          </p:nvSpPr>
          <p:spPr>
            <a:xfrm>
              <a:off x="6564262" y="1971675"/>
              <a:ext cx="798564" cy="2754108"/>
            </a:xfrm>
            <a:custGeom>
              <a:avLst/>
              <a:gdLst>
                <a:gd name="connsiteX0" fmla="*/ 0 w 695325"/>
                <a:gd name="connsiteY0" fmla="*/ 2924175 h 3319463"/>
                <a:gd name="connsiteX1" fmla="*/ 180975 w 695325"/>
                <a:gd name="connsiteY1" fmla="*/ 3105150 h 3319463"/>
                <a:gd name="connsiteX2" fmla="*/ 457200 w 695325"/>
                <a:gd name="connsiteY2" fmla="*/ 1638300 h 3319463"/>
                <a:gd name="connsiteX3" fmla="*/ 695325 w 695325"/>
                <a:gd name="connsiteY3" fmla="*/ 0 h 3319463"/>
                <a:gd name="connsiteX0" fmla="*/ 0 w 793647"/>
                <a:gd name="connsiteY0" fmla="*/ 2459601 h 3242033"/>
                <a:gd name="connsiteX1" fmla="*/ 279297 w 793647"/>
                <a:gd name="connsiteY1" fmla="*/ 3105150 h 3242033"/>
                <a:gd name="connsiteX2" fmla="*/ 555522 w 793647"/>
                <a:gd name="connsiteY2" fmla="*/ 1638300 h 3242033"/>
                <a:gd name="connsiteX3" fmla="*/ 793647 w 793647"/>
                <a:gd name="connsiteY3" fmla="*/ 0 h 3242033"/>
                <a:gd name="connsiteX0" fmla="*/ 0 w 793647"/>
                <a:gd name="connsiteY0" fmla="*/ 2459601 h 3242033"/>
                <a:gd name="connsiteX1" fmla="*/ 279297 w 793647"/>
                <a:gd name="connsiteY1" fmla="*/ 3105150 h 3242033"/>
                <a:gd name="connsiteX2" fmla="*/ 555522 w 793647"/>
                <a:gd name="connsiteY2" fmla="*/ 1638300 h 3242033"/>
                <a:gd name="connsiteX3" fmla="*/ 793647 w 793647"/>
                <a:gd name="connsiteY3" fmla="*/ 0 h 3242033"/>
                <a:gd name="connsiteX0" fmla="*/ 0 w 793647"/>
                <a:gd name="connsiteY0" fmla="*/ 2459601 h 2755336"/>
                <a:gd name="connsiteX1" fmla="*/ 279297 w 793647"/>
                <a:gd name="connsiteY1" fmla="*/ 2618453 h 2755336"/>
                <a:gd name="connsiteX2" fmla="*/ 555522 w 793647"/>
                <a:gd name="connsiteY2" fmla="*/ 1638300 h 2755336"/>
                <a:gd name="connsiteX3" fmla="*/ 793647 w 793647"/>
                <a:gd name="connsiteY3" fmla="*/ 0 h 2755336"/>
                <a:gd name="connsiteX0" fmla="*/ 0 w 796105"/>
                <a:gd name="connsiteY0" fmla="*/ 2462059 h 2755746"/>
                <a:gd name="connsiteX1" fmla="*/ 281755 w 796105"/>
                <a:gd name="connsiteY1" fmla="*/ 2618453 h 2755746"/>
                <a:gd name="connsiteX2" fmla="*/ 557980 w 796105"/>
                <a:gd name="connsiteY2" fmla="*/ 1638300 h 2755746"/>
                <a:gd name="connsiteX3" fmla="*/ 796105 w 796105"/>
                <a:gd name="connsiteY3" fmla="*/ 0 h 2755746"/>
                <a:gd name="connsiteX0" fmla="*/ 0 w 796105"/>
                <a:gd name="connsiteY0" fmla="*/ 2462059 h 2755746"/>
                <a:gd name="connsiteX1" fmla="*/ 281755 w 796105"/>
                <a:gd name="connsiteY1" fmla="*/ 2618453 h 2755746"/>
                <a:gd name="connsiteX2" fmla="*/ 557980 w 796105"/>
                <a:gd name="connsiteY2" fmla="*/ 1638300 h 2755746"/>
                <a:gd name="connsiteX3" fmla="*/ 796105 w 796105"/>
                <a:gd name="connsiteY3" fmla="*/ 0 h 2755746"/>
                <a:gd name="connsiteX0" fmla="*/ 0 w 798564"/>
                <a:gd name="connsiteY0" fmla="*/ 2452227 h 2754108"/>
                <a:gd name="connsiteX1" fmla="*/ 284214 w 798564"/>
                <a:gd name="connsiteY1" fmla="*/ 2618453 h 2754108"/>
                <a:gd name="connsiteX2" fmla="*/ 560439 w 798564"/>
                <a:gd name="connsiteY2" fmla="*/ 1638300 h 2754108"/>
                <a:gd name="connsiteX3" fmla="*/ 798564 w 798564"/>
                <a:gd name="connsiteY3" fmla="*/ 0 h 2754108"/>
                <a:gd name="connsiteX0" fmla="*/ 0 w 798564"/>
                <a:gd name="connsiteY0" fmla="*/ 2452227 h 2754108"/>
                <a:gd name="connsiteX1" fmla="*/ 284214 w 798564"/>
                <a:gd name="connsiteY1" fmla="*/ 2618453 h 2754108"/>
                <a:gd name="connsiteX2" fmla="*/ 560439 w 798564"/>
                <a:gd name="connsiteY2" fmla="*/ 1638300 h 2754108"/>
                <a:gd name="connsiteX3" fmla="*/ 798564 w 798564"/>
                <a:gd name="connsiteY3" fmla="*/ 0 h 2754108"/>
                <a:gd name="connsiteX0" fmla="*/ 0 w 798564"/>
                <a:gd name="connsiteY0" fmla="*/ 2452227 h 2754108"/>
                <a:gd name="connsiteX1" fmla="*/ 284214 w 798564"/>
                <a:gd name="connsiteY1" fmla="*/ 2618453 h 2754108"/>
                <a:gd name="connsiteX2" fmla="*/ 560439 w 798564"/>
                <a:gd name="connsiteY2" fmla="*/ 1638300 h 2754108"/>
                <a:gd name="connsiteX3" fmla="*/ 798564 w 798564"/>
                <a:gd name="connsiteY3" fmla="*/ 0 h 2754108"/>
                <a:gd name="connsiteX0" fmla="*/ 0 w 798564"/>
                <a:gd name="connsiteY0" fmla="*/ 2452227 h 2754108"/>
                <a:gd name="connsiteX1" fmla="*/ 284214 w 798564"/>
                <a:gd name="connsiteY1" fmla="*/ 2618453 h 2754108"/>
                <a:gd name="connsiteX2" fmla="*/ 560439 w 798564"/>
                <a:gd name="connsiteY2" fmla="*/ 1638300 h 2754108"/>
                <a:gd name="connsiteX3" fmla="*/ 798564 w 798564"/>
                <a:gd name="connsiteY3" fmla="*/ 0 h 2754108"/>
              </a:gdLst>
              <a:ahLst/>
              <a:cxnLst>
                <a:cxn ang="0">
                  <a:pos x="connsiteX0" y="connsiteY0"/>
                </a:cxn>
                <a:cxn ang="0">
                  <a:pos x="connsiteX1" y="connsiteY1"/>
                </a:cxn>
                <a:cxn ang="0">
                  <a:pos x="connsiteX2" y="connsiteY2"/>
                </a:cxn>
                <a:cxn ang="0">
                  <a:pos x="connsiteX3" y="connsiteY3"/>
                </a:cxn>
              </a:cxnLst>
              <a:rect l="l" t="t" r="r" b="b"/>
              <a:pathLst>
                <a:path w="798564" h="2754108">
                  <a:moveTo>
                    <a:pt x="0" y="2452227"/>
                  </a:moveTo>
                  <a:cubicBezTo>
                    <a:pt x="30573" y="2708712"/>
                    <a:pt x="190807" y="2754108"/>
                    <a:pt x="284214" y="2618453"/>
                  </a:cubicBezTo>
                  <a:cubicBezTo>
                    <a:pt x="377621" y="2482798"/>
                    <a:pt x="474714" y="2074709"/>
                    <a:pt x="560439" y="1638300"/>
                  </a:cubicBezTo>
                  <a:cubicBezTo>
                    <a:pt x="646164" y="1201891"/>
                    <a:pt x="722364" y="560387"/>
                    <a:pt x="798564" y="0"/>
                  </a:cubicBezTo>
                </a:path>
              </a:pathLst>
            </a:cu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fr-FR">
                <a:solidFill>
                  <a:schemeClr val="bg1"/>
                </a:solidFill>
              </a:endParaRPr>
            </a:p>
          </p:txBody>
        </p:sp>
        <p:sp>
          <p:nvSpPr>
            <p:cNvPr id="58" name="Freihandform 57"/>
            <p:cNvSpPr/>
            <p:nvPr/>
          </p:nvSpPr>
          <p:spPr>
            <a:xfrm>
              <a:off x="1848386" y="3544584"/>
              <a:ext cx="2650733" cy="2321960"/>
            </a:xfrm>
            <a:custGeom>
              <a:avLst/>
              <a:gdLst>
                <a:gd name="connsiteX0" fmla="*/ 0 w 2650733"/>
                <a:gd name="connsiteY0" fmla="*/ 2321960 h 2321960"/>
                <a:gd name="connsiteX1" fmla="*/ 1849348 w 2650733"/>
                <a:gd name="connsiteY1" fmla="*/ 1541124 h 2321960"/>
                <a:gd name="connsiteX2" fmla="*/ 2650733 w 2650733"/>
                <a:gd name="connsiteY2" fmla="*/ 0 h 2321960"/>
              </a:gdLst>
              <a:ahLst/>
              <a:cxnLst>
                <a:cxn ang="0">
                  <a:pos x="connsiteX0" y="connsiteY0"/>
                </a:cxn>
                <a:cxn ang="0">
                  <a:pos x="connsiteX1" y="connsiteY1"/>
                </a:cxn>
                <a:cxn ang="0">
                  <a:pos x="connsiteX2" y="connsiteY2"/>
                </a:cxn>
              </a:cxnLst>
              <a:rect l="l" t="t" r="r" b="b"/>
              <a:pathLst>
                <a:path w="2650733" h="2321960">
                  <a:moveTo>
                    <a:pt x="0" y="2321960"/>
                  </a:moveTo>
                  <a:cubicBezTo>
                    <a:pt x="703779" y="2125038"/>
                    <a:pt x="1407559" y="1928117"/>
                    <a:pt x="1849348" y="1541124"/>
                  </a:cubicBezTo>
                  <a:cubicBezTo>
                    <a:pt x="2291137" y="1154131"/>
                    <a:pt x="2470935" y="577065"/>
                    <a:pt x="2650733" y="0"/>
                  </a:cubicBezTo>
                </a:path>
              </a:pathLst>
            </a:cu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fr-FR">
                <a:solidFill>
                  <a:schemeClr val="bg1"/>
                </a:solidFill>
              </a:endParaRPr>
            </a:p>
          </p:txBody>
        </p:sp>
        <p:sp>
          <p:nvSpPr>
            <p:cNvPr id="59" name="Freihandform 58"/>
            <p:cNvSpPr/>
            <p:nvPr/>
          </p:nvSpPr>
          <p:spPr>
            <a:xfrm>
              <a:off x="4498642" y="2704887"/>
              <a:ext cx="1043195" cy="844461"/>
            </a:xfrm>
            <a:custGeom>
              <a:avLst/>
              <a:gdLst>
                <a:gd name="connsiteX0" fmla="*/ 0 w 1900719"/>
                <a:gd name="connsiteY0" fmla="*/ 934948 h 934948"/>
                <a:gd name="connsiteX1" fmla="*/ 462337 w 1900719"/>
                <a:gd name="connsiteY1" fmla="*/ 277402 h 934948"/>
                <a:gd name="connsiteX2" fmla="*/ 1900719 w 1900719"/>
                <a:gd name="connsiteY2" fmla="*/ 0 h 934948"/>
                <a:gd name="connsiteX0" fmla="*/ 0 w 1373550"/>
                <a:gd name="connsiteY0" fmla="*/ 868273 h 868273"/>
                <a:gd name="connsiteX1" fmla="*/ 462337 w 1373550"/>
                <a:gd name="connsiteY1" fmla="*/ 210727 h 868273"/>
                <a:gd name="connsiteX2" fmla="*/ 1373550 w 1373550"/>
                <a:gd name="connsiteY2" fmla="*/ 0 h 868273"/>
                <a:gd name="connsiteX0" fmla="*/ 0 w 1047663"/>
                <a:gd name="connsiteY0" fmla="*/ 839698 h 839698"/>
                <a:gd name="connsiteX1" fmla="*/ 462337 w 1047663"/>
                <a:gd name="connsiteY1" fmla="*/ 182152 h 839698"/>
                <a:gd name="connsiteX2" fmla="*/ 1047663 w 1047663"/>
                <a:gd name="connsiteY2" fmla="*/ 0 h 839698"/>
                <a:gd name="connsiteX0" fmla="*/ 0 w 1047663"/>
                <a:gd name="connsiteY0" fmla="*/ 839698 h 839698"/>
                <a:gd name="connsiteX1" fmla="*/ 462337 w 1047663"/>
                <a:gd name="connsiteY1" fmla="*/ 182152 h 839698"/>
                <a:gd name="connsiteX2" fmla="*/ 1047663 w 1047663"/>
                <a:gd name="connsiteY2" fmla="*/ 0 h 839698"/>
                <a:gd name="connsiteX0" fmla="*/ 0 w 1047663"/>
                <a:gd name="connsiteY0" fmla="*/ 839698 h 839698"/>
                <a:gd name="connsiteX1" fmla="*/ 462337 w 1047663"/>
                <a:gd name="connsiteY1" fmla="*/ 182152 h 839698"/>
                <a:gd name="connsiteX2" fmla="*/ 1047663 w 1047663"/>
                <a:gd name="connsiteY2" fmla="*/ 0 h 839698"/>
                <a:gd name="connsiteX0" fmla="*/ 0 w 1047663"/>
                <a:gd name="connsiteY0" fmla="*/ 839698 h 839698"/>
                <a:gd name="connsiteX1" fmla="*/ 462337 w 1047663"/>
                <a:gd name="connsiteY1" fmla="*/ 182152 h 839698"/>
                <a:gd name="connsiteX2" fmla="*/ 1047663 w 1047663"/>
                <a:gd name="connsiteY2" fmla="*/ 0 h 839698"/>
                <a:gd name="connsiteX0" fmla="*/ 0 w 1047663"/>
                <a:gd name="connsiteY0" fmla="*/ 839698 h 839698"/>
                <a:gd name="connsiteX1" fmla="*/ 360923 w 1047663"/>
                <a:gd name="connsiteY1" fmla="*/ 241145 h 839698"/>
                <a:gd name="connsiteX2" fmla="*/ 1047663 w 1047663"/>
                <a:gd name="connsiteY2" fmla="*/ 0 h 839698"/>
                <a:gd name="connsiteX0" fmla="*/ 0 w 1047663"/>
                <a:gd name="connsiteY0" fmla="*/ 839698 h 839698"/>
                <a:gd name="connsiteX1" fmla="*/ 360923 w 1047663"/>
                <a:gd name="connsiteY1" fmla="*/ 241145 h 839698"/>
                <a:gd name="connsiteX2" fmla="*/ 1047663 w 1047663"/>
                <a:gd name="connsiteY2" fmla="*/ 0 h 839698"/>
                <a:gd name="connsiteX0" fmla="*/ 0 w 1035295"/>
                <a:gd name="connsiteY0" fmla="*/ 792995 h 792995"/>
                <a:gd name="connsiteX1" fmla="*/ 348555 w 1035295"/>
                <a:gd name="connsiteY1" fmla="*/ 241145 h 792995"/>
                <a:gd name="connsiteX2" fmla="*/ 1035295 w 1035295"/>
                <a:gd name="connsiteY2" fmla="*/ 0 h 792995"/>
                <a:gd name="connsiteX0" fmla="*/ 0 w 1052610"/>
                <a:gd name="connsiteY0" fmla="*/ 839698 h 839698"/>
                <a:gd name="connsiteX1" fmla="*/ 365870 w 1052610"/>
                <a:gd name="connsiteY1" fmla="*/ 241145 h 839698"/>
                <a:gd name="connsiteX2" fmla="*/ 1052610 w 1052610"/>
                <a:gd name="connsiteY2" fmla="*/ 0 h 839698"/>
                <a:gd name="connsiteX0" fmla="*/ 0 w 1055018"/>
                <a:gd name="connsiteY0" fmla="*/ 844461 h 844461"/>
                <a:gd name="connsiteX1" fmla="*/ 368278 w 1055018"/>
                <a:gd name="connsiteY1" fmla="*/ 241145 h 844461"/>
                <a:gd name="connsiteX2" fmla="*/ 1055018 w 1055018"/>
                <a:gd name="connsiteY2" fmla="*/ 0 h 844461"/>
              </a:gdLst>
              <a:ahLst/>
              <a:cxnLst>
                <a:cxn ang="0">
                  <a:pos x="connsiteX0" y="connsiteY0"/>
                </a:cxn>
                <a:cxn ang="0">
                  <a:pos x="connsiteX1" y="connsiteY1"/>
                </a:cxn>
                <a:cxn ang="0">
                  <a:pos x="connsiteX2" y="connsiteY2"/>
                </a:cxn>
              </a:cxnLst>
              <a:rect l="l" t="t" r="r" b="b"/>
              <a:pathLst>
                <a:path w="1055018" h="844461">
                  <a:moveTo>
                    <a:pt x="0" y="844461"/>
                  </a:moveTo>
                  <a:cubicBezTo>
                    <a:pt x="72775" y="593600"/>
                    <a:pt x="193668" y="381095"/>
                    <a:pt x="368278" y="241145"/>
                  </a:cubicBezTo>
                  <a:cubicBezTo>
                    <a:pt x="537014" y="123932"/>
                    <a:pt x="762598" y="32213"/>
                    <a:pt x="1055018" y="0"/>
                  </a:cubicBezTo>
                </a:path>
              </a:pathLst>
            </a:cu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fr-FR">
                <a:solidFill>
                  <a:schemeClr val="bg1"/>
                </a:solidFill>
              </a:endParaRPr>
            </a:p>
          </p:txBody>
        </p:sp>
      </p:grpSp>
      <p:cxnSp>
        <p:nvCxnSpPr>
          <p:cNvPr id="39" name="Gerade Verbindung mit Pfeil 5"/>
          <p:cNvCxnSpPr/>
          <p:nvPr/>
        </p:nvCxnSpPr>
        <p:spPr>
          <a:xfrm>
            <a:off x="1702794" y="4646025"/>
            <a:ext cx="7072362" cy="1191"/>
          </a:xfrm>
          <a:prstGeom prst="straightConnector1">
            <a:avLst/>
          </a:prstGeom>
          <a:ln w="12700">
            <a:solidFill>
              <a:schemeClr val="bg1"/>
            </a:solidFill>
            <a:headEnd type="oval"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40" name="Gerade Verbindung mit Pfeil 7"/>
          <p:cNvCxnSpPr/>
          <p:nvPr/>
        </p:nvCxnSpPr>
        <p:spPr>
          <a:xfrm rot="5400000" flipH="1" flipV="1">
            <a:off x="-39303" y="2904530"/>
            <a:ext cx="3482603" cy="1588"/>
          </a:xfrm>
          <a:prstGeom prst="straightConnector1">
            <a:avLst/>
          </a:prstGeom>
          <a:ln w="12700">
            <a:solidFill>
              <a:schemeClr val="bg1"/>
            </a:solidFill>
            <a:headEnd type="oval" w="med" len="med"/>
            <a:tailEnd type="stealth" w="lg" len="lg"/>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613076" y="1558672"/>
            <a:ext cx="1066800" cy="746358"/>
          </a:xfrm>
          <a:prstGeom prst="rect">
            <a:avLst/>
          </a:prstGeom>
          <a:noFill/>
          <a:ln>
            <a:noFill/>
          </a:ln>
        </p:spPr>
        <p:txBody>
          <a:bodyPr wrap="square" rtlCol="0">
            <a:spAutoFit/>
          </a:bodyPr>
          <a:lstStyle/>
          <a:p>
            <a:pPr algn="ctr" defTabSz="914400">
              <a:lnSpc>
                <a:spcPts val="1700"/>
              </a:lnSpc>
            </a:pPr>
            <a:r>
              <a:rPr lang="fr-FR" sz="1600" dirty="0" smtClean="0">
                <a:solidFill>
                  <a:schemeClr val="bg1"/>
                </a:solidFill>
                <a:latin typeface="Segoe Semibold"/>
              </a:rPr>
              <a:t>Prévision de charge</a:t>
            </a:r>
            <a:endParaRPr lang="fr-FR" sz="1600" dirty="0">
              <a:solidFill>
                <a:schemeClr val="bg1"/>
              </a:solidFill>
              <a:latin typeface="Segoe Semibold"/>
            </a:endParaRPr>
          </a:p>
        </p:txBody>
      </p:sp>
      <p:sp>
        <p:nvSpPr>
          <p:cNvPr id="32" name="Textfeld 12"/>
          <p:cNvSpPr txBox="1"/>
          <p:nvPr/>
        </p:nvSpPr>
        <p:spPr>
          <a:xfrm rot="16200000">
            <a:off x="1052716" y="2476103"/>
            <a:ext cx="903356" cy="374571"/>
          </a:xfrm>
          <a:prstGeom prst="rect">
            <a:avLst/>
          </a:prstGeom>
          <a:noFill/>
          <a:ln>
            <a:noFill/>
          </a:ln>
        </p:spPr>
        <p:txBody>
          <a:bodyPr wrap="none" rtlCol="0">
            <a:noAutofit/>
          </a:bodyPr>
          <a:lstStyle/>
          <a:p>
            <a:pPr algn="ctr" defTabSz="914400"/>
            <a:r>
              <a:rPr lang="fr-FR" b="1" dirty="0" smtClean="0">
                <a:solidFill>
                  <a:srgbClr val="999999"/>
                </a:solidFill>
              </a:rPr>
              <a:t>CAPACITE INFORMATIQUE</a:t>
            </a:r>
            <a:endParaRPr lang="fr-FR" b="1" dirty="0">
              <a:solidFill>
                <a:srgbClr val="999999"/>
              </a:solidFill>
            </a:endParaRPr>
          </a:p>
        </p:txBody>
      </p:sp>
      <p:sp>
        <p:nvSpPr>
          <p:cNvPr id="41" name="Textfeld 11"/>
          <p:cNvSpPr txBox="1"/>
          <p:nvPr/>
        </p:nvSpPr>
        <p:spPr>
          <a:xfrm>
            <a:off x="4443413" y="4671015"/>
            <a:ext cx="1357322" cy="276999"/>
          </a:xfrm>
          <a:prstGeom prst="rect">
            <a:avLst/>
          </a:prstGeom>
          <a:noFill/>
          <a:ln>
            <a:noFill/>
          </a:ln>
        </p:spPr>
        <p:txBody>
          <a:bodyPr wrap="none" rtlCol="0">
            <a:noAutofit/>
          </a:bodyPr>
          <a:lstStyle/>
          <a:p>
            <a:pPr algn="ctr" defTabSz="914400"/>
            <a:r>
              <a:rPr lang="fr-FR" b="1" smtClean="0">
                <a:solidFill>
                  <a:srgbClr val="999999"/>
                </a:solidFill>
              </a:rPr>
              <a:t>TEMPS</a:t>
            </a:r>
            <a:endParaRPr lang="fr-FR" b="1">
              <a:solidFill>
                <a:srgbClr val="999999"/>
              </a:solidFill>
            </a:endParaRPr>
          </a:p>
        </p:txBody>
      </p:sp>
      <p:sp>
        <p:nvSpPr>
          <p:cNvPr id="43" name="TextBox 17"/>
          <p:cNvSpPr txBox="1">
            <a:spLocks noChangeArrowheads="1"/>
          </p:cNvSpPr>
          <p:nvPr/>
        </p:nvSpPr>
        <p:spPr bwMode="auto">
          <a:xfrm>
            <a:off x="387813" y="1074155"/>
            <a:ext cx="4137025"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Narrow" pitchFamily="34" charset="0"/>
              </a:defRPr>
            </a:lvl1pPr>
            <a:lvl2pPr marL="742950" indent="-285750" eaLnBrk="0" hangingPunct="0">
              <a:defRPr sz="2400">
                <a:solidFill>
                  <a:schemeClr val="tx1"/>
                </a:solidFill>
                <a:latin typeface="Arial Narrow" pitchFamily="34" charset="0"/>
              </a:defRPr>
            </a:lvl2pPr>
            <a:lvl3pPr marL="1143000" indent="-228600" eaLnBrk="0" hangingPunct="0">
              <a:defRPr sz="2400">
                <a:solidFill>
                  <a:schemeClr val="tx1"/>
                </a:solidFill>
                <a:latin typeface="Arial Narrow" pitchFamily="34" charset="0"/>
              </a:defRPr>
            </a:lvl3pPr>
            <a:lvl4pPr marL="1600200" indent="-228600" eaLnBrk="0" hangingPunct="0">
              <a:defRPr sz="2400">
                <a:solidFill>
                  <a:schemeClr val="tx1"/>
                </a:solidFill>
                <a:latin typeface="Arial Narrow" pitchFamily="34" charset="0"/>
              </a:defRPr>
            </a:lvl4pPr>
            <a:lvl5pPr marL="2057400" indent="-228600" eaLnBrk="0" hangingPunct="0">
              <a:defRPr sz="2400">
                <a:solidFill>
                  <a:schemeClr val="tx1"/>
                </a:solidFill>
                <a:latin typeface="Arial Narrow" pitchFamily="34" charset="0"/>
              </a:defRPr>
            </a:lvl5pPr>
            <a:lvl6pPr marL="2514600" indent="-228600" eaLnBrk="0" fontAlgn="base" hangingPunct="0">
              <a:spcBef>
                <a:spcPct val="0"/>
              </a:spcBef>
              <a:spcAft>
                <a:spcPct val="0"/>
              </a:spcAft>
              <a:defRPr sz="2400">
                <a:solidFill>
                  <a:schemeClr val="tx1"/>
                </a:solidFill>
                <a:latin typeface="Arial Narrow" pitchFamily="34" charset="0"/>
              </a:defRPr>
            </a:lvl6pPr>
            <a:lvl7pPr marL="2971800" indent="-228600" eaLnBrk="0" fontAlgn="base" hangingPunct="0">
              <a:spcBef>
                <a:spcPct val="0"/>
              </a:spcBef>
              <a:spcAft>
                <a:spcPct val="0"/>
              </a:spcAft>
              <a:defRPr sz="2400">
                <a:solidFill>
                  <a:schemeClr val="tx1"/>
                </a:solidFill>
                <a:latin typeface="Arial Narrow" pitchFamily="34" charset="0"/>
              </a:defRPr>
            </a:lvl7pPr>
            <a:lvl8pPr marL="3429000" indent="-228600" eaLnBrk="0" fontAlgn="base" hangingPunct="0">
              <a:spcBef>
                <a:spcPct val="0"/>
              </a:spcBef>
              <a:spcAft>
                <a:spcPct val="0"/>
              </a:spcAft>
              <a:defRPr sz="2400">
                <a:solidFill>
                  <a:schemeClr val="tx1"/>
                </a:solidFill>
                <a:latin typeface="Arial Narrow" pitchFamily="34" charset="0"/>
              </a:defRPr>
            </a:lvl8pPr>
            <a:lvl9pPr marL="3886200" indent="-228600" eaLnBrk="0" fontAlgn="base" hangingPunct="0">
              <a:spcBef>
                <a:spcPct val="0"/>
              </a:spcBef>
              <a:spcAft>
                <a:spcPct val="0"/>
              </a:spcAft>
              <a:defRPr sz="2400">
                <a:solidFill>
                  <a:schemeClr val="tx1"/>
                </a:solidFill>
                <a:latin typeface="Arial Narrow" pitchFamily="34" charset="0"/>
              </a:defRPr>
            </a:lvl9pPr>
          </a:lstStyle>
          <a:p>
            <a:pPr eaLnBrk="1" hangingPunct="1"/>
            <a:r>
              <a:rPr lang="fr-FR" sz="1800" b="1" dirty="0" smtClean="0">
                <a:solidFill>
                  <a:schemeClr val="bg1"/>
                </a:solidFill>
              </a:rPr>
              <a:t>Avec…</a:t>
            </a:r>
            <a:endParaRPr lang="fr-FR" sz="1800" b="1" dirty="0">
              <a:solidFill>
                <a:schemeClr val="bg1"/>
              </a:solidFill>
            </a:endParaRPr>
          </a:p>
        </p:txBody>
      </p:sp>
      <p:sp>
        <p:nvSpPr>
          <p:cNvPr id="38" name="Title 35"/>
          <p:cNvSpPr>
            <a:spLocks noGrp="1"/>
          </p:cNvSpPr>
          <p:nvPr>
            <p:ph type="title"/>
          </p:nvPr>
        </p:nvSpPr>
        <p:spPr/>
        <p:txBody>
          <a:bodyPr/>
          <a:lstStyle/>
          <a:p>
            <a:r>
              <a:rPr lang="fr-FR" sz="3200" dirty="0" smtClean="0"/>
              <a:t>Avantage économique !</a:t>
            </a:r>
            <a:endParaRPr lang="fr-FR" sz="3200" dirty="0"/>
          </a:p>
        </p:txBody>
      </p:sp>
    </p:spTree>
    <p:extLst>
      <p:ext uri="{BB962C8B-B14F-4D97-AF65-F5344CB8AC3E}">
        <p14:creationId xmlns:p14="http://schemas.microsoft.com/office/powerpoint/2010/main" val="16945253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par>
                                <p:cTn id="32" presetID="10" presetClass="entr" presetSubtype="0"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par>
                                <p:cTn id="40" presetID="10" presetClass="entr" presetSubtype="0" fill="hold"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25" grpId="0"/>
      <p:bldP spid="26" grpId="0"/>
      <p:bldP spid="29"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5976" y="915566"/>
            <a:ext cx="3456384" cy="2056513"/>
          </a:xfrm>
          <a:prstGeom prst="rect">
            <a:avLst/>
          </a:prstGeom>
          <a:solidFill>
            <a:srgbClr val="FFFFFF">
              <a:shade val="85000"/>
            </a:srgbClr>
          </a:solidFill>
          <a:ln w="9525">
            <a:solidFill>
              <a:schemeClr val="tx2">
                <a:lumMod val="40000"/>
                <a:lumOff val="60000"/>
              </a:schemeClr>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itle 1"/>
          <p:cNvSpPr>
            <a:spLocks noGrp="1"/>
          </p:cNvSpPr>
          <p:nvPr>
            <p:ph type="title"/>
          </p:nvPr>
        </p:nvSpPr>
        <p:spPr/>
        <p:txBody>
          <a:bodyPr/>
          <a:lstStyle/>
          <a:p>
            <a:r>
              <a:rPr lang="fr-FR" dirty="0" smtClean="0"/>
              <a:t>D’autres facteurs</a:t>
            </a:r>
            <a:endParaRPr lang="fr-FR" dirty="0"/>
          </a:p>
        </p:txBody>
      </p:sp>
      <p:sp>
        <p:nvSpPr>
          <p:cNvPr id="3" name="Content Placeholder 2"/>
          <p:cNvSpPr>
            <a:spLocks noGrp="1"/>
          </p:cNvSpPr>
          <p:nvPr>
            <p:ph idx="1"/>
          </p:nvPr>
        </p:nvSpPr>
        <p:spPr/>
        <p:txBody>
          <a:bodyPr/>
          <a:lstStyle/>
          <a:p>
            <a:r>
              <a:rPr lang="fr-FR" dirty="0" smtClean="0"/>
              <a:t>Variation </a:t>
            </a:r>
            <a:r>
              <a:rPr lang="fr-FR" dirty="0" smtClean="0">
                <a:solidFill>
                  <a:srgbClr val="FFA71C"/>
                </a:solidFill>
              </a:rPr>
              <a:t>temporelle</a:t>
            </a:r>
          </a:p>
          <a:p>
            <a:r>
              <a:rPr lang="fr-FR" dirty="0" smtClean="0"/>
              <a:t>Variation </a:t>
            </a:r>
            <a:r>
              <a:rPr lang="fr-FR" dirty="0" smtClean="0">
                <a:solidFill>
                  <a:srgbClr val="FFA71C"/>
                </a:solidFill>
              </a:rPr>
              <a:t>sectorielle</a:t>
            </a:r>
          </a:p>
          <a:p>
            <a:r>
              <a:rPr lang="fr-FR" dirty="0" smtClean="0"/>
              <a:t>Variation </a:t>
            </a:r>
            <a:r>
              <a:rPr lang="fr-FR" dirty="0" smtClean="0">
                <a:solidFill>
                  <a:srgbClr val="FFA71C"/>
                </a:solidFill>
              </a:rPr>
              <a:t>matérielle</a:t>
            </a:r>
          </a:p>
          <a:p>
            <a:endParaRPr lang="fr-FR" dirty="0"/>
          </a:p>
          <a:p>
            <a:endParaRPr lang="fr-FR" dirty="0" smtClean="0"/>
          </a:p>
          <a:p>
            <a:endParaRPr lang="fr-FR" dirty="0"/>
          </a:p>
          <a:p>
            <a:pPr marL="0" indent="0">
              <a:buNone/>
            </a:pPr>
            <a:r>
              <a:rPr lang="fr-FR" dirty="0" smtClean="0">
                <a:sym typeface="Wingdings" pitchFamily="2" charset="2"/>
              </a:rPr>
              <a:t> </a:t>
            </a:r>
            <a:r>
              <a:rPr lang="fr-FR" b="1" dirty="0" smtClean="0">
                <a:solidFill>
                  <a:srgbClr val="FFA71C"/>
                </a:solidFill>
                <a:sym typeface="Wingdings" pitchFamily="2" charset="2"/>
              </a:rPr>
              <a:t>Economies d’échelle</a:t>
            </a:r>
            <a:endParaRPr lang="fr-FR" b="1" dirty="0" smtClean="0">
              <a:solidFill>
                <a:srgbClr val="FFA71C"/>
              </a:solidFill>
            </a:endParaRPr>
          </a:p>
          <a:p>
            <a:endParaRPr lang="fr-FR"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8" y="1124778"/>
            <a:ext cx="3456384" cy="2426906"/>
          </a:xfrm>
          <a:prstGeom prst="rect">
            <a:avLst/>
          </a:prstGeom>
          <a:solidFill>
            <a:srgbClr val="FFFFFF">
              <a:shade val="85000"/>
            </a:srgbClr>
          </a:solidFill>
          <a:ln w="9525">
            <a:solidFill>
              <a:schemeClr val="tx2">
                <a:lumMod val="40000"/>
                <a:lumOff val="60000"/>
              </a:schemeClr>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0112" y="1844858"/>
            <a:ext cx="3456384" cy="2203445"/>
          </a:xfrm>
          <a:prstGeom prst="rect">
            <a:avLst/>
          </a:prstGeom>
          <a:solidFill>
            <a:srgbClr val="FFFFFF">
              <a:shade val="85000"/>
            </a:srgbClr>
          </a:solidFill>
          <a:ln w="9525">
            <a:solidFill>
              <a:schemeClr val="tx2">
                <a:lumMod val="40000"/>
                <a:lumOff val="60000"/>
              </a:schemeClr>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81208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42" presetClass="entr" presetSubtype="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fade">
                                      <p:cBhvr>
                                        <p:cTn id="10" dur="1000"/>
                                        <p:tgtEl>
                                          <p:spTgt spid="1028"/>
                                        </p:tgtEl>
                                      </p:cBhvr>
                                    </p:animEffect>
                                    <p:anim calcmode="lin" valueType="num">
                                      <p:cBhvr>
                                        <p:cTn id="11" dur="1000" fill="hold"/>
                                        <p:tgtEl>
                                          <p:spTgt spid="1028"/>
                                        </p:tgtEl>
                                        <p:attrNameLst>
                                          <p:attrName>ppt_x</p:attrName>
                                        </p:attrNameLst>
                                      </p:cBhvr>
                                      <p:tavLst>
                                        <p:tav tm="0">
                                          <p:val>
                                            <p:strVal val="#ppt_x"/>
                                          </p:val>
                                        </p:tav>
                                        <p:tav tm="100000">
                                          <p:val>
                                            <p:strVal val="#ppt_x"/>
                                          </p:val>
                                        </p:tav>
                                      </p:tavLst>
                                    </p:anim>
                                    <p:anim calcmode="lin" valueType="num">
                                      <p:cBhvr>
                                        <p:cTn id="12"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42" presetClass="entr" presetSubtype="0" fill="hold" nodeType="withEffect">
                                  <p:stCondLst>
                                    <p:cond delay="0"/>
                                  </p:stCondLst>
                                  <p:childTnLst>
                                    <p:set>
                                      <p:cBhvr>
                                        <p:cTn id="19" dur="1" fill="hold">
                                          <p:stCondLst>
                                            <p:cond delay="0"/>
                                          </p:stCondLst>
                                        </p:cTn>
                                        <p:tgtEl>
                                          <p:spTgt spid="1026"/>
                                        </p:tgtEl>
                                        <p:attrNameLst>
                                          <p:attrName>style.visibility</p:attrName>
                                        </p:attrNameLst>
                                      </p:cBhvr>
                                      <p:to>
                                        <p:strVal val="visible"/>
                                      </p:to>
                                    </p:set>
                                    <p:animEffect transition="in" filter="fade">
                                      <p:cBhvr>
                                        <p:cTn id="20" dur="1000"/>
                                        <p:tgtEl>
                                          <p:spTgt spid="1026"/>
                                        </p:tgtEl>
                                      </p:cBhvr>
                                    </p:animEffect>
                                    <p:anim calcmode="lin" valueType="num">
                                      <p:cBhvr>
                                        <p:cTn id="21" dur="1000" fill="hold"/>
                                        <p:tgtEl>
                                          <p:spTgt spid="1026"/>
                                        </p:tgtEl>
                                        <p:attrNameLst>
                                          <p:attrName>ppt_x</p:attrName>
                                        </p:attrNameLst>
                                      </p:cBhvr>
                                      <p:tavLst>
                                        <p:tav tm="0">
                                          <p:val>
                                            <p:strVal val="#ppt_x"/>
                                          </p:val>
                                        </p:tav>
                                        <p:tav tm="100000">
                                          <p:val>
                                            <p:strVal val="#ppt_x"/>
                                          </p:val>
                                        </p:tav>
                                      </p:tavLst>
                                    </p:anim>
                                    <p:anim calcmode="lin" valueType="num">
                                      <p:cBhvr>
                                        <p:cTn id="22"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par>
                                <p:cTn id="28" presetID="42" presetClass="entr" presetSubtype="0" fill="hold" nodeType="withEffect">
                                  <p:stCondLst>
                                    <p:cond delay="0"/>
                                  </p:stCondLst>
                                  <p:childTnLst>
                                    <p:set>
                                      <p:cBhvr>
                                        <p:cTn id="29" dur="1" fill="hold">
                                          <p:stCondLst>
                                            <p:cond delay="0"/>
                                          </p:stCondLst>
                                        </p:cTn>
                                        <p:tgtEl>
                                          <p:spTgt spid="1027"/>
                                        </p:tgtEl>
                                        <p:attrNameLst>
                                          <p:attrName>style.visibility</p:attrName>
                                        </p:attrNameLst>
                                      </p:cBhvr>
                                      <p:to>
                                        <p:strVal val="visible"/>
                                      </p:to>
                                    </p:set>
                                    <p:animEffect transition="in" filter="fade">
                                      <p:cBhvr>
                                        <p:cTn id="30" dur="1000"/>
                                        <p:tgtEl>
                                          <p:spTgt spid="1027"/>
                                        </p:tgtEl>
                                      </p:cBhvr>
                                    </p:animEffect>
                                    <p:anim calcmode="lin" valueType="num">
                                      <p:cBhvr>
                                        <p:cTn id="31" dur="1000" fill="hold"/>
                                        <p:tgtEl>
                                          <p:spTgt spid="1027"/>
                                        </p:tgtEl>
                                        <p:attrNameLst>
                                          <p:attrName>ppt_x</p:attrName>
                                        </p:attrNameLst>
                                      </p:cBhvr>
                                      <p:tavLst>
                                        <p:tav tm="0">
                                          <p:val>
                                            <p:strVal val="#ppt_x"/>
                                          </p:val>
                                        </p:tav>
                                        <p:tav tm="100000">
                                          <p:val>
                                            <p:strVal val="#ppt_x"/>
                                          </p:val>
                                        </p:tav>
                                      </p:tavLst>
                                    </p:anim>
                                    <p:anim calcmode="lin" valueType="num">
                                      <p:cBhvr>
                                        <p:cTn id="32"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Les types de Cloud</a:t>
            </a:r>
            <a:endParaRPr lang="fr-FR" dirty="0"/>
          </a:p>
        </p:txBody>
      </p:sp>
      <p:sp>
        <p:nvSpPr>
          <p:cNvPr id="3" name="Content Placeholder 2"/>
          <p:cNvSpPr>
            <a:spLocks noGrp="1"/>
          </p:cNvSpPr>
          <p:nvPr>
            <p:ph idx="1"/>
          </p:nvPr>
        </p:nvSpPr>
        <p:spPr/>
        <p:txBody>
          <a:bodyPr>
            <a:normAutofit/>
          </a:bodyPr>
          <a:lstStyle/>
          <a:p>
            <a:pPr>
              <a:lnSpc>
                <a:spcPct val="150000"/>
              </a:lnSpc>
            </a:pPr>
            <a:r>
              <a:rPr lang="fr-FR" dirty="0" smtClean="0"/>
              <a:t>Cloud </a:t>
            </a:r>
            <a:r>
              <a:rPr lang="fr-FR" dirty="0" smtClean="0">
                <a:solidFill>
                  <a:srgbClr val="FFA71C"/>
                </a:solidFill>
              </a:rPr>
              <a:t>Public</a:t>
            </a:r>
          </a:p>
          <a:p>
            <a:pPr>
              <a:lnSpc>
                <a:spcPct val="150000"/>
              </a:lnSpc>
            </a:pPr>
            <a:r>
              <a:rPr lang="fr-FR" dirty="0" smtClean="0"/>
              <a:t>Cloud </a:t>
            </a:r>
            <a:r>
              <a:rPr lang="fr-FR" dirty="0" smtClean="0">
                <a:solidFill>
                  <a:srgbClr val="FFA71C"/>
                </a:solidFill>
              </a:rPr>
              <a:t>Privé</a:t>
            </a:r>
          </a:p>
          <a:p>
            <a:pPr lvl="1"/>
            <a:r>
              <a:rPr lang="fr-FR" sz="2000" dirty="0" smtClean="0"/>
              <a:t>Privatisation d’un </a:t>
            </a:r>
            <a:r>
              <a:rPr lang="fr-FR" sz="2000" dirty="0" err="1" smtClean="0"/>
              <a:t>DataCenter</a:t>
            </a:r>
            <a:endParaRPr lang="fr-FR" sz="2000" dirty="0" smtClean="0"/>
          </a:p>
          <a:p>
            <a:pPr lvl="1"/>
            <a:r>
              <a:rPr lang="fr-FR" sz="2000" dirty="0" err="1" smtClean="0"/>
              <a:t>Appliances</a:t>
            </a:r>
            <a:endParaRPr lang="fr-FR" sz="2000" dirty="0" smtClean="0"/>
          </a:p>
          <a:p>
            <a:pPr>
              <a:lnSpc>
                <a:spcPct val="150000"/>
              </a:lnSpc>
            </a:pPr>
            <a:r>
              <a:rPr lang="fr-FR" dirty="0" smtClean="0"/>
              <a:t>Cloud </a:t>
            </a:r>
            <a:r>
              <a:rPr lang="fr-FR" dirty="0" smtClean="0">
                <a:solidFill>
                  <a:srgbClr val="FFA71C"/>
                </a:solidFill>
              </a:rPr>
              <a:t>Hybride</a:t>
            </a:r>
          </a:p>
          <a:p>
            <a:pPr lvl="1"/>
            <a:r>
              <a:rPr lang="fr-FR" sz="2000" dirty="0" smtClean="0"/>
              <a:t>Débordement vers un Cloud public</a:t>
            </a:r>
            <a:endParaRPr lang="fr-FR" sz="20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987574"/>
            <a:ext cx="5939792" cy="3514916"/>
          </a:xfrm>
          <a:prstGeom prst="roundRect">
            <a:avLst>
              <a:gd name="adj" fmla="val 4921"/>
            </a:avLst>
          </a:prstGeom>
          <a:solidFill>
            <a:srgbClr val="FFFFFF">
              <a:shade val="85000"/>
            </a:srgbClr>
          </a:solidFill>
          <a:ln w="9525">
            <a:solidFill>
              <a:schemeClr val="tx1"/>
            </a:solidFill>
            <a:miter lim="800000"/>
            <a:headEnd/>
            <a:tailEnd/>
          </a:ln>
          <a:effectLst>
            <a:reflection blurRad="12700" stA="38000" endPos="28000" dist="5000" dir="5400000" sy="-100000" algn="bl" rotWithShape="0"/>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3396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fade">
                                      <p:cBhvr>
                                        <p:cTn id="25" dur="1000"/>
                                        <p:tgtEl>
                                          <p:spTgt spid="2050"/>
                                        </p:tgtEl>
                                      </p:cBhvr>
                                    </p:animEffect>
                                    <p:anim calcmode="lin" valueType="num">
                                      <p:cBhvr>
                                        <p:cTn id="26" dur="1000" fill="hold"/>
                                        <p:tgtEl>
                                          <p:spTgt spid="2050"/>
                                        </p:tgtEl>
                                        <p:attrNameLst>
                                          <p:attrName>ppt_x</p:attrName>
                                        </p:attrNameLst>
                                      </p:cBhvr>
                                      <p:tavLst>
                                        <p:tav tm="0">
                                          <p:val>
                                            <p:strVal val="#ppt_x"/>
                                          </p:val>
                                        </p:tav>
                                        <p:tav tm="100000">
                                          <p:val>
                                            <p:strVal val="#ppt_x"/>
                                          </p:val>
                                        </p:tav>
                                      </p:tavLst>
                                    </p:anim>
                                    <p:anim calcmode="lin" valueType="num">
                                      <p:cBhvr>
                                        <p:cTn id="27"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Un aspect </a:t>
            </a:r>
            <a:r>
              <a:rPr lang="fr-FR" i="1" dirty="0" smtClean="0"/>
              <a:t>durable</a:t>
            </a:r>
            <a:endParaRPr lang="fr-FR" i="1" dirty="0"/>
          </a:p>
        </p:txBody>
      </p:sp>
      <p:sp>
        <p:nvSpPr>
          <p:cNvPr id="3" name="Content Placeholder 2"/>
          <p:cNvSpPr>
            <a:spLocks noGrp="1"/>
          </p:cNvSpPr>
          <p:nvPr>
            <p:ph idx="1"/>
          </p:nvPr>
        </p:nvSpPr>
        <p:spPr/>
        <p:txBody>
          <a:bodyPr/>
          <a:lstStyle/>
          <a:p>
            <a:r>
              <a:rPr lang="fr-FR" dirty="0" smtClean="0"/>
              <a:t>S’inscrit dans la mouvance </a:t>
            </a:r>
            <a:r>
              <a:rPr lang="fr-FR" b="1" dirty="0" err="1" smtClean="0">
                <a:solidFill>
                  <a:srgbClr val="5AFD35"/>
                </a:solidFill>
              </a:rPr>
              <a:t>GreenIT</a:t>
            </a:r>
            <a:endParaRPr lang="fr-FR" b="1" dirty="0" smtClean="0">
              <a:solidFill>
                <a:srgbClr val="5AFD35"/>
              </a:solidFill>
            </a:endParaRPr>
          </a:p>
          <a:p>
            <a:r>
              <a:rPr lang="fr-FR" dirty="0" smtClean="0"/>
              <a:t>Conception durable des Datacenter</a:t>
            </a:r>
          </a:p>
          <a:p>
            <a:pPr lvl="1"/>
            <a:r>
              <a:rPr lang="fr-FR" dirty="0" smtClean="0"/>
              <a:t>Gestion de l’énergie</a:t>
            </a:r>
          </a:p>
          <a:p>
            <a:pPr lvl="1"/>
            <a:r>
              <a:rPr lang="fr-FR" dirty="0" smtClean="0"/>
              <a:t>Gestion de l’eau</a:t>
            </a:r>
          </a:p>
          <a:p>
            <a:pPr lvl="1"/>
            <a:r>
              <a:rPr lang="fr-FR" dirty="0" smtClean="0"/>
              <a:t>Gestion de la chaleur</a:t>
            </a:r>
          </a:p>
          <a:p>
            <a:endParaRPr lang="fr-FR" dirty="0"/>
          </a:p>
          <a:p>
            <a:pPr marL="0" indent="0">
              <a:buNone/>
            </a:pPr>
            <a:r>
              <a:rPr lang="fr-FR" dirty="0" smtClean="0">
                <a:sym typeface="Wingdings" pitchFamily="2" charset="2"/>
              </a:rPr>
              <a:t> Conception orientée </a:t>
            </a:r>
            <a:r>
              <a:rPr lang="fr-FR" b="1" dirty="0" smtClean="0">
                <a:solidFill>
                  <a:srgbClr val="FFA71C"/>
                </a:solidFill>
                <a:sym typeface="Wingdings" pitchFamily="2" charset="2"/>
              </a:rPr>
              <a:t>Container</a:t>
            </a:r>
            <a:endParaRPr lang="fr-FR" b="1" dirty="0">
              <a:solidFill>
                <a:srgbClr val="FFA71C"/>
              </a:solidFill>
            </a:endParaRPr>
          </a:p>
        </p:txBody>
      </p:sp>
    </p:spTree>
    <p:extLst>
      <p:ext uri="{BB962C8B-B14F-4D97-AF65-F5344CB8AC3E}">
        <p14:creationId xmlns:p14="http://schemas.microsoft.com/office/powerpoint/2010/main" val="1432560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b="1" dirty="0" smtClean="0">
                <a:solidFill>
                  <a:srgbClr val="FFA71C"/>
                </a:solidFill>
              </a:rPr>
              <a:t>Microsoft</a:t>
            </a:r>
            <a:r>
              <a:rPr lang="fr-FR" dirty="0" smtClean="0"/>
              <a:t> et le Cloud</a:t>
            </a:r>
            <a:endParaRPr lang="fr-FR" dirty="0"/>
          </a:p>
        </p:txBody>
      </p:sp>
      <p:sp>
        <p:nvSpPr>
          <p:cNvPr id="5" name="Subtitle 4"/>
          <p:cNvSpPr>
            <a:spLocks noGrp="1"/>
          </p:cNvSpPr>
          <p:nvPr>
            <p:ph type="subTitle" idx="1"/>
          </p:nvPr>
        </p:nvSpPr>
        <p:spPr/>
        <p:txBody>
          <a:bodyPr/>
          <a:lstStyle/>
          <a:p>
            <a:r>
              <a:rPr lang="fr-FR" dirty="0" smtClean="0"/>
              <a:t>L’offre Windows Azure</a:t>
            </a:r>
            <a:endParaRPr lang="fr-FR" dirty="0"/>
          </a:p>
        </p:txBody>
      </p:sp>
    </p:spTree>
    <p:extLst>
      <p:ext uri="{BB962C8B-B14F-4D97-AF65-F5344CB8AC3E}">
        <p14:creationId xmlns:p14="http://schemas.microsoft.com/office/powerpoint/2010/main" val="40897984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Microsoft, le Cloud  ?</a:t>
            </a:r>
            <a:endParaRPr lang="en-US" sz="3200" dirty="0"/>
          </a:p>
        </p:txBody>
      </p:sp>
      <p:sp>
        <p:nvSpPr>
          <p:cNvPr id="4" name="Shape 3"/>
          <p:cNvSpPr/>
          <p:nvPr/>
        </p:nvSpPr>
        <p:spPr>
          <a:xfrm>
            <a:off x="179513" y="951570"/>
            <a:ext cx="8330003" cy="4062942"/>
          </a:xfrm>
          <a:prstGeom prst="swooshArrow">
            <a:avLst>
              <a:gd name="adj1" fmla="val 25000"/>
              <a:gd name="adj2" fmla="val 25000"/>
            </a:avLst>
          </a:prstGeom>
          <a:solidFill>
            <a:srgbClr val="D5B95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 name="Freeform 4"/>
          <p:cNvSpPr/>
          <p:nvPr/>
        </p:nvSpPr>
        <p:spPr>
          <a:xfrm>
            <a:off x="2231138" y="3797860"/>
            <a:ext cx="1414055" cy="1174190"/>
          </a:xfrm>
          <a:custGeom>
            <a:avLst/>
            <a:gdLst>
              <a:gd name="connsiteX0" fmla="*/ 0 w 2019553"/>
              <a:gd name="connsiteY0" fmla="*/ 0 h 1565586"/>
              <a:gd name="connsiteX1" fmla="*/ 2019553 w 2019553"/>
              <a:gd name="connsiteY1" fmla="*/ 0 h 1565586"/>
              <a:gd name="connsiteX2" fmla="*/ 2019553 w 2019553"/>
              <a:gd name="connsiteY2" fmla="*/ 1565586 h 1565586"/>
              <a:gd name="connsiteX3" fmla="*/ 0 w 2019553"/>
              <a:gd name="connsiteY3" fmla="*/ 1565586 h 1565586"/>
              <a:gd name="connsiteX4" fmla="*/ 0 w 2019553"/>
              <a:gd name="connsiteY4" fmla="*/ 0 h 156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553" h="1565586">
                <a:moveTo>
                  <a:pt x="0" y="0"/>
                </a:moveTo>
                <a:lnTo>
                  <a:pt x="2019553" y="0"/>
                </a:lnTo>
                <a:lnTo>
                  <a:pt x="2019553" y="1565586"/>
                </a:lnTo>
                <a:lnTo>
                  <a:pt x="0" y="156558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9412" tIns="0" rIns="0" bIns="0" numCol="1" spcCol="1270" anchor="t" anchorCtr="0">
            <a:noAutofit/>
          </a:bodyPr>
          <a:lstStyle/>
          <a:p>
            <a:pPr lvl="0" algn="l" defTabSz="2755900">
              <a:lnSpc>
                <a:spcPct val="90000"/>
              </a:lnSpc>
              <a:spcBef>
                <a:spcPct val="0"/>
              </a:spcBef>
              <a:spcAft>
                <a:spcPct val="35000"/>
              </a:spcAft>
            </a:pPr>
            <a:endParaRPr lang="fr-FR" sz="6200" kern="1200">
              <a:solidFill>
                <a:schemeClr val="bg1"/>
              </a:solidFill>
            </a:endParaRPr>
          </a:p>
        </p:txBody>
      </p:sp>
      <p:sp>
        <p:nvSpPr>
          <p:cNvPr id="6" name="Rectangle 5"/>
          <p:cNvSpPr/>
          <p:nvPr/>
        </p:nvSpPr>
        <p:spPr>
          <a:xfrm>
            <a:off x="1472394" y="4000942"/>
            <a:ext cx="1226873" cy="62803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nvGrpSpPr>
          <p:cNvPr id="7" name="Group 6"/>
          <p:cNvGrpSpPr/>
          <p:nvPr/>
        </p:nvGrpSpPr>
        <p:grpSpPr>
          <a:xfrm>
            <a:off x="113138" y="3543857"/>
            <a:ext cx="1226028" cy="1520639"/>
            <a:chOff x="150812" y="4657078"/>
            <a:chExt cx="1751012" cy="2027519"/>
          </a:xfrm>
        </p:grpSpPr>
        <p:sp>
          <p:nvSpPr>
            <p:cNvPr id="8" name="Oval 7"/>
            <p:cNvSpPr/>
            <p:nvPr/>
          </p:nvSpPr>
          <p:spPr>
            <a:xfrm>
              <a:off x="912812" y="5642043"/>
              <a:ext cx="225357" cy="225357"/>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9" name="Group 8"/>
            <p:cNvGrpSpPr/>
            <p:nvPr/>
          </p:nvGrpSpPr>
          <p:grpSpPr>
            <a:xfrm>
              <a:off x="150812" y="4657078"/>
              <a:ext cx="1751012" cy="2027519"/>
              <a:chOff x="150812" y="4657078"/>
              <a:chExt cx="1751012" cy="2027519"/>
            </a:xfrm>
          </p:grpSpPr>
          <p:sp>
            <p:nvSpPr>
              <p:cNvPr id="10" name="TextBox 9"/>
              <p:cNvSpPr txBox="1"/>
              <p:nvPr/>
            </p:nvSpPr>
            <p:spPr>
              <a:xfrm>
                <a:off x="608011" y="6019800"/>
                <a:ext cx="1293813" cy="664797"/>
              </a:xfrm>
              <a:prstGeom prst="rect">
                <a:avLst/>
              </a:prstGeom>
              <a:noFill/>
            </p:spPr>
            <p:txBody>
              <a:bodyPr wrap="square" lIns="0" tIns="0" rIns="0" bIns="0" rtlCol="0">
                <a:spAutoFit/>
              </a:bodyPr>
              <a:lstStyle/>
              <a:p>
                <a:pPr algn="ctr" defTabSz="914099" fontAlgn="base">
                  <a:lnSpc>
                    <a:spcPct val="90000"/>
                  </a:lnSpc>
                  <a:spcBef>
                    <a:spcPct val="0"/>
                  </a:spcBef>
                  <a:spcAft>
                    <a:spcPct val="0"/>
                  </a:spcAft>
                </a:pPr>
                <a:r>
                  <a:rPr lang="fr-FR" sz="1200" dirty="0" smtClean="0">
                    <a:solidFill>
                      <a:schemeClr val="bg1"/>
                    </a:solidFill>
                    <a:latin typeface="Segoe Light"/>
                  </a:rPr>
                  <a:t>(1996)</a:t>
                </a:r>
              </a:p>
              <a:p>
                <a:pPr algn="ctr" defTabSz="914099" fontAlgn="base">
                  <a:lnSpc>
                    <a:spcPct val="90000"/>
                  </a:lnSpc>
                  <a:spcBef>
                    <a:spcPct val="0"/>
                  </a:spcBef>
                  <a:spcAft>
                    <a:spcPct val="0"/>
                  </a:spcAft>
                </a:pPr>
                <a:r>
                  <a:rPr lang="fr-FR" sz="1200" b="1" dirty="0" smtClean="0">
                    <a:solidFill>
                      <a:schemeClr val="bg1"/>
                    </a:solidFill>
                    <a:latin typeface="Segoe Light"/>
                  </a:rPr>
                  <a:t>+ 450 M</a:t>
                </a:r>
              </a:p>
              <a:p>
                <a:pPr algn="ctr" defTabSz="914099" fontAlgn="base">
                  <a:lnSpc>
                    <a:spcPct val="90000"/>
                  </a:lnSpc>
                  <a:spcBef>
                    <a:spcPct val="0"/>
                  </a:spcBef>
                  <a:spcAft>
                    <a:spcPct val="0"/>
                  </a:spcAft>
                </a:pPr>
                <a:r>
                  <a:rPr lang="fr-FR" sz="1200" b="1" dirty="0" err="1">
                    <a:solidFill>
                      <a:schemeClr val="bg1"/>
                    </a:solidFill>
                    <a:latin typeface="Segoe Light"/>
                  </a:rPr>
                  <a:t>u</a:t>
                </a:r>
                <a:r>
                  <a:rPr lang="fr-FR" sz="1200" b="1" dirty="0" err="1" smtClean="0">
                    <a:solidFill>
                      <a:schemeClr val="bg1"/>
                    </a:solidFill>
                    <a:latin typeface="Segoe Light"/>
                  </a:rPr>
                  <a:t>til</a:t>
                </a:r>
                <a:r>
                  <a:rPr lang="fr-FR" sz="1200" b="1" dirty="0" smtClean="0">
                    <a:solidFill>
                      <a:schemeClr val="bg1"/>
                    </a:solidFill>
                    <a:latin typeface="Segoe Light"/>
                  </a:rPr>
                  <a:t>. actifs</a:t>
                </a:r>
              </a:p>
            </p:txBody>
          </p:sp>
          <p:grpSp>
            <p:nvGrpSpPr>
              <p:cNvPr id="11" name="Group 10"/>
              <p:cNvGrpSpPr/>
              <p:nvPr/>
            </p:nvGrpSpPr>
            <p:grpSpPr>
              <a:xfrm>
                <a:off x="150812" y="4657078"/>
                <a:ext cx="1042356" cy="986095"/>
                <a:chOff x="150815" y="4442750"/>
                <a:chExt cx="1293812" cy="1091554"/>
              </a:xfrm>
            </p:grpSpPr>
            <p:pic>
              <p:nvPicPr>
                <p:cNvPr id="12" name="Picture 1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87252" y="4442750"/>
                  <a:ext cx="967668" cy="305560"/>
                </a:xfrm>
                <a:prstGeom prst="rect">
                  <a:avLst/>
                </a:prstGeom>
              </p:spPr>
            </p:pic>
            <p:sp>
              <p:nvSpPr>
                <p:cNvPr id="13" name="TextBox 12"/>
                <p:cNvSpPr txBox="1"/>
                <p:nvPr/>
              </p:nvSpPr>
              <p:spPr>
                <a:xfrm>
                  <a:off x="150815" y="4798409"/>
                  <a:ext cx="1293812" cy="735895"/>
                </a:xfrm>
                <a:prstGeom prst="rect">
                  <a:avLst/>
                </a:prstGeom>
                <a:noFill/>
              </p:spPr>
              <p:txBody>
                <a:bodyPr wrap="square" lIns="0" tIns="0" rIns="0" bIns="0" rtlCol="0">
                  <a:spAutoFit/>
                </a:bodyPr>
                <a:lstStyle/>
                <a:p>
                  <a:pPr algn="ctr" defTabSz="914099" fontAlgn="base">
                    <a:lnSpc>
                      <a:spcPct val="90000"/>
                    </a:lnSpc>
                    <a:spcBef>
                      <a:spcPct val="0"/>
                    </a:spcBef>
                    <a:spcAft>
                      <a:spcPct val="0"/>
                    </a:spcAft>
                  </a:pPr>
                  <a:r>
                    <a:rPr lang="fr-FR" sz="1200" b="1" dirty="0" smtClean="0">
                      <a:solidFill>
                        <a:schemeClr val="bg1"/>
                      </a:solidFill>
                      <a:latin typeface="Segoe"/>
                    </a:rPr>
                    <a:t>Windows Live</a:t>
                  </a:r>
                  <a:br>
                    <a:rPr lang="fr-FR" sz="1200" b="1" dirty="0" smtClean="0">
                      <a:solidFill>
                        <a:schemeClr val="bg1"/>
                      </a:solidFill>
                      <a:latin typeface="Segoe"/>
                    </a:rPr>
                  </a:br>
                  <a:r>
                    <a:rPr lang="fr-FR" sz="1200" b="1" dirty="0" smtClean="0">
                      <a:solidFill>
                        <a:schemeClr val="bg1"/>
                      </a:solidFill>
                      <a:latin typeface="Segoe"/>
                    </a:rPr>
                    <a:t>Hotmail</a:t>
                  </a:r>
                </a:p>
              </p:txBody>
            </p:sp>
          </p:grpSp>
        </p:grpSp>
      </p:grpSp>
      <p:grpSp>
        <p:nvGrpSpPr>
          <p:cNvPr id="14" name="Group 13"/>
          <p:cNvGrpSpPr/>
          <p:nvPr/>
        </p:nvGrpSpPr>
        <p:grpSpPr>
          <a:xfrm>
            <a:off x="799118" y="3173114"/>
            <a:ext cx="1009913" cy="1517567"/>
            <a:chOff x="1141412" y="4162577"/>
            <a:chExt cx="1442356" cy="2023423"/>
          </a:xfrm>
        </p:grpSpPr>
        <p:grpSp>
          <p:nvGrpSpPr>
            <p:cNvPr id="15" name="Group 14"/>
            <p:cNvGrpSpPr/>
            <p:nvPr/>
          </p:nvGrpSpPr>
          <p:grpSpPr>
            <a:xfrm>
              <a:off x="1141412" y="4162577"/>
              <a:ext cx="1442356" cy="2023423"/>
              <a:chOff x="1141412" y="4162577"/>
              <a:chExt cx="1442356" cy="2023423"/>
            </a:xfrm>
          </p:grpSpPr>
          <p:pic>
            <p:nvPicPr>
              <p:cNvPr id="17" name="Picture 6" descr="http://dpgatten.com/wp-content/uploads/2008/10/msn_logo.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41412" y="4162577"/>
                <a:ext cx="1028700" cy="409423"/>
              </a:xfrm>
              <a:prstGeom prst="rect">
                <a:avLst/>
              </a:prstGeom>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1598611" y="5521203"/>
                <a:ext cx="985157" cy="664797"/>
              </a:xfrm>
              <a:prstGeom prst="rect">
                <a:avLst/>
              </a:prstGeom>
              <a:noFill/>
            </p:spPr>
            <p:txBody>
              <a:bodyPr wrap="square" lIns="0" tIns="0" rIns="0" bIns="0" rtlCol="0">
                <a:spAutoFit/>
              </a:bodyPr>
              <a:lstStyle/>
              <a:p>
                <a:pPr algn="ctr" defTabSz="914099" fontAlgn="base">
                  <a:lnSpc>
                    <a:spcPct val="90000"/>
                  </a:lnSpc>
                  <a:spcBef>
                    <a:spcPct val="0"/>
                  </a:spcBef>
                  <a:spcAft>
                    <a:spcPct val="0"/>
                  </a:spcAft>
                </a:pPr>
                <a:r>
                  <a:rPr lang="fr-FR" sz="1200" dirty="0" smtClean="0">
                    <a:solidFill>
                      <a:schemeClr val="bg1"/>
                    </a:solidFill>
                    <a:latin typeface="Segoe Light"/>
                  </a:rPr>
                  <a:t>(1997)</a:t>
                </a:r>
              </a:p>
              <a:p>
                <a:pPr algn="ctr" defTabSz="914099" fontAlgn="base">
                  <a:lnSpc>
                    <a:spcPct val="90000"/>
                  </a:lnSpc>
                  <a:spcBef>
                    <a:spcPct val="0"/>
                  </a:spcBef>
                  <a:spcAft>
                    <a:spcPct val="0"/>
                  </a:spcAft>
                </a:pPr>
                <a:r>
                  <a:rPr lang="fr-FR" sz="1200" b="1" dirty="0" smtClean="0">
                    <a:solidFill>
                      <a:schemeClr val="bg1"/>
                    </a:solidFill>
                    <a:latin typeface="Segoe Light"/>
                  </a:rPr>
                  <a:t>550 M </a:t>
                </a:r>
                <a:r>
                  <a:rPr lang="fr-FR" sz="1200" b="1" dirty="0" err="1">
                    <a:solidFill>
                      <a:schemeClr val="bg1"/>
                    </a:solidFill>
                    <a:latin typeface="Segoe Light"/>
                  </a:rPr>
                  <a:t>u</a:t>
                </a:r>
                <a:r>
                  <a:rPr lang="fr-FR" sz="1200" b="1" dirty="0" err="1" smtClean="0">
                    <a:solidFill>
                      <a:schemeClr val="bg1"/>
                    </a:solidFill>
                    <a:latin typeface="Segoe Light"/>
                  </a:rPr>
                  <a:t>til</a:t>
                </a:r>
                <a:r>
                  <a:rPr lang="fr-FR" sz="1200" b="1" dirty="0" smtClean="0">
                    <a:solidFill>
                      <a:schemeClr val="bg1"/>
                    </a:solidFill>
                    <a:latin typeface="Segoe Light"/>
                  </a:rPr>
                  <a:t>./mois</a:t>
                </a:r>
              </a:p>
            </p:txBody>
          </p:sp>
        </p:grpSp>
        <p:sp>
          <p:nvSpPr>
            <p:cNvPr id="16" name="Oval 15"/>
            <p:cNvSpPr/>
            <p:nvPr/>
          </p:nvSpPr>
          <p:spPr>
            <a:xfrm>
              <a:off x="1742258" y="4893625"/>
              <a:ext cx="305867" cy="304800"/>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nvGrpSpPr>
          <p:cNvPr id="19" name="Group 18"/>
          <p:cNvGrpSpPr/>
          <p:nvPr/>
        </p:nvGrpSpPr>
        <p:grpSpPr>
          <a:xfrm>
            <a:off x="1542262" y="2565443"/>
            <a:ext cx="1066503" cy="1819505"/>
            <a:chOff x="2132012" y="3420592"/>
            <a:chExt cx="1523179" cy="2426007"/>
          </a:xfrm>
        </p:grpSpPr>
        <p:sp>
          <p:nvSpPr>
            <p:cNvPr id="20" name="Oval 19"/>
            <p:cNvSpPr/>
            <p:nvPr/>
          </p:nvSpPr>
          <p:spPr>
            <a:xfrm>
              <a:off x="2652214" y="4305148"/>
              <a:ext cx="407377" cy="407377"/>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21" name="Group 20"/>
            <p:cNvGrpSpPr/>
            <p:nvPr/>
          </p:nvGrpSpPr>
          <p:grpSpPr>
            <a:xfrm>
              <a:off x="2132012" y="3420592"/>
              <a:ext cx="1523179" cy="2426007"/>
              <a:chOff x="2132012" y="3420592"/>
              <a:chExt cx="1523179" cy="2426007"/>
            </a:xfrm>
          </p:grpSpPr>
          <p:sp>
            <p:nvSpPr>
              <p:cNvPr id="22" name="TextBox 21"/>
              <p:cNvSpPr txBox="1"/>
              <p:nvPr/>
            </p:nvSpPr>
            <p:spPr>
              <a:xfrm>
                <a:off x="2513011" y="4960203"/>
                <a:ext cx="1142180" cy="886396"/>
              </a:xfrm>
              <a:prstGeom prst="rect">
                <a:avLst/>
              </a:prstGeom>
              <a:noFill/>
            </p:spPr>
            <p:txBody>
              <a:bodyPr wrap="square" lIns="0" tIns="0" rIns="0" bIns="0" rtlCol="0">
                <a:spAutoFit/>
              </a:bodyPr>
              <a:lstStyle/>
              <a:p>
                <a:pPr algn="ctr" defTabSz="914099" fontAlgn="base">
                  <a:lnSpc>
                    <a:spcPct val="90000"/>
                  </a:lnSpc>
                  <a:spcBef>
                    <a:spcPct val="0"/>
                  </a:spcBef>
                  <a:spcAft>
                    <a:spcPct val="0"/>
                  </a:spcAft>
                </a:pPr>
                <a:r>
                  <a:rPr lang="fr-FR" sz="1200" dirty="0" smtClean="0">
                    <a:solidFill>
                      <a:schemeClr val="bg1"/>
                    </a:solidFill>
                    <a:latin typeface="Segoe Light"/>
                  </a:rPr>
                  <a:t>(1998)</a:t>
                </a:r>
              </a:p>
              <a:p>
                <a:pPr algn="ctr" defTabSz="914099" fontAlgn="base">
                  <a:lnSpc>
                    <a:spcPct val="90000"/>
                  </a:lnSpc>
                  <a:spcBef>
                    <a:spcPct val="0"/>
                  </a:spcBef>
                  <a:spcAft>
                    <a:spcPct val="0"/>
                  </a:spcAft>
                </a:pPr>
                <a:r>
                  <a:rPr lang="fr-FR" sz="1200" dirty="0" smtClean="0">
                    <a:solidFill>
                      <a:schemeClr val="bg1"/>
                    </a:solidFill>
                    <a:latin typeface="Segoe Light"/>
                  </a:rPr>
                  <a:t>Logiciel + Service</a:t>
                </a:r>
                <a:br>
                  <a:rPr lang="fr-FR" sz="1200" dirty="0" smtClean="0">
                    <a:solidFill>
                      <a:schemeClr val="bg1"/>
                    </a:solidFill>
                    <a:latin typeface="Segoe Light"/>
                  </a:rPr>
                </a:br>
                <a:r>
                  <a:rPr lang="fr-FR" sz="1200" b="1" dirty="0" smtClean="0">
                    <a:solidFill>
                      <a:schemeClr val="bg1"/>
                    </a:solidFill>
                    <a:latin typeface="Segoe Light"/>
                  </a:rPr>
                  <a:t>450 M </a:t>
                </a:r>
                <a:r>
                  <a:rPr lang="fr-FR" sz="1200" b="1" dirty="0" err="1" smtClean="0">
                    <a:solidFill>
                      <a:schemeClr val="bg1"/>
                    </a:solidFill>
                    <a:latin typeface="Segoe Light"/>
                  </a:rPr>
                  <a:t>util</a:t>
                </a:r>
                <a:r>
                  <a:rPr lang="fr-FR" sz="1200" b="1" dirty="0" smtClean="0">
                    <a:solidFill>
                      <a:schemeClr val="bg1"/>
                    </a:solidFill>
                    <a:latin typeface="Segoe Light"/>
                  </a:rPr>
                  <a:t>.</a:t>
                </a:r>
              </a:p>
            </p:txBody>
          </p:sp>
          <p:grpSp>
            <p:nvGrpSpPr>
              <p:cNvPr id="23" name="Group 22"/>
              <p:cNvGrpSpPr/>
              <p:nvPr/>
            </p:nvGrpSpPr>
            <p:grpSpPr>
              <a:xfrm>
                <a:off x="2132012" y="3420592"/>
                <a:ext cx="1042356" cy="728809"/>
                <a:chOff x="150815" y="4670201"/>
                <a:chExt cx="1293812" cy="806751"/>
              </a:xfrm>
            </p:grpSpPr>
            <p:pic>
              <p:nvPicPr>
                <p:cNvPr id="24" name="Picture 2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87251" y="4670201"/>
                  <a:ext cx="967667" cy="305560"/>
                </a:xfrm>
                <a:prstGeom prst="rect">
                  <a:avLst/>
                </a:prstGeom>
              </p:spPr>
            </p:pic>
            <p:sp>
              <p:nvSpPr>
                <p:cNvPr id="25" name="TextBox 24"/>
                <p:cNvSpPr txBox="1"/>
                <p:nvPr/>
              </p:nvSpPr>
              <p:spPr>
                <a:xfrm>
                  <a:off x="150815" y="4986356"/>
                  <a:ext cx="1293812" cy="490596"/>
                </a:xfrm>
                <a:prstGeom prst="rect">
                  <a:avLst/>
                </a:prstGeom>
                <a:noFill/>
              </p:spPr>
              <p:txBody>
                <a:bodyPr wrap="square" lIns="0" tIns="0" rIns="0" bIns="0" rtlCol="0">
                  <a:spAutoFit/>
                </a:bodyPr>
                <a:lstStyle/>
                <a:p>
                  <a:pPr algn="ctr" defTabSz="914099" fontAlgn="base">
                    <a:lnSpc>
                      <a:spcPct val="90000"/>
                    </a:lnSpc>
                    <a:spcBef>
                      <a:spcPct val="0"/>
                    </a:spcBef>
                    <a:spcAft>
                      <a:spcPct val="0"/>
                    </a:spcAft>
                  </a:pPr>
                  <a:r>
                    <a:rPr lang="fr-FR" sz="1200" b="1" dirty="0" smtClean="0">
                      <a:solidFill>
                        <a:schemeClr val="bg1"/>
                      </a:solidFill>
                      <a:latin typeface="Segoe"/>
                    </a:rPr>
                    <a:t>Windows Update</a:t>
                  </a:r>
                </a:p>
              </p:txBody>
            </p:sp>
          </p:grpSp>
        </p:grpSp>
      </p:grpSp>
      <p:grpSp>
        <p:nvGrpSpPr>
          <p:cNvPr id="26" name="Group 25"/>
          <p:cNvGrpSpPr/>
          <p:nvPr/>
        </p:nvGrpSpPr>
        <p:grpSpPr>
          <a:xfrm>
            <a:off x="2272100" y="1916661"/>
            <a:ext cx="1091655" cy="2125218"/>
            <a:chOff x="3014628" y="2819402"/>
            <a:chExt cx="1559102" cy="2490154"/>
          </a:xfrm>
        </p:grpSpPr>
        <p:sp>
          <p:nvSpPr>
            <p:cNvPr id="27" name="Oval 26"/>
            <p:cNvSpPr/>
            <p:nvPr/>
          </p:nvSpPr>
          <p:spPr>
            <a:xfrm>
              <a:off x="3605885" y="3865564"/>
              <a:ext cx="559777" cy="469405"/>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28" name="Group 27"/>
            <p:cNvGrpSpPr/>
            <p:nvPr/>
          </p:nvGrpSpPr>
          <p:grpSpPr>
            <a:xfrm>
              <a:off x="3014628" y="2819402"/>
              <a:ext cx="1559102" cy="2490154"/>
              <a:chOff x="3014628" y="2819402"/>
              <a:chExt cx="1559102" cy="2490154"/>
            </a:xfrm>
          </p:grpSpPr>
          <p:sp>
            <p:nvSpPr>
              <p:cNvPr id="29" name="TextBox 28"/>
              <p:cNvSpPr txBox="1"/>
              <p:nvPr/>
            </p:nvSpPr>
            <p:spPr>
              <a:xfrm>
                <a:off x="3605884" y="4530602"/>
                <a:ext cx="967846" cy="778954"/>
              </a:xfrm>
              <a:prstGeom prst="rect">
                <a:avLst/>
              </a:prstGeom>
              <a:noFill/>
            </p:spPr>
            <p:txBody>
              <a:bodyPr wrap="square" lIns="0" tIns="0" rIns="0" bIns="0" rtlCol="0">
                <a:spAutoFit/>
              </a:bodyPr>
              <a:lstStyle/>
              <a:p>
                <a:pPr algn="ctr" defTabSz="914099" fontAlgn="base">
                  <a:lnSpc>
                    <a:spcPct val="90000"/>
                  </a:lnSpc>
                  <a:spcBef>
                    <a:spcPct val="0"/>
                  </a:spcBef>
                  <a:spcAft>
                    <a:spcPct val="0"/>
                  </a:spcAft>
                </a:pPr>
                <a:r>
                  <a:rPr lang="fr-FR" sz="1200" dirty="0" smtClean="0">
                    <a:solidFill>
                      <a:schemeClr val="bg1"/>
                    </a:solidFill>
                    <a:latin typeface="Segoe Light"/>
                  </a:rPr>
                  <a:t>(1999)</a:t>
                </a:r>
              </a:p>
              <a:p>
                <a:pPr algn="ctr" defTabSz="914099" fontAlgn="base">
                  <a:lnSpc>
                    <a:spcPct val="90000"/>
                  </a:lnSpc>
                  <a:spcBef>
                    <a:spcPct val="0"/>
                  </a:spcBef>
                  <a:spcAft>
                    <a:spcPct val="0"/>
                  </a:spcAft>
                </a:pPr>
                <a:r>
                  <a:rPr lang="fr-FR" sz="1200" b="1" dirty="0" smtClean="0">
                    <a:solidFill>
                      <a:schemeClr val="bg1"/>
                    </a:solidFill>
                    <a:latin typeface="Segoe Light"/>
                  </a:rPr>
                  <a:t>+ 320 M </a:t>
                </a:r>
                <a:r>
                  <a:rPr lang="fr-FR" sz="1200" b="1" dirty="0" err="1" smtClean="0">
                    <a:solidFill>
                      <a:schemeClr val="bg1"/>
                    </a:solidFill>
                    <a:latin typeface="Segoe Light"/>
                  </a:rPr>
                  <a:t>util</a:t>
                </a:r>
                <a:r>
                  <a:rPr lang="fr-FR" sz="1200" b="1" dirty="0" smtClean="0">
                    <a:solidFill>
                      <a:schemeClr val="bg1"/>
                    </a:solidFill>
                    <a:latin typeface="Segoe Light"/>
                  </a:rPr>
                  <a:t>. actifs</a:t>
                </a:r>
              </a:p>
            </p:txBody>
          </p:sp>
          <p:grpSp>
            <p:nvGrpSpPr>
              <p:cNvPr id="30" name="Group 29"/>
              <p:cNvGrpSpPr/>
              <p:nvPr/>
            </p:nvGrpSpPr>
            <p:grpSpPr>
              <a:xfrm>
                <a:off x="3014628" y="2819402"/>
                <a:ext cx="1226540" cy="869826"/>
                <a:chOff x="-77801" y="4670201"/>
                <a:chExt cx="1522428" cy="962849"/>
              </a:xfrm>
            </p:grpSpPr>
            <p:pic>
              <p:nvPicPr>
                <p:cNvPr id="31" name="Picture 30"/>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87251" y="4670201"/>
                  <a:ext cx="967667" cy="305560"/>
                </a:xfrm>
                <a:prstGeom prst="rect">
                  <a:avLst/>
                </a:prstGeom>
              </p:spPr>
            </p:pic>
            <p:sp>
              <p:nvSpPr>
                <p:cNvPr id="32" name="TextBox 31"/>
                <p:cNvSpPr txBox="1"/>
                <p:nvPr/>
              </p:nvSpPr>
              <p:spPr>
                <a:xfrm>
                  <a:off x="-77801" y="4986356"/>
                  <a:ext cx="1522428" cy="646694"/>
                </a:xfrm>
                <a:prstGeom prst="rect">
                  <a:avLst/>
                </a:prstGeom>
                <a:noFill/>
              </p:spPr>
              <p:txBody>
                <a:bodyPr wrap="square" lIns="0" tIns="0" rIns="0" bIns="0" rtlCol="0">
                  <a:spAutoFit/>
                </a:bodyPr>
                <a:lstStyle/>
                <a:p>
                  <a:pPr algn="ctr" defTabSz="914099" fontAlgn="base">
                    <a:lnSpc>
                      <a:spcPct val="90000"/>
                    </a:lnSpc>
                    <a:spcBef>
                      <a:spcPct val="0"/>
                    </a:spcBef>
                    <a:spcAft>
                      <a:spcPct val="0"/>
                    </a:spcAft>
                  </a:pPr>
                  <a:r>
                    <a:rPr lang="fr-FR" sz="1200" b="1" dirty="0" smtClean="0">
                      <a:solidFill>
                        <a:schemeClr val="bg1"/>
                      </a:solidFill>
                      <a:latin typeface="Segoe"/>
                    </a:rPr>
                    <a:t>Windows Live Messenger</a:t>
                  </a:r>
                </a:p>
              </p:txBody>
            </p:sp>
          </p:grpSp>
        </p:grpSp>
      </p:grpSp>
      <p:grpSp>
        <p:nvGrpSpPr>
          <p:cNvPr id="33" name="Group 32"/>
          <p:cNvGrpSpPr/>
          <p:nvPr/>
        </p:nvGrpSpPr>
        <p:grpSpPr>
          <a:xfrm>
            <a:off x="3423404" y="2476000"/>
            <a:ext cx="1077963" cy="1118017"/>
            <a:chOff x="4573729" y="3337510"/>
            <a:chExt cx="1539546" cy="1490689"/>
          </a:xfrm>
        </p:grpSpPr>
        <p:sp>
          <p:nvSpPr>
            <p:cNvPr id="35" name="TextBox 34"/>
            <p:cNvSpPr txBox="1"/>
            <p:nvPr/>
          </p:nvSpPr>
          <p:spPr>
            <a:xfrm>
              <a:off x="4573729" y="4163402"/>
              <a:ext cx="1539546" cy="664797"/>
            </a:xfrm>
            <a:prstGeom prst="rect">
              <a:avLst/>
            </a:prstGeom>
            <a:noFill/>
          </p:spPr>
          <p:txBody>
            <a:bodyPr wrap="square" lIns="0" tIns="0" rIns="0" bIns="0" rtlCol="0">
              <a:spAutoFit/>
            </a:bodyPr>
            <a:lstStyle/>
            <a:p>
              <a:pPr algn="ctr" defTabSz="914099" fontAlgn="base">
                <a:lnSpc>
                  <a:spcPct val="90000"/>
                </a:lnSpc>
                <a:spcBef>
                  <a:spcPct val="0"/>
                </a:spcBef>
                <a:spcAft>
                  <a:spcPct val="0"/>
                </a:spcAft>
              </a:pPr>
              <a:r>
                <a:rPr lang="fr-FR" sz="1200" dirty="0" smtClean="0">
                  <a:solidFill>
                    <a:schemeClr val="bg1"/>
                  </a:solidFill>
                  <a:latin typeface="Segoe Light"/>
                </a:rPr>
                <a:t>(1999)</a:t>
              </a:r>
            </a:p>
            <a:p>
              <a:pPr algn="ctr" defTabSz="914099" fontAlgn="base">
                <a:lnSpc>
                  <a:spcPct val="90000"/>
                </a:lnSpc>
                <a:spcBef>
                  <a:spcPct val="0"/>
                </a:spcBef>
                <a:spcAft>
                  <a:spcPct val="0"/>
                </a:spcAft>
              </a:pPr>
              <a:r>
                <a:rPr lang="fr-FR" sz="1200" b="1" dirty="0" smtClean="0">
                  <a:solidFill>
                    <a:schemeClr val="bg1"/>
                  </a:solidFill>
                  <a:latin typeface="Segoe Light"/>
                </a:rPr>
                <a:t>2 Milliards  requêtes/mois</a:t>
              </a:r>
            </a:p>
          </p:txBody>
        </p:sp>
        <p:sp>
          <p:nvSpPr>
            <p:cNvPr id="36" name="Oval 35"/>
            <p:cNvSpPr/>
            <p:nvPr/>
          </p:nvSpPr>
          <p:spPr>
            <a:xfrm>
              <a:off x="4791921" y="3337510"/>
              <a:ext cx="633476" cy="579365"/>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nvGrpSpPr>
          <p:cNvPr id="37" name="Group 36"/>
          <p:cNvGrpSpPr/>
          <p:nvPr/>
        </p:nvGrpSpPr>
        <p:grpSpPr>
          <a:xfrm>
            <a:off x="4312807" y="1485901"/>
            <a:ext cx="882161" cy="2062498"/>
            <a:chOff x="5748910" y="1981200"/>
            <a:chExt cx="1259902" cy="2749998"/>
          </a:xfrm>
        </p:grpSpPr>
        <p:sp>
          <p:nvSpPr>
            <p:cNvPr id="38" name="Oval 37"/>
            <p:cNvSpPr/>
            <p:nvPr/>
          </p:nvSpPr>
          <p:spPr>
            <a:xfrm>
              <a:off x="6018212" y="2919350"/>
              <a:ext cx="720613" cy="653417"/>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9" name="TextBox 38"/>
            <p:cNvSpPr txBox="1"/>
            <p:nvPr/>
          </p:nvSpPr>
          <p:spPr>
            <a:xfrm>
              <a:off x="6018211" y="3844802"/>
              <a:ext cx="990601" cy="886396"/>
            </a:xfrm>
            <a:prstGeom prst="rect">
              <a:avLst/>
            </a:prstGeom>
            <a:noFill/>
          </p:spPr>
          <p:txBody>
            <a:bodyPr wrap="square" lIns="0" tIns="0" rIns="0" bIns="0" rtlCol="0">
              <a:spAutoFit/>
            </a:bodyPr>
            <a:lstStyle/>
            <a:p>
              <a:pPr algn="ctr" defTabSz="914099" fontAlgn="base">
                <a:lnSpc>
                  <a:spcPct val="90000"/>
                </a:lnSpc>
                <a:spcBef>
                  <a:spcPct val="0"/>
                </a:spcBef>
                <a:spcAft>
                  <a:spcPct val="0"/>
                </a:spcAft>
              </a:pPr>
              <a:r>
                <a:rPr lang="fr-FR" sz="1200" dirty="0" smtClean="0">
                  <a:solidFill>
                    <a:schemeClr val="bg1"/>
                  </a:solidFill>
                  <a:latin typeface="Segoe Light"/>
                </a:rPr>
                <a:t>(2001)</a:t>
              </a:r>
            </a:p>
            <a:p>
              <a:pPr algn="ctr" defTabSz="914099" fontAlgn="base">
                <a:lnSpc>
                  <a:spcPct val="90000"/>
                </a:lnSpc>
                <a:spcBef>
                  <a:spcPct val="0"/>
                </a:spcBef>
                <a:spcAft>
                  <a:spcPct val="0"/>
                </a:spcAft>
              </a:pPr>
              <a:r>
                <a:rPr lang="fr-FR" sz="1200" b="1" dirty="0" smtClean="0">
                  <a:solidFill>
                    <a:schemeClr val="bg1"/>
                  </a:solidFill>
                  <a:latin typeface="Segoe Light"/>
                </a:rPr>
                <a:t>+ 20 M </a:t>
              </a:r>
              <a:r>
                <a:rPr lang="fr-FR" sz="1200" b="1" dirty="0" err="1" smtClean="0">
                  <a:solidFill>
                    <a:schemeClr val="bg1"/>
                  </a:solidFill>
                  <a:latin typeface="Segoe Light"/>
                </a:rPr>
                <a:t>util</a:t>
              </a:r>
              <a:r>
                <a:rPr lang="fr-FR" sz="1200" b="1" dirty="0" smtClean="0">
                  <a:solidFill>
                    <a:schemeClr val="bg1"/>
                  </a:solidFill>
                  <a:latin typeface="Segoe Light"/>
                </a:rPr>
                <a:t>. actifs</a:t>
              </a:r>
            </a:p>
          </p:txBody>
        </p:sp>
        <p:pic>
          <p:nvPicPr>
            <p:cNvPr id="40" name="Picture 4" descr="http://upload.wikimedia.org/wikipedia/en/thumb/b/b9/Xbox-live-logo.png/300px-Xbox-live-logo.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748910" y="1981200"/>
              <a:ext cx="1107502" cy="50945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1" name="Group 40"/>
          <p:cNvGrpSpPr/>
          <p:nvPr/>
        </p:nvGrpSpPr>
        <p:grpSpPr>
          <a:xfrm>
            <a:off x="5276266" y="1294512"/>
            <a:ext cx="782019" cy="2248637"/>
            <a:chOff x="7263532" y="1774616"/>
            <a:chExt cx="1116880" cy="2998183"/>
          </a:xfrm>
        </p:grpSpPr>
        <p:sp>
          <p:nvSpPr>
            <p:cNvPr id="42" name="Oval 41"/>
            <p:cNvSpPr/>
            <p:nvPr/>
          </p:nvSpPr>
          <p:spPr>
            <a:xfrm>
              <a:off x="7389812" y="2590800"/>
              <a:ext cx="873013" cy="762000"/>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pic>
          <p:nvPicPr>
            <p:cNvPr id="45" name="Picture 44"/>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263532" y="1774616"/>
              <a:ext cx="836776" cy="313661"/>
            </a:xfrm>
            <a:prstGeom prst="rect">
              <a:avLst/>
            </a:prstGeom>
          </p:spPr>
        </p:pic>
        <p:sp>
          <p:nvSpPr>
            <p:cNvPr id="44" name="TextBox 43"/>
            <p:cNvSpPr txBox="1"/>
            <p:nvPr/>
          </p:nvSpPr>
          <p:spPr>
            <a:xfrm>
              <a:off x="7389813" y="3664803"/>
              <a:ext cx="990599" cy="1107996"/>
            </a:xfrm>
            <a:prstGeom prst="rect">
              <a:avLst/>
            </a:prstGeom>
            <a:noFill/>
          </p:spPr>
          <p:txBody>
            <a:bodyPr wrap="square" lIns="0" tIns="0" rIns="0" bIns="0" rtlCol="0">
              <a:spAutoFit/>
            </a:bodyPr>
            <a:lstStyle/>
            <a:p>
              <a:pPr algn="ctr" defTabSz="914099" fontAlgn="base">
                <a:lnSpc>
                  <a:spcPct val="90000"/>
                </a:lnSpc>
                <a:spcBef>
                  <a:spcPct val="0"/>
                </a:spcBef>
                <a:spcAft>
                  <a:spcPct val="0"/>
                </a:spcAft>
              </a:pPr>
              <a:r>
                <a:rPr lang="fr-FR" sz="1200" dirty="0" smtClean="0">
                  <a:solidFill>
                    <a:schemeClr val="bg1"/>
                  </a:solidFill>
                  <a:latin typeface="Segoe Light"/>
                </a:rPr>
                <a:t>(2003)</a:t>
              </a:r>
            </a:p>
            <a:p>
              <a:pPr algn="ctr" defTabSz="914099" fontAlgn="base">
                <a:lnSpc>
                  <a:spcPct val="90000"/>
                </a:lnSpc>
                <a:spcBef>
                  <a:spcPct val="0"/>
                </a:spcBef>
                <a:spcAft>
                  <a:spcPct val="0"/>
                </a:spcAft>
              </a:pPr>
              <a:r>
                <a:rPr lang="fr-FR" sz="1200" b="1" dirty="0" smtClean="0">
                  <a:solidFill>
                    <a:schemeClr val="bg1"/>
                  </a:solidFill>
                  <a:latin typeface="Segoe Light"/>
                </a:rPr>
                <a:t>5 milliards  min </a:t>
              </a:r>
              <a:r>
                <a:rPr lang="fr-FR" sz="1200" b="1" dirty="0" err="1" smtClean="0">
                  <a:solidFill>
                    <a:schemeClr val="bg1"/>
                  </a:solidFill>
                  <a:latin typeface="Segoe Light"/>
                </a:rPr>
                <a:t>conf</a:t>
              </a:r>
              <a:r>
                <a:rPr lang="fr-FR" sz="1200" b="1" dirty="0" smtClean="0">
                  <a:solidFill>
                    <a:schemeClr val="bg1"/>
                  </a:solidFill>
                  <a:latin typeface="Segoe Light"/>
                </a:rPr>
                <a:t> /an</a:t>
              </a:r>
            </a:p>
          </p:txBody>
        </p:sp>
      </p:grpSp>
      <p:grpSp>
        <p:nvGrpSpPr>
          <p:cNvPr id="47" name="Group 46"/>
          <p:cNvGrpSpPr/>
          <p:nvPr/>
        </p:nvGrpSpPr>
        <p:grpSpPr>
          <a:xfrm>
            <a:off x="6172619" y="843558"/>
            <a:ext cx="991672" cy="2280649"/>
            <a:chOff x="8685212" y="1327131"/>
            <a:chExt cx="1416305" cy="2725656"/>
          </a:xfrm>
        </p:grpSpPr>
        <p:pic>
          <p:nvPicPr>
            <p:cNvPr id="48" name="Picture 47"/>
            <p:cNvPicPr>
              <a:picLocks noChangeAspect="1"/>
            </p:cNvPicPr>
            <p:nvPr/>
          </p:nvPicPr>
          <p:blipFill>
            <a:blip r:embed="rId8" cstate="email">
              <a:lum bright="70000" contrast="-70000"/>
              <a:extLst>
                <a:ext uri="{28A0092B-C50C-407E-A947-70E740481C1C}">
                  <a14:useLocalDpi xmlns:a14="http://schemas.microsoft.com/office/drawing/2010/main"/>
                </a:ext>
              </a:extLst>
            </a:blip>
            <a:stretch>
              <a:fillRect/>
            </a:stretch>
          </p:blipFill>
          <p:spPr>
            <a:xfrm>
              <a:off x="8685212" y="1327131"/>
              <a:ext cx="1241424" cy="654069"/>
            </a:xfrm>
            <a:prstGeom prst="rect">
              <a:avLst/>
            </a:prstGeom>
          </p:spPr>
        </p:pic>
        <p:sp>
          <p:nvSpPr>
            <p:cNvPr id="49" name="TextBox 48"/>
            <p:cNvSpPr txBox="1"/>
            <p:nvPr/>
          </p:nvSpPr>
          <p:spPr>
            <a:xfrm>
              <a:off x="8837612" y="3456901"/>
              <a:ext cx="1263905" cy="595886"/>
            </a:xfrm>
            <a:prstGeom prst="rect">
              <a:avLst/>
            </a:prstGeom>
            <a:noFill/>
          </p:spPr>
          <p:txBody>
            <a:bodyPr wrap="square" lIns="0" tIns="0" rIns="0" bIns="0" rtlCol="0">
              <a:spAutoFit/>
            </a:bodyPr>
            <a:lstStyle/>
            <a:p>
              <a:pPr algn="ctr" defTabSz="914099" fontAlgn="base">
                <a:lnSpc>
                  <a:spcPct val="90000"/>
                </a:lnSpc>
                <a:spcBef>
                  <a:spcPct val="0"/>
                </a:spcBef>
                <a:spcAft>
                  <a:spcPct val="0"/>
                </a:spcAft>
              </a:pPr>
              <a:r>
                <a:rPr lang="fr-FR" sz="1200" dirty="0" smtClean="0">
                  <a:solidFill>
                    <a:schemeClr val="bg1"/>
                  </a:solidFill>
                  <a:latin typeface="Segoe Light"/>
                </a:rPr>
                <a:t>(2004)</a:t>
              </a:r>
            </a:p>
            <a:p>
              <a:pPr algn="ctr" defTabSz="914099" fontAlgn="base">
                <a:lnSpc>
                  <a:spcPct val="90000"/>
                </a:lnSpc>
                <a:spcBef>
                  <a:spcPct val="0"/>
                </a:spcBef>
                <a:spcAft>
                  <a:spcPct val="0"/>
                </a:spcAft>
              </a:pPr>
              <a:r>
                <a:rPr lang="fr-FR" sz="1200" b="1" dirty="0" smtClean="0">
                  <a:solidFill>
                    <a:schemeClr val="bg1"/>
                  </a:solidFill>
                  <a:latin typeface="Segoe Light"/>
                </a:rPr>
                <a:t>2 milliards emails/jour</a:t>
              </a:r>
            </a:p>
          </p:txBody>
        </p:sp>
        <p:sp>
          <p:nvSpPr>
            <p:cNvPr id="50" name="Oval 49"/>
            <p:cNvSpPr/>
            <p:nvPr/>
          </p:nvSpPr>
          <p:spPr>
            <a:xfrm>
              <a:off x="8913812" y="2264262"/>
              <a:ext cx="992100" cy="936138"/>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nvGrpSpPr>
          <p:cNvPr id="51" name="Group 50"/>
          <p:cNvGrpSpPr/>
          <p:nvPr/>
        </p:nvGrpSpPr>
        <p:grpSpPr>
          <a:xfrm>
            <a:off x="7884368" y="1529757"/>
            <a:ext cx="1160802" cy="2512122"/>
            <a:chOff x="10799739" y="2690568"/>
            <a:chExt cx="1314473" cy="1956736"/>
          </a:xfrm>
        </p:grpSpPr>
        <p:sp>
          <p:nvSpPr>
            <p:cNvPr id="52" name="TextBox 51"/>
            <p:cNvSpPr txBox="1"/>
            <p:nvPr/>
          </p:nvSpPr>
          <p:spPr>
            <a:xfrm>
              <a:off x="10952139" y="3317709"/>
              <a:ext cx="995680" cy="1329595"/>
            </a:xfrm>
            <a:prstGeom prst="rect">
              <a:avLst/>
            </a:prstGeom>
            <a:noFill/>
          </p:spPr>
          <p:txBody>
            <a:bodyPr wrap="square" lIns="0" tIns="0" rIns="0" bIns="0" rtlCol="0">
              <a:spAutoFit/>
            </a:bodyPr>
            <a:lstStyle/>
            <a:p>
              <a:pPr algn="ctr" defTabSz="914099" fontAlgn="base">
                <a:lnSpc>
                  <a:spcPct val="90000"/>
                </a:lnSpc>
                <a:spcBef>
                  <a:spcPct val="0"/>
                </a:spcBef>
                <a:spcAft>
                  <a:spcPct val="0"/>
                </a:spcAft>
              </a:pPr>
              <a:r>
                <a:rPr lang="fr-FR" sz="1200" dirty="0" smtClean="0">
                  <a:solidFill>
                    <a:schemeClr val="bg1"/>
                  </a:solidFill>
                  <a:latin typeface="Segoe Light"/>
                </a:rPr>
                <a:t>(2010)</a:t>
              </a:r>
            </a:p>
            <a:p>
              <a:pPr algn="ctr" defTabSz="914099" fontAlgn="base">
                <a:lnSpc>
                  <a:spcPct val="90000"/>
                </a:lnSpc>
                <a:spcBef>
                  <a:spcPct val="0"/>
                </a:spcBef>
                <a:spcAft>
                  <a:spcPct val="0"/>
                </a:spcAft>
              </a:pPr>
              <a:r>
                <a:rPr lang="fr-FR" sz="1200" dirty="0" smtClean="0">
                  <a:solidFill>
                    <a:schemeClr val="bg1"/>
                  </a:solidFill>
                  <a:latin typeface="Segoe Light"/>
                </a:rPr>
                <a:t>Disponible pour 450 millions de consommateurs</a:t>
              </a:r>
              <a:endParaRPr lang="fr-FR" sz="1200" b="1" dirty="0" smtClean="0">
                <a:solidFill>
                  <a:schemeClr val="bg1"/>
                </a:solidFill>
                <a:latin typeface="Segoe Light"/>
              </a:endParaRPr>
            </a:p>
          </p:txBody>
        </p:sp>
        <p:sp>
          <p:nvSpPr>
            <p:cNvPr id="55" name="TextBox 54"/>
            <p:cNvSpPr txBox="1"/>
            <p:nvPr/>
          </p:nvSpPr>
          <p:spPr>
            <a:xfrm>
              <a:off x="10799739" y="2690568"/>
              <a:ext cx="1314473" cy="443199"/>
            </a:xfrm>
            <a:prstGeom prst="rect">
              <a:avLst/>
            </a:prstGeom>
            <a:noFill/>
          </p:spPr>
          <p:txBody>
            <a:bodyPr wrap="square" lIns="0" tIns="0" rIns="0" bIns="0" rtlCol="0">
              <a:spAutoFit/>
            </a:bodyPr>
            <a:lstStyle/>
            <a:p>
              <a:pPr algn="ctr" defTabSz="914099" fontAlgn="base">
                <a:lnSpc>
                  <a:spcPct val="90000"/>
                </a:lnSpc>
                <a:spcBef>
                  <a:spcPct val="0"/>
                </a:spcBef>
                <a:spcAft>
                  <a:spcPct val="0"/>
                </a:spcAft>
              </a:pPr>
              <a:r>
                <a:rPr lang="fr-FR" sz="1200" smtClean="0">
                  <a:solidFill>
                    <a:schemeClr val="bg1"/>
                  </a:solidFill>
                  <a:latin typeface="Segoe Light"/>
                </a:rPr>
                <a:t>Web Applications</a:t>
              </a:r>
              <a:endParaRPr lang="fr-FR" sz="1200" b="1" smtClean="0">
                <a:solidFill>
                  <a:schemeClr val="bg1"/>
                </a:solidFill>
                <a:latin typeface="Segoe Light"/>
              </a:endParaRPr>
            </a:p>
          </p:txBody>
        </p:sp>
      </p:grpSp>
      <p:grpSp>
        <p:nvGrpSpPr>
          <p:cNvPr id="56" name="Group 55"/>
          <p:cNvGrpSpPr/>
          <p:nvPr/>
        </p:nvGrpSpPr>
        <p:grpSpPr>
          <a:xfrm>
            <a:off x="6314362" y="4201938"/>
            <a:ext cx="2275096" cy="569387"/>
            <a:chOff x="5073561" y="2009799"/>
            <a:chExt cx="3095836" cy="1279989"/>
          </a:xfrm>
        </p:grpSpPr>
        <p:sp>
          <p:nvSpPr>
            <p:cNvPr id="61" name="TextBox 60"/>
            <p:cNvSpPr txBox="1"/>
            <p:nvPr/>
          </p:nvSpPr>
          <p:spPr>
            <a:xfrm>
              <a:off x="5436767" y="2078278"/>
              <a:ext cx="88" cy="622697"/>
            </a:xfrm>
            <a:prstGeom prst="rect">
              <a:avLst/>
            </a:prstGeom>
            <a:noFill/>
          </p:spPr>
          <p:txBody>
            <a:bodyPr wrap="none" lIns="0" tIns="0" rIns="0" bIns="0" rtlCol="0">
              <a:spAutoFit/>
            </a:bodyPr>
            <a:lstStyle/>
            <a:p>
              <a:endParaRPr lang="fr-FR" smtClean="0">
                <a:solidFill>
                  <a:schemeClr val="bg1"/>
                </a:solidFill>
                <a:latin typeface="Segoe UI" pitchFamily="34" charset="0"/>
                <a:ea typeface="Segoe UI" pitchFamily="34" charset="0"/>
                <a:cs typeface="Segoe UI" pitchFamily="34" charset="0"/>
              </a:endParaRPr>
            </a:p>
          </p:txBody>
        </p:sp>
        <p:sp>
          <p:nvSpPr>
            <p:cNvPr id="58" name="TextBox 57"/>
            <p:cNvSpPr txBox="1"/>
            <p:nvPr/>
          </p:nvSpPr>
          <p:spPr>
            <a:xfrm>
              <a:off x="5073561" y="2009799"/>
              <a:ext cx="3095836" cy="1279989"/>
            </a:xfrm>
            <a:prstGeom prst="rect">
              <a:avLst/>
            </a:prstGeom>
            <a:noFill/>
          </p:spPr>
          <p:txBody>
            <a:bodyPr wrap="square" lIns="0" bIns="0" rtlCol="0">
              <a:spAutoFit/>
            </a:bodyPr>
            <a:lstStyle/>
            <a:p>
              <a:r>
                <a:rPr lang="fr-FR" sz="1200" b="1" dirty="0" smtClean="0">
                  <a:solidFill>
                    <a:schemeClr val="bg1"/>
                  </a:solidFill>
                  <a:latin typeface="Segoe UI" pitchFamily="34" charset="0"/>
                  <a:ea typeface="Segoe UI" pitchFamily="34" charset="0"/>
                  <a:cs typeface="Segoe UI" pitchFamily="34" charset="0"/>
                </a:rPr>
                <a:t>1 milliard =</a:t>
              </a:r>
            </a:p>
            <a:p>
              <a:r>
                <a:rPr lang="fr-FR" sz="1100" dirty="0" smtClean="0">
                  <a:solidFill>
                    <a:schemeClr val="bg1"/>
                  </a:solidFill>
                  <a:latin typeface="Segoe UI" pitchFamily="34" charset="0"/>
                  <a:ea typeface="Segoe UI" pitchFamily="34" charset="0"/>
                  <a:cs typeface="Segoe UI" pitchFamily="34" charset="0"/>
                </a:rPr>
                <a:t>Nombre d’authentification Windows Live ID chaque jour</a:t>
              </a:r>
            </a:p>
          </p:txBody>
        </p:sp>
      </p:grpSp>
      <p:pic>
        <p:nvPicPr>
          <p:cNvPr id="53" name="Picture 5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433375" y="1771201"/>
            <a:ext cx="545861" cy="207029"/>
          </a:xfrm>
          <a:prstGeom prst="rect">
            <a:avLst/>
          </a:prstGeom>
        </p:spPr>
      </p:pic>
      <p:sp>
        <p:nvSpPr>
          <p:cNvPr id="54" name="TextBox 53"/>
          <p:cNvSpPr txBox="1"/>
          <p:nvPr/>
        </p:nvSpPr>
        <p:spPr>
          <a:xfrm>
            <a:off x="3356411" y="1985409"/>
            <a:ext cx="729839" cy="332399"/>
          </a:xfrm>
          <a:prstGeom prst="rect">
            <a:avLst/>
          </a:prstGeom>
          <a:noFill/>
        </p:spPr>
        <p:txBody>
          <a:bodyPr wrap="square" lIns="0" tIns="0" rIns="0" bIns="0" rtlCol="0">
            <a:spAutoFit/>
          </a:bodyPr>
          <a:lstStyle/>
          <a:p>
            <a:pPr algn="ctr" defTabSz="914099" fontAlgn="base">
              <a:lnSpc>
                <a:spcPct val="90000"/>
              </a:lnSpc>
              <a:spcBef>
                <a:spcPct val="0"/>
              </a:spcBef>
              <a:spcAft>
                <a:spcPct val="0"/>
              </a:spcAft>
            </a:pPr>
            <a:r>
              <a:rPr lang="fr-FR" sz="1200" b="1" dirty="0" smtClean="0">
                <a:solidFill>
                  <a:schemeClr val="bg1"/>
                </a:solidFill>
                <a:latin typeface="Segoe"/>
              </a:rPr>
              <a:t>Windows Live</a:t>
            </a:r>
          </a:p>
        </p:txBody>
      </p:sp>
    </p:spTree>
    <p:extLst>
      <p:ext uri="{BB962C8B-B14F-4D97-AF65-F5344CB8AC3E}">
        <p14:creationId xmlns:p14="http://schemas.microsoft.com/office/powerpoint/2010/main" val="4147674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1000" fill="hold"/>
                                        <p:tgtEl>
                                          <p:spTgt spid="19"/>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1000"/>
                                        <p:tgtEl>
                                          <p:spTgt spid="54"/>
                                        </p:tgtEl>
                                      </p:cBhvr>
                                    </p:animEffect>
                                    <p:anim calcmode="lin" valueType="num">
                                      <p:cBhvr>
                                        <p:cTn id="36" dur="1000" fill="hold"/>
                                        <p:tgtEl>
                                          <p:spTgt spid="54"/>
                                        </p:tgtEl>
                                        <p:attrNameLst>
                                          <p:attrName>ppt_x</p:attrName>
                                        </p:attrNameLst>
                                      </p:cBhvr>
                                      <p:tavLst>
                                        <p:tav tm="0">
                                          <p:val>
                                            <p:strVal val="#ppt_x"/>
                                          </p:val>
                                        </p:tav>
                                        <p:tav tm="100000">
                                          <p:val>
                                            <p:strVal val="#ppt_x"/>
                                          </p:val>
                                        </p:tav>
                                      </p:tavLst>
                                    </p:anim>
                                    <p:anim calcmode="lin" valueType="num">
                                      <p:cBhvr>
                                        <p:cTn id="37" dur="1000" fill="hold"/>
                                        <p:tgtEl>
                                          <p:spTgt spid="54"/>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1000"/>
                                        <p:tgtEl>
                                          <p:spTgt spid="53"/>
                                        </p:tgtEl>
                                      </p:cBhvr>
                                    </p:animEffect>
                                    <p:anim calcmode="lin" valueType="num">
                                      <p:cBhvr>
                                        <p:cTn id="41" dur="1000" fill="hold"/>
                                        <p:tgtEl>
                                          <p:spTgt spid="53"/>
                                        </p:tgtEl>
                                        <p:attrNameLst>
                                          <p:attrName>ppt_x</p:attrName>
                                        </p:attrNameLst>
                                      </p:cBhvr>
                                      <p:tavLst>
                                        <p:tav tm="0">
                                          <p:val>
                                            <p:strVal val="#ppt_x"/>
                                          </p:val>
                                        </p:tav>
                                        <p:tav tm="100000">
                                          <p:val>
                                            <p:strVal val="#ppt_x"/>
                                          </p:val>
                                        </p:tav>
                                      </p:tavLst>
                                    </p:anim>
                                    <p:anim calcmode="lin" valueType="num">
                                      <p:cBhvr>
                                        <p:cTn id="42" dur="1000" fill="hold"/>
                                        <p:tgtEl>
                                          <p:spTgt spid="53"/>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1000"/>
                                        <p:tgtEl>
                                          <p:spTgt spid="33"/>
                                        </p:tgtEl>
                                      </p:cBhvr>
                                    </p:animEffect>
                                    <p:anim calcmode="lin" valueType="num">
                                      <p:cBhvr>
                                        <p:cTn id="46" dur="1000" fill="hold"/>
                                        <p:tgtEl>
                                          <p:spTgt spid="33"/>
                                        </p:tgtEl>
                                        <p:attrNameLst>
                                          <p:attrName>ppt_x</p:attrName>
                                        </p:attrNameLst>
                                      </p:cBhvr>
                                      <p:tavLst>
                                        <p:tav tm="0">
                                          <p:val>
                                            <p:strVal val="#ppt_x"/>
                                          </p:val>
                                        </p:tav>
                                        <p:tav tm="100000">
                                          <p:val>
                                            <p:strVal val="#ppt_x"/>
                                          </p:val>
                                        </p:tav>
                                      </p:tavLst>
                                    </p:anim>
                                    <p:anim calcmode="lin" valueType="num">
                                      <p:cBhvr>
                                        <p:cTn id="47" dur="1000" fill="hold"/>
                                        <p:tgtEl>
                                          <p:spTgt spid="33"/>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42" presetClass="entr" presetSubtype="0"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1000"/>
                                        <p:tgtEl>
                                          <p:spTgt spid="37"/>
                                        </p:tgtEl>
                                      </p:cBhvr>
                                    </p:animEffect>
                                    <p:anim calcmode="lin" valueType="num">
                                      <p:cBhvr>
                                        <p:cTn id="52" dur="1000" fill="hold"/>
                                        <p:tgtEl>
                                          <p:spTgt spid="37"/>
                                        </p:tgtEl>
                                        <p:attrNameLst>
                                          <p:attrName>ppt_x</p:attrName>
                                        </p:attrNameLst>
                                      </p:cBhvr>
                                      <p:tavLst>
                                        <p:tav tm="0">
                                          <p:val>
                                            <p:strVal val="#ppt_x"/>
                                          </p:val>
                                        </p:tav>
                                        <p:tav tm="100000">
                                          <p:val>
                                            <p:strVal val="#ppt_x"/>
                                          </p:val>
                                        </p:tav>
                                      </p:tavLst>
                                    </p:anim>
                                    <p:anim calcmode="lin" valueType="num">
                                      <p:cBhvr>
                                        <p:cTn id="53" dur="1000" fill="hold"/>
                                        <p:tgtEl>
                                          <p:spTgt spid="37"/>
                                        </p:tgtEl>
                                        <p:attrNameLst>
                                          <p:attrName>ppt_y</p:attrName>
                                        </p:attrNameLst>
                                      </p:cBhvr>
                                      <p:tavLst>
                                        <p:tav tm="0">
                                          <p:val>
                                            <p:strVal val="#ppt_y+.1"/>
                                          </p:val>
                                        </p:tav>
                                        <p:tav tm="100000">
                                          <p:val>
                                            <p:strVal val="#ppt_y"/>
                                          </p:val>
                                        </p:tav>
                                      </p:tavLst>
                                    </p:anim>
                                  </p:childTnLst>
                                </p:cTn>
                              </p:par>
                            </p:childTnLst>
                          </p:cTn>
                        </p:par>
                        <p:par>
                          <p:cTn id="54" fill="hold">
                            <p:stCondLst>
                              <p:cond delay="6500"/>
                            </p:stCondLst>
                            <p:childTnLst>
                              <p:par>
                                <p:cTn id="55" presetID="42" presetClass="entr" presetSubtype="0" fill="hold"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1000"/>
                                        <p:tgtEl>
                                          <p:spTgt spid="41"/>
                                        </p:tgtEl>
                                      </p:cBhvr>
                                    </p:animEffect>
                                    <p:anim calcmode="lin" valueType="num">
                                      <p:cBhvr>
                                        <p:cTn id="58" dur="1000" fill="hold"/>
                                        <p:tgtEl>
                                          <p:spTgt spid="41"/>
                                        </p:tgtEl>
                                        <p:attrNameLst>
                                          <p:attrName>ppt_x</p:attrName>
                                        </p:attrNameLst>
                                      </p:cBhvr>
                                      <p:tavLst>
                                        <p:tav tm="0">
                                          <p:val>
                                            <p:strVal val="#ppt_x"/>
                                          </p:val>
                                        </p:tav>
                                        <p:tav tm="100000">
                                          <p:val>
                                            <p:strVal val="#ppt_x"/>
                                          </p:val>
                                        </p:tav>
                                      </p:tavLst>
                                    </p:anim>
                                    <p:anim calcmode="lin" valueType="num">
                                      <p:cBhvr>
                                        <p:cTn id="59" dur="1000" fill="hold"/>
                                        <p:tgtEl>
                                          <p:spTgt spid="41"/>
                                        </p:tgtEl>
                                        <p:attrNameLst>
                                          <p:attrName>ppt_y</p:attrName>
                                        </p:attrNameLst>
                                      </p:cBhvr>
                                      <p:tavLst>
                                        <p:tav tm="0">
                                          <p:val>
                                            <p:strVal val="#ppt_y+.1"/>
                                          </p:val>
                                        </p:tav>
                                        <p:tav tm="100000">
                                          <p:val>
                                            <p:strVal val="#ppt_y"/>
                                          </p:val>
                                        </p:tav>
                                      </p:tavLst>
                                    </p:anim>
                                  </p:childTnLst>
                                </p:cTn>
                              </p:par>
                            </p:childTnLst>
                          </p:cTn>
                        </p:par>
                        <p:par>
                          <p:cTn id="60" fill="hold">
                            <p:stCondLst>
                              <p:cond delay="7500"/>
                            </p:stCondLst>
                            <p:childTnLst>
                              <p:par>
                                <p:cTn id="61" presetID="42" presetClass="entr" presetSubtype="0" fill="hold"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1000"/>
                                        <p:tgtEl>
                                          <p:spTgt spid="47"/>
                                        </p:tgtEl>
                                      </p:cBhvr>
                                    </p:animEffect>
                                    <p:anim calcmode="lin" valueType="num">
                                      <p:cBhvr>
                                        <p:cTn id="64" dur="1000" fill="hold"/>
                                        <p:tgtEl>
                                          <p:spTgt spid="47"/>
                                        </p:tgtEl>
                                        <p:attrNameLst>
                                          <p:attrName>ppt_x</p:attrName>
                                        </p:attrNameLst>
                                      </p:cBhvr>
                                      <p:tavLst>
                                        <p:tav tm="0">
                                          <p:val>
                                            <p:strVal val="#ppt_x"/>
                                          </p:val>
                                        </p:tav>
                                        <p:tav tm="100000">
                                          <p:val>
                                            <p:strVal val="#ppt_x"/>
                                          </p:val>
                                        </p:tav>
                                      </p:tavLst>
                                    </p:anim>
                                    <p:anim calcmode="lin" valueType="num">
                                      <p:cBhvr>
                                        <p:cTn id="65" dur="1000" fill="hold"/>
                                        <p:tgtEl>
                                          <p:spTgt spid="47"/>
                                        </p:tgtEl>
                                        <p:attrNameLst>
                                          <p:attrName>ppt_y</p:attrName>
                                        </p:attrNameLst>
                                      </p:cBhvr>
                                      <p:tavLst>
                                        <p:tav tm="0">
                                          <p:val>
                                            <p:strVal val="#ppt_y+.1"/>
                                          </p:val>
                                        </p:tav>
                                        <p:tav tm="100000">
                                          <p:val>
                                            <p:strVal val="#ppt_y"/>
                                          </p:val>
                                        </p:tav>
                                      </p:tavLst>
                                    </p:anim>
                                  </p:childTnLst>
                                </p:cTn>
                              </p:par>
                            </p:childTnLst>
                          </p:cTn>
                        </p:par>
                        <p:par>
                          <p:cTn id="66" fill="hold">
                            <p:stCondLst>
                              <p:cond delay="8500"/>
                            </p:stCondLst>
                            <p:childTnLst>
                              <p:par>
                                <p:cTn id="67" presetID="42" presetClass="entr" presetSubtype="0" fill="hold"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fade">
                                      <p:cBhvr>
                                        <p:cTn id="69" dur="1000"/>
                                        <p:tgtEl>
                                          <p:spTgt spid="51"/>
                                        </p:tgtEl>
                                      </p:cBhvr>
                                    </p:animEffect>
                                    <p:anim calcmode="lin" valueType="num">
                                      <p:cBhvr>
                                        <p:cTn id="70" dur="1000" fill="hold"/>
                                        <p:tgtEl>
                                          <p:spTgt spid="51"/>
                                        </p:tgtEl>
                                        <p:attrNameLst>
                                          <p:attrName>ppt_x</p:attrName>
                                        </p:attrNameLst>
                                      </p:cBhvr>
                                      <p:tavLst>
                                        <p:tav tm="0">
                                          <p:val>
                                            <p:strVal val="#ppt_x"/>
                                          </p:val>
                                        </p:tav>
                                        <p:tav tm="100000">
                                          <p:val>
                                            <p:strVal val="#ppt_x"/>
                                          </p:val>
                                        </p:tav>
                                      </p:tavLst>
                                    </p:anim>
                                    <p:anim calcmode="lin" valueType="num">
                                      <p:cBhvr>
                                        <p:cTn id="71" dur="1000" fill="hold"/>
                                        <p:tgtEl>
                                          <p:spTgt spid="51"/>
                                        </p:tgtEl>
                                        <p:attrNameLst>
                                          <p:attrName>ppt_y</p:attrName>
                                        </p:attrNameLst>
                                      </p:cBhvr>
                                      <p:tavLst>
                                        <p:tav tm="0">
                                          <p:val>
                                            <p:strVal val="#ppt_y+.1"/>
                                          </p:val>
                                        </p:tav>
                                        <p:tav tm="100000">
                                          <p:val>
                                            <p:strVal val="#ppt_y"/>
                                          </p:val>
                                        </p:tav>
                                      </p:tavLst>
                                    </p:anim>
                                  </p:childTnLst>
                                </p:cTn>
                              </p:par>
                            </p:childTnLst>
                          </p:cTn>
                        </p:par>
                        <p:par>
                          <p:cTn id="72" fill="hold">
                            <p:stCondLst>
                              <p:cond delay="9500"/>
                            </p:stCondLst>
                            <p:childTnLst>
                              <p:par>
                                <p:cTn id="73" presetID="22" presetClass="entr" presetSubtype="8" fill="hold"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wipe(left)">
                                      <p:cBhvr>
                                        <p:cTn id="7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rver3\Restrict\FTP_Root\Clients\White_Whale\2-20268_Muglia_MGX_PreEvent\ART\Clouds\cloud background\threecloud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 y="-1"/>
            <a:ext cx="9156419" cy="5143501"/>
          </a:xfrm>
          <a:prstGeom prst="rect">
            <a:avLst/>
          </a:prstGeom>
          <a:noFill/>
          <a:extLst>
            <a:ext uri="{909E8E84-426E-40DD-AFC4-6F175D3DCCD1}">
              <a14:hiddenFill xmlns:a14="http://schemas.microsoft.com/office/drawing/2010/main">
                <a:solidFill>
                  <a:srgbClr val="FFFFFF"/>
                </a:solidFill>
              </a14:hiddenFill>
            </a:ext>
          </a:extLst>
        </p:spPr>
      </p:pic>
      <p:sp>
        <p:nvSpPr>
          <p:cNvPr id="49" name="Rectangle 48"/>
          <p:cNvSpPr/>
          <p:nvPr/>
        </p:nvSpPr>
        <p:spPr>
          <a:xfrm>
            <a:off x="3943186" y="4400550"/>
            <a:ext cx="4986446" cy="757130"/>
          </a:xfrm>
          <a:prstGeom prst="rect">
            <a:avLst/>
          </a:prstGeom>
        </p:spPr>
        <p:txBody>
          <a:bodyPr wrap="square">
            <a:spAutoFit/>
          </a:bodyPr>
          <a:lstStyle/>
          <a:p>
            <a:pPr indent="-174606" algn="r" fontAlgn="base">
              <a:lnSpc>
                <a:spcPct val="80000"/>
              </a:lnSpc>
              <a:spcAft>
                <a:spcPct val="0"/>
              </a:spcAft>
            </a:pPr>
            <a:r>
              <a:rPr lang="en-US" sz="5400" b="1" spc="-1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IT</a:t>
            </a:r>
            <a:r>
              <a:rPr lang="en-US" sz="5400" spc="-1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 a</a:t>
            </a:r>
            <a:r>
              <a:rPr lang="en-US" sz="5400" spc="-100" dirty="0" smtClean="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s a Service</a:t>
            </a:r>
            <a:endParaRPr lang="en-US" sz="5400" spc="-1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endParaRPr>
          </a:p>
        </p:txBody>
      </p:sp>
      <p:grpSp>
        <p:nvGrpSpPr>
          <p:cNvPr id="2" name="Group 1"/>
          <p:cNvGrpSpPr/>
          <p:nvPr/>
        </p:nvGrpSpPr>
        <p:grpSpPr>
          <a:xfrm>
            <a:off x="5532737" y="966105"/>
            <a:ext cx="3705006" cy="788634"/>
            <a:chOff x="7404090" y="1143000"/>
            <a:chExt cx="4938722" cy="1051513"/>
          </a:xfrm>
        </p:grpSpPr>
        <p:sp>
          <p:nvSpPr>
            <p:cNvPr id="21" name="Rectangle 20"/>
            <p:cNvSpPr/>
            <p:nvPr/>
          </p:nvSpPr>
          <p:spPr>
            <a:xfrm>
              <a:off x="7404090" y="1143000"/>
              <a:ext cx="4938722" cy="787908"/>
            </a:xfrm>
            <a:prstGeom prst="rect">
              <a:avLst/>
            </a:prstGeom>
          </p:spPr>
          <p:txBody>
            <a:bodyPr wrap="square">
              <a:spAutoFit/>
            </a:bodyPr>
            <a:lstStyle/>
            <a:p>
              <a:pPr indent="-174606" defTabSz="914298" eaLnBrk="0" fontAlgn="base" hangingPunct="0">
                <a:lnSpc>
                  <a:spcPct val="90000"/>
                </a:lnSpc>
                <a:spcBef>
                  <a:spcPts val="1200"/>
                </a:spcBef>
                <a:spcAft>
                  <a:spcPct val="0"/>
                </a:spcAft>
              </a:pPr>
              <a:r>
                <a:rPr lang="en-US" sz="3600" spc="-100" dirty="0" smtClean="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SOFTWARE</a:t>
              </a:r>
              <a:endParaRPr lang="en-US" sz="3600" spc="-1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endParaRPr>
            </a:p>
          </p:txBody>
        </p:sp>
        <p:sp>
          <p:nvSpPr>
            <p:cNvPr id="22" name="Rectangle 21"/>
            <p:cNvSpPr/>
            <p:nvPr/>
          </p:nvSpPr>
          <p:spPr>
            <a:xfrm>
              <a:off x="7997136" y="1628203"/>
              <a:ext cx="4272535" cy="566310"/>
            </a:xfrm>
            <a:prstGeom prst="rect">
              <a:avLst/>
            </a:prstGeom>
          </p:spPr>
          <p:txBody>
            <a:bodyPr wrap="none">
              <a:spAutoFit/>
            </a:bodyPr>
            <a:lstStyle/>
            <a:p>
              <a:pPr indent="-174606" defTabSz="914298" eaLnBrk="0" fontAlgn="base" hangingPunct="0">
                <a:lnSpc>
                  <a:spcPct val="90000"/>
                </a:lnSpc>
                <a:spcBef>
                  <a:spcPts val="1200"/>
                </a:spcBef>
                <a:spcAft>
                  <a:spcPct val="0"/>
                </a:spcAft>
              </a:pPr>
              <a:r>
                <a:rPr lang="en-US" sz="2400" spc="600" dirty="0" smtClean="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AS A SERVICE</a:t>
              </a:r>
              <a:endParaRPr lang="en-US" sz="2400" spc="6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endParaRPr>
            </a:p>
          </p:txBody>
        </p:sp>
      </p:grpSp>
      <p:grpSp>
        <p:nvGrpSpPr>
          <p:cNvPr id="24" name="Group 23"/>
          <p:cNvGrpSpPr/>
          <p:nvPr/>
        </p:nvGrpSpPr>
        <p:grpSpPr>
          <a:xfrm>
            <a:off x="3771691" y="2212520"/>
            <a:ext cx="3705006" cy="788634"/>
            <a:chOff x="7404090" y="1143000"/>
            <a:chExt cx="4938722" cy="1051513"/>
          </a:xfrm>
        </p:grpSpPr>
        <p:sp>
          <p:nvSpPr>
            <p:cNvPr id="25" name="Rectangle 24"/>
            <p:cNvSpPr/>
            <p:nvPr/>
          </p:nvSpPr>
          <p:spPr>
            <a:xfrm>
              <a:off x="7404090" y="1143000"/>
              <a:ext cx="4938722" cy="787908"/>
            </a:xfrm>
            <a:prstGeom prst="rect">
              <a:avLst/>
            </a:prstGeom>
          </p:spPr>
          <p:txBody>
            <a:bodyPr wrap="square">
              <a:spAutoFit/>
            </a:bodyPr>
            <a:lstStyle/>
            <a:p>
              <a:pPr indent="-174606" defTabSz="914298" eaLnBrk="0" fontAlgn="base" hangingPunct="0">
                <a:lnSpc>
                  <a:spcPct val="90000"/>
                </a:lnSpc>
                <a:spcBef>
                  <a:spcPts val="1200"/>
                </a:spcBef>
                <a:spcAft>
                  <a:spcPct val="0"/>
                </a:spcAft>
              </a:pPr>
              <a:r>
                <a:rPr lang="en-US" sz="3600" spc="-100" dirty="0" smtClean="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PLATFORM</a:t>
              </a:r>
              <a:endParaRPr lang="en-US" sz="3600" spc="-1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endParaRPr>
            </a:p>
          </p:txBody>
        </p:sp>
        <p:sp>
          <p:nvSpPr>
            <p:cNvPr id="26" name="Rectangle 25"/>
            <p:cNvSpPr/>
            <p:nvPr/>
          </p:nvSpPr>
          <p:spPr>
            <a:xfrm>
              <a:off x="7997136" y="1628203"/>
              <a:ext cx="4272535" cy="566310"/>
            </a:xfrm>
            <a:prstGeom prst="rect">
              <a:avLst/>
            </a:prstGeom>
          </p:spPr>
          <p:txBody>
            <a:bodyPr wrap="none">
              <a:spAutoFit/>
            </a:bodyPr>
            <a:lstStyle/>
            <a:p>
              <a:pPr indent="-174606" defTabSz="914298" eaLnBrk="0" fontAlgn="base" hangingPunct="0">
                <a:lnSpc>
                  <a:spcPct val="90000"/>
                </a:lnSpc>
                <a:spcBef>
                  <a:spcPts val="1200"/>
                </a:spcBef>
                <a:spcAft>
                  <a:spcPct val="0"/>
                </a:spcAft>
              </a:pPr>
              <a:r>
                <a:rPr lang="en-US" sz="2400" spc="600" dirty="0" smtClean="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AS A SERVICE</a:t>
              </a:r>
              <a:endParaRPr lang="en-US" sz="2400" spc="6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endParaRPr>
            </a:p>
          </p:txBody>
        </p:sp>
      </p:grpSp>
      <p:grpSp>
        <p:nvGrpSpPr>
          <p:cNvPr id="27" name="Group 26"/>
          <p:cNvGrpSpPr/>
          <p:nvPr/>
        </p:nvGrpSpPr>
        <p:grpSpPr>
          <a:xfrm>
            <a:off x="1381476" y="3753478"/>
            <a:ext cx="4486668" cy="788634"/>
            <a:chOff x="7404090" y="1143000"/>
            <a:chExt cx="4938722" cy="1051513"/>
          </a:xfrm>
        </p:grpSpPr>
        <p:sp>
          <p:nvSpPr>
            <p:cNvPr id="28" name="Rectangle 27"/>
            <p:cNvSpPr/>
            <p:nvPr/>
          </p:nvSpPr>
          <p:spPr>
            <a:xfrm>
              <a:off x="7404090" y="1143000"/>
              <a:ext cx="4938722" cy="787908"/>
            </a:xfrm>
            <a:prstGeom prst="rect">
              <a:avLst/>
            </a:prstGeom>
          </p:spPr>
          <p:txBody>
            <a:bodyPr wrap="square">
              <a:spAutoFit/>
            </a:bodyPr>
            <a:lstStyle/>
            <a:p>
              <a:pPr indent="-174606" defTabSz="914298" eaLnBrk="0" fontAlgn="base" hangingPunct="0">
                <a:lnSpc>
                  <a:spcPct val="90000"/>
                </a:lnSpc>
                <a:spcBef>
                  <a:spcPts val="1200"/>
                </a:spcBef>
                <a:spcAft>
                  <a:spcPct val="0"/>
                </a:spcAft>
              </a:pPr>
              <a:r>
                <a:rPr lang="en-US" sz="3600" spc="-100" dirty="0" smtClean="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INFRASTRUCTURE</a:t>
              </a:r>
              <a:endParaRPr lang="en-US" sz="3600" spc="-1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endParaRPr>
            </a:p>
          </p:txBody>
        </p:sp>
        <p:sp>
          <p:nvSpPr>
            <p:cNvPr id="29" name="Rectangle 28"/>
            <p:cNvSpPr/>
            <p:nvPr/>
          </p:nvSpPr>
          <p:spPr>
            <a:xfrm>
              <a:off x="7997136" y="1628203"/>
              <a:ext cx="3528179" cy="566310"/>
            </a:xfrm>
            <a:prstGeom prst="rect">
              <a:avLst/>
            </a:prstGeom>
          </p:spPr>
          <p:txBody>
            <a:bodyPr wrap="none">
              <a:spAutoFit/>
            </a:bodyPr>
            <a:lstStyle/>
            <a:p>
              <a:pPr indent="-174606" defTabSz="914298" eaLnBrk="0" fontAlgn="base" hangingPunct="0">
                <a:lnSpc>
                  <a:spcPct val="90000"/>
                </a:lnSpc>
                <a:spcBef>
                  <a:spcPts val="1200"/>
                </a:spcBef>
                <a:spcAft>
                  <a:spcPct val="0"/>
                </a:spcAft>
              </a:pPr>
              <a:r>
                <a:rPr lang="en-US" sz="2400" spc="600" dirty="0" smtClean="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AS A SERVICE</a:t>
              </a:r>
              <a:endParaRPr lang="en-US" sz="2400" spc="6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endParaRPr>
            </a:p>
          </p:txBody>
        </p:sp>
      </p:grpSp>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55206" y="376589"/>
            <a:ext cx="1028968" cy="852665"/>
          </a:xfrm>
          <a:prstGeom prst="rect">
            <a:avLst/>
          </a:prstGeom>
          <a:effectLst/>
        </p:spPr>
      </p:pic>
      <p:pic>
        <p:nvPicPr>
          <p:cNvPr id="4" name="Picture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61701" y="1648557"/>
            <a:ext cx="1028968" cy="852665"/>
          </a:xfrm>
          <a:prstGeom prst="rect">
            <a:avLst/>
          </a:prstGeom>
        </p:spPr>
      </p:pic>
      <p:pic>
        <p:nvPicPr>
          <p:cNvPr id="5" name="Picture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09828" y="2929917"/>
            <a:ext cx="1028968" cy="852665"/>
          </a:xfrm>
          <a:prstGeom prst="rect">
            <a:avLst/>
          </a:prstGeom>
        </p:spPr>
      </p:pic>
      <p:sp>
        <p:nvSpPr>
          <p:cNvPr id="6" name="Title 5"/>
          <p:cNvSpPr>
            <a:spLocks noGrp="1"/>
          </p:cNvSpPr>
          <p:nvPr>
            <p:ph type="title"/>
          </p:nvPr>
        </p:nvSpPr>
        <p:spPr/>
        <p:txBody>
          <a:bodyPr/>
          <a:lstStyle/>
          <a:p>
            <a:endParaRPr lang="en-US"/>
          </a:p>
        </p:txBody>
      </p:sp>
    </p:spTree>
    <p:extLst>
      <p:ext uri="{BB962C8B-B14F-4D97-AF65-F5344CB8AC3E}">
        <p14:creationId xmlns:p14="http://schemas.microsoft.com/office/powerpoint/2010/main" val="401316096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erver3\Restrict\FTP_Root\Clients\White_Whale\2-20268_Muglia_MGX_PreEvent\ART\Clouds\cloud background\cloudbak.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1"/>
            <a:ext cx="9144001" cy="514350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bwMode="auto">
          <a:xfrm>
            <a:off x="0" y="0"/>
            <a:ext cx="9144000" cy="5143500"/>
          </a:xfrm>
          <a:prstGeom prst="rect">
            <a:avLst/>
          </a:prstGeom>
          <a:solidFill>
            <a:schemeClr val="tx1">
              <a:alpha val="7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endParaRPr>
          </a:p>
        </p:txBody>
      </p:sp>
      <p:pic>
        <p:nvPicPr>
          <p:cNvPr id="3075" name="Picture 3" descr="\\server3\Restrict\FTP_Root\Clients\White_Whale\2-20268_Muglia_MGX_PreEvent\ART\Clouds\cloud background\twoclouds.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p:cNvSpPr/>
          <p:nvPr/>
        </p:nvSpPr>
        <p:spPr>
          <a:xfrm>
            <a:off x="3943186" y="4400550"/>
            <a:ext cx="4986446" cy="757130"/>
          </a:xfrm>
          <a:prstGeom prst="rect">
            <a:avLst/>
          </a:prstGeom>
        </p:spPr>
        <p:txBody>
          <a:bodyPr wrap="square">
            <a:spAutoFit/>
          </a:bodyPr>
          <a:lstStyle/>
          <a:p>
            <a:pPr indent="-174606" algn="r" fontAlgn="base">
              <a:lnSpc>
                <a:spcPct val="80000"/>
              </a:lnSpc>
              <a:spcAft>
                <a:spcPct val="0"/>
              </a:spcAft>
            </a:pPr>
            <a:r>
              <a:rPr lang="en-US" sz="5400" b="1" spc="-1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IT</a:t>
            </a:r>
            <a:r>
              <a:rPr lang="en-US" sz="5400" spc="-1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 </a:t>
            </a:r>
            <a:r>
              <a:rPr lang="en-US" sz="5400" spc="-100" dirty="0" smtClean="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as a Service</a:t>
            </a:r>
            <a:endParaRPr lang="en-US" sz="5400" spc="-1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endParaRPr>
          </a:p>
        </p:txBody>
      </p:sp>
      <p:grpSp>
        <p:nvGrpSpPr>
          <p:cNvPr id="37" name="Group 36"/>
          <p:cNvGrpSpPr/>
          <p:nvPr/>
        </p:nvGrpSpPr>
        <p:grpSpPr>
          <a:xfrm>
            <a:off x="1381477" y="3753479"/>
            <a:ext cx="4486667" cy="1311128"/>
            <a:chOff x="7404090" y="1143000"/>
            <a:chExt cx="4938722" cy="1748171"/>
          </a:xfrm>
        </p:grpSpPr>
        <p:sp>
          <p:nvSpPr>
            <p:cNvPr id="38" name="Rectangle 37"/>
            <p:cNvSpPr/>
            <p:nvPr/>
          </p:nvSpPr>
          <p:spPr>
            <a:xfrm>
              <a:off x="7404090" y="1143000"/>
              <a:ext cx="4938722" cy="1748171"/>
            </a:xfrm>
            <a:prstGeom prst="rect">
              <a:avLst/>
            </a:prstGeom>
          </p:spPr>
          <p:txBody>
            <a:bodyPr wrap="square">
              <a:spAutoFit/>
            </a:bodyPr>
            <a:lstStyle/>
            <a:p>
              <a:pPr indent="-174606" defTabSz="914298" eaLnBrk="0" fontAlgn="base" hangingPunct="0">
                <a:lnSpc>
                  <a:spcPct val="90000"/>
                </a:lnSpc>
                <a:spcBef>
                  <a:spcPts val="1200"/>
                </a:spcBef>
                <a:spcAft>
                  <a:spcPct val="0"/>
                </a:spcAft>
              </a:pPr>
              <a:r>
                <a:rPr lang="en-US" sz="4400" spc="-100" dirty="0" smtClean="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INFRASTRUCTURE</a:t>
              </a:r>
              <a:endParaRPr lang="en-US" sz="4400" spc="-1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endParaRPr>
            </a:p>
          </p:txBody>
        </p:sp>
        <p:sp>
          <p:nvSpPr>
            <p:cNvPr id="39" name="Rectangle 38"/>
            <p:cNvSpPr/>
            <p:nvPr/>
          </p:nvSpPr>
          <p:spPr>
            <a:xfrm>
              <a:off x="7997136" y="1628203"/>
              <a:ext cx="3528180" cy="566309"/>
            </a:xfrm>
            <a:prstGeom prst="rect">
              <a:avLst/>
            </a:prstGeom>
          </p:spPr>
          <p:txBody>
            <a:bodyPr wrap="none">
              <a:spAutoFit/>
            </a:bodyPr>
            <a:lstStyle/>
            <a:p>
              <a:pPr indent="-174606" defTabSz="914298" eaLnBrk="0" fontAlgn="base" hangingPunct="0">
                <a:lnSpc>
                  <a:spcPct val="90000"/>
                </a:lnSpc>
                <a:spcBef>
                  <a:spcPts val="1200"/>
                </a:spcBef>
                <a:spcAft>
                  <a:spcPct val="0"/>
                </a:spcAft>
              </a:pPr>
              <a:r>
                <a:rPr lang="en-US" sz="2400" spc="600" dirty="0" smtClean="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AS A SERVICE</a:t>
              </a:r>
              <a:endParaRPr lang="en-US" sz="2400" spc="6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endParaRPr>
            </a:p>
          </p:txBody>
        </p:sp>
      </p:grpSp>
      <p:grpSp>
        <p:nvGrpSpPr>
          <p:cNvPr id="34" name="Group 33"/>
          <p:cNvGrpSpPr/>
          <p:nvPr/>
        </p:nvGrpSpPr>
        <p:grpSpPr>
          <a:xfrm>
            <a:off x="3771691" y="2212521"/>
            <a:ext cx="3705006" cy="788634"/>
            <a:chOff x="7404090" y="1143000"/>
            <a:chExt cx="4938722" cy="1051513"/>
          </a:xfrm>
        </p:grpSpPr>
        <p:sp>
          <p:nvSpPr>
            <p:cNvPr id="35" name="Rectangle 34"/>
            <p:cNvSpPr/>
            <p:nvPr/>
          </p:nvSpPr>
          <p:spPr>
            <a:xfrm>
              <a:off x="7404090" y="1143000"/>
              <a:ext cx="4938722" cy="935642"/>
            </a:xfrm>
            <a:prstGeom prst="rect">
              <a:avLst/>
            </a:prstGeom>
          </p:spPr>
          <p:txBody>
            <a:bodyPr wrap="square">
              <a:spAutoFit/>
            </a:bodyPr>
            <a:lstStyle/>
            <a:p>
              <a:pPr indent="-174606" defTabSz="914298" eaLnBrk="0" fontAlgn="base" hangingPunct="0">
                <a:lnSpc>
                  <a:spcPct val="90000"/>
                </a:lnSpc>
                <a:spcBef>
                  <a:spcPts val="1200"/>
                </a:spcBef>
                <a:spcAft>
                  <a:spcPct val="0"/>
                </a:spcAft>
              </a:pPr>
              <a:r>
                <a:rPr lang="en-US" sz="4400" spc="-100" dirty="0" smtClean="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PLATFORM</a:t>
              </a:r>
              <a:endParaRPr lang="en-US" sz="4400" spc="-1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endParaRPr>
            </a:p>
          </p:txBody>
        </p:sp>
        <p:sp>
          <p:nvSpPr>
            <p:cNvPr id="36" name="Rectangle 35"/>
            <p:cNvSpPr/>
            <p:nvPr/>
          </p:nvSpPr>
          <p:spPr>
            <a:xfrm>
              <a:off x="7997136" y="1628203"/>
              <a:ext cx="4272535" cy="566310"/>
            </a:xfrm>
            <a:prstGeom prst="rect">
              <a:avLst/>
            </a:prstGeom>
          </p:spPr>
          <p:txBody>
            <a:bodyPr wrap="none">
              <a:spAutoFit/>
            </a:bodyPr>
            <a:lstStyle/>
            <a:p>
              <a:pPr indent="-174606" defTabSz="914298" eaLnBrk="0" fontAlgn="base" hangingPunct="0">
                <a:lnSpc>
                  <a:spcPct val="90000"/>
                </a:lnSpc>
                <a:spcBef>
                  <a:spcPts val="1200"/>
                </a:spcBef>
                <a:spcAft>
                  <a:spcPct val="0"/>
                </a:spcAft>
              </a:pPr>
              <a:r>
                <a:rPr lang="en-US" sz="2400" spc="600" dirty="0" smtClean="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AS A SERVICE</a:t>
              </a:r>
              <a:endParaRPr lang="en-US" sz="2400" spc="6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endParaRPr>
            </a:p>
          </p:txBody>
        </p:sp>
      </p:grpSp>
      <p:grpSp>
        <p:nvGrpSpPr>
          <p:cNvPr id="26" name="Group 25"/>
          <p:cNvGrpSpPr/>
          <p:nvPr/>
        </p:nvGrpSpPr>
        <p:grpSpPr>
          <a:xfrm>
            <a:off x="5532737" y="966106"/>
            <a:ext cx="3705006" cy="788634"/>
            <a:chOff x="7404090" y="1143000"/>
            <a:chExt cx="4938722" cy="1051513"/>
          </a:xfrm>
        </p:grpSpPr>
        <p:sp>
          <p:nvSpPr>
            <p:cNvPr id="32" name="Rectangle 31"/>
            <p:cNvSpPr/>
            <p:nvPr/>
          </p:nvSpPr>
          <p:spPr>
            <a:xfrm>
              <a:off x="7404090" y="1143000"/>
              <a:ext cx="4938722" cy="935642"/>
            </a:xfrm>
            <a:prstGeom prst="rect">
              <a:avLst/>
            </a:prstGeom>
          </p:spPr>
          <p:txBody>
            <a:bodyPr wrap="square">
              <a:spAutoFit/>
            </a:bodyPr>
            <a:lstStyle/>
            <a:p>
              <a:pPr indent="-174606" defTabSz="914298" eaLnBrk="0" fontAlgn="base" hangingPunct="0">
                <a:lnSpc>
                  <a:spcPct val="90000"/>
                </a:lnSpc>
                <a:spcBef>
                  <a:spcPts val="1200"/>
                </a:spcBef>
                <a:spcAft>
                  <a:spcPct val="0"/>
                </a:spcAft>
              </a:pPr>
              <a:r>
                <a:rPr lang="en-US" sz="4400" spc="-100" dirty="0" smtClean="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SOFTWARE</a:t>
              </a:r>
              <a:endParaRPr lang="en-US" sz="4400" spc="-1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endParaRPr>
            </a:p>
          </p:txBody>
        </p:sp>
        <p:sp>
          <p:nvSpPr>
            <p:cNvPr id="33" name="Rectangle 32"/>
            <p:cNvSpPr/>
            <p:nvPr/>
          </p:nvSpPr>
          <p:spPr>
            <a:xfrm>
              <a:off x="7997136" y="1628203"/>
              <a:ext cx="4272535" cy="566310"/>
            </a:xfrm>
            <a:prstGeom prst="rect">
              <a:avLst/>
            </a:prstGeom>
          </p:spPr>
          <p:txBody>
            <a:bodyPr wrap="none">
              <a:spAutoFit/>
            </a:bodyPr>
            <a:lstStyle/>
            <a:p>
              <a:pPr indent="-174606" defTabSz="914298" eaLnBrk="0" fontAlgn="base" hangingPunct="0">
                <a:lnSpc>
                  <a:spcPct val="90000"/>
                </a:lnSpc>
                <a:spcBef>
                  <a:spcPts val="1200"/>
                </a:spcBef>
                <a:spcAft>
                  <a:spcPct val="0"/>
                </a:spcAft>
              </a:pPr>
              <a:r>
                <a:rPr lang="en-US" sz="2400" spc="600" dirty="0" smtClean="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AS A SERVICE</a:t>
              </a:r>
              <a:endParaRPr lang="en-US" sz="2400" spc="6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endParaRPr>
            </a:p>
          </p:txBody>
        </p:sp>
      </p:grpSp>
      <p:pic>
        <p:nvPicPr>
          <p:cNvPr id="45" name="Picture 4" descr="C:\LiveSynch_PRUpdate\DVD Update 5-20\Logos\Microsoft Online Services\OnlineSvcs-2_bL.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429006" y="1707654"/>
            <a:ext cx="1726073" cy="416381"/>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p:cNvGrpSpPr>
            <a:grpSpLocks noChangeAspect="1"/>
          </p:cNvGrpSpPr>
          <p:nvPr/>
        </p:nvGrpSpPr>
        <p:grpSpPr>
          <a:xfrm>
            <a:off x="1999580" y="3057804"/>
            <a:ext cx="3419186" cy="828590"/>
            <a:chOff x="5378468" y="4700245"/>
            <a:chExt cx="6329118" cy="1904681"/>
          </a:xfrm>
        </p:grpSpPr>
        <p:pic>
          <p:nvPicPr>
            <p:cNvPr id="24" name="Picture 3"/>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5378468" y="4700245"/>
              <a:ext cx="6329118" cy="116907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r="-1079"/>
            <a:stretch/>
          </p:blipFill>
          <p:spPr bwMode="auto">
            <a:xfrm>
              <a:off x="6727372" y="5435850"/>
              <a:ext cx="2637064" cy="1169076"/>
            </a:xfrm>
            <a:prstGeom prst="rect">
              <a:avLst/>
            </a:prstGeom>
            <a:noFill/>
            <a:extLst>
              <a:ext uri="{909E8E84-426E-40DD-AFC4-6F175D3DCCD1}">
                <a14:hiddenFill xmlns:a14="http://schemas.microsoft.com/office/drawing/2010/main">
                  <a:solidFill>
                    <a:srgbClr val="FFFFFF"/>
                  </a:solidFill>
                </a14:hiddenFill>
              </a:ext>
            </a:extLst>
          </p:spPr>
        </p:pic>
      </p:grpSp>
      <p:pic>
        <p:nvPicPr>
          <p:cNvPr id="30" name="Picture 29" hidden="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616361" y="387764"/>
            <a:ext cx="1200463" cy="1200150"/>
          </a:xfrm>
          <a:prstGeom prst="rect">
            <a:avLst/>
          </a:prstGeom>
          <a:effectLst/>
        </p:spPr>
      </p:pic>
      <p:pic>
        <p:nvPicPr>
          <p:cNvPr id="2" name="Picture 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71766" y="2156826"/>
            <a:ext cx="1371957" cy="1105395"/>
          </a:xfrm>
          <a:prstGeom prst="rect">
            <a:avLst/>
          </a:prstGeom>
        </p:spPr>
      </p:pic>
      <p:pic>
        <p:nvPicPr>
          <p:cNvPr id="31" name="Picture 30"/>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55206" y="400206"/>
            <a:ext cx="1028968" cy="829047"/>
          </a:xfrm>
          <a:prstGeom prst="rect">
            <a:avLst/>
          </a:prstGeom>
          <a:effectLst/>
        </p:spPr>
      </p:pic>
      <p:pic>
        <p:nvPicPr>
          <p:cNvPr id="40" name="Picture 39"/>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561701" y="1672174"/>
            <a:ext cx="1028968" cy="829047"/>
          </a:xfrm>
          <a:prstGeom prst="rect">
            <a:avLst/>
          </a:prstGeom>
        </p:spPr>
      </p:pic>
      <p:pic>
        <p:nvPicPr>
          <p:cNvPr id="41" name="Picture 40"/>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809828" y="2953534"/>
            <a:ext cx="1028968" cy="829047"/>
          </a:xfrm>
          <a:prstGeom prst="rect">
            <a:avLst/>
          </a:prstGeom>
        </p:spPr>
      </p:pic>
      <p:pic>
        <p:nvPicPr>
          <p:cNvPr id="42" name="Picture 41"/>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616866" y="627534"/>
            <a:ext cx="1200463" cy="967221"/>
          </a:xfrm>
          <a:prstGeom prst="rect">
            <a:avLst/>
          </a:prstGeom>
          <a:effectLst/>
        </p:spPr>
      </p:pic>
      <p:sp>
        <p:nvSpPr>
          <p:cNvPr id="29" name="Rectangle 28"/>
          <p:cNvSpPr/>
          <p:nvPr/>
        </p:nvSpPr>
        <p:spPr>
          <a:xfrm>
            <a:off x="5692340" y="966106"/>
            <a:ext cx="2632772" cy="615553"/>
          </a:xfrm>
          <a:prstGeom prst="rect">
            <a:avLst/>
          </a:prstGeom>
        </p:spPr>
        <p:txBody>
          <a:bodyPr wrap="none">
            <a:spAutoFit/>
          </a:bodyPr>
          <a:lstStyle/>
          <a:p>
            <a:pPr indent="-174606" defTabSz="914298" eaLnBrk="0" fontAlgn="base" hangingPunct="0">
              <a:lnSpc>
                <a:spcPct val="60000"/>
              </a:lnSpc>
              <a:spcBef>
                <a:spcPts val="1200"/>
              </a:spcBef>
              <a:spcAft>
                <a:spcPct val="0"/>
              </a:spcAft>
            </a:pPr>
            <a:r>
              <a:rPr lang="en-US" sz="2000" b="1" spc="300" dirty="0" smtClean="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CUSTOMER &amp;</a:t>
            </a:r>
          </a:p>
          <a:p>
            <a:pPr indent="-174606" defTabSz="914298" eaLnBrk="0" fontAlgn="base" hangingPunct="0">
              <a:lnSpc>
                <a:spcPct val="60000"/>
              </a:lnSpc>
              <a:spcBef>
                <a:spcPts val="1200"/>
              </a:spcBef>
              <a:spcAft>
                <a:spcPct val="0"/>
              </a:spcAft>
            </a:pPr>
            <a:r>
              <a:rPr lang="en-US" sz="2000" b="1" spc="300" dirty="0" smtClean="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rPr>
              <a:t>PARTNER APPS</a:t>
            </a:r>
            <a:endParaRPr lang="en-US" sz="2000" b="1" spc="300" dirty="0">
              <a:ln w="3175">
                <a:noFill/>
              </a:ln>
              <a:gradFill>
                <a:gsLst>
                  <a:gs pos="0">
                    <a:srgbClr val="000000">
                      <a:lumMod val="75000"/>
                      <a:lumOff val="25000"/>
                    </a:srgbClr>
                  </a:gs>
                  <a:gs pos="100000">
                    <a:srgbClr val="000000">
                      <a:lumMod val="75000"/>
                      <a:lumOff val="25000"/>
                    </a:srgbClr>
                  </a:gs>
                </a:gsLst>
                <a:lin ang="5400000" scaled="0"/>
              </a:gradFill>
              <a:latin typeface="Segoe Light" pitchFamily="34" charset="0"/>
              <a:cs typeface="Arial" charset="0"/>
            </a:endParaRPr>
          </a:p>
        </p:txBody>
      </p:sp>
      <p:sp>
        <p:nvSpPr>
          <p:cNvPr id="4" name="Title 3"/>
          <p:cNvSpPr>
            <a:spLocks noGrp="1"/>
          </p:cNvSpPr>
          <p:nvPr>
            <p:ph type="title"/>
          </p:nvPr>
        </p:nvSpPr>
        <p:spPr/>
        <p:txBody>
          <a:bodyPr/>
          <a:lstStyle/>
          <a:p>
            <a:endParaRPr lang="en-US"/>
          </a:p>
        </p:txBody>
      </p:sp>
    </p:spTree>
    <p:extLst>
      <p:ext uri="{BB962C8B-B14F-4D97-AF65-F5344CB8AC3E}">
        <p14:creationId xmlns:p14="http://schemas.microsoft.com/office/powerpoint/2010/main" val="140098945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fill="hold" nodeType="afterEffect">
                                  <p:stCondLst>
                                    <p:cond delay="0"/>
                                  </p:stCondLst>
                                  <p:childTnLst>
                                    <p:animMotion origin="layout" path="M 2.28966E-6 -4.81481E-6 L 0.0026 -0.05162 " pathEditMode="relative" rAng="0" ptsTypes="AA">
                                      <p:cBhvr>
                                        <p:cTn id="6" dur="2000" fill="hold"/>
                                        <p:tgtEl>
                                          <p:spTgt spid="37"/>
                                        </p:tgtEl>
                                        <p:attrNameLst>
                                          <p:attrName>ppt_x</p:attrName>
                                          <p:attrName>ppt_y</p:attrName>
                                        </p:attrNameLst>
                                      </p:cBhvr>
                                      <p:rCtr x="130" y="-2593"/>
                                    </p:animMotion>
                                  </p:childTnLst>
                                </p:cTn>
                              </p:par>
                              <p:par>
                                <p:cTn id="7" presetID="42" presetClass="path" presetSubtype="0" fill="hold" nodeType="withEffect">
                                  <p:stCondLst>
                                    <p:cond delay="0"/>
                                  </p:stCondLst>
                                  <p:childTnLst>
                                    <p:animMotion origin="layout" path="M -3.90727E-6 3.7037E-6 L -0.11435 0.1037 " pathEditMode="relative" rAng="0" ptsTypes="AA">
                                      <p:cBhvr>
                                        <p:cTn id="8" dur="2000" fill="hold"/>
                                        <p:tgtEl>
                                          <p:spTgt spid="34"/>
                                        </p:tgtEl>
                                        <p:attrNameLst>
                                          <p:attrName>ppt_x</p:attrName>
                                          <p:attrName>ppt_y</p:attrName>
                                        </p:attrNameLst>
                                      </p:cBhvr>
                                      <p:rCtr x="-5718" y="5185"/>
                                    </p:animMotion>
                                  </p:childTnLst>
                                </p:cTn>
                              </p:par>
                              <p:par>
                                <p:cTn id="9" presetID="42" presetClass="path" presetSubtype="0" fill="hold" nodeType="withEffect">
                                  <p:stCondLst>
                                    <p:cond delay="0"/>
                                  </p:stCondLst>
                                  <p:childTnLst>
                                    <p:animMotion origin="layout" path="M -2.19588E-6 3.33333E-6 L -0.08257 0.05694 " pathEditMode="relative" rAng="0" ptsTypes="AA">
                                      <p:cBhvr>
                                        <p:cTn id="10" dur="2000" fill="hold"/>
                                        <p:tgtEl>
                                          <p:spTgt spid="26"/>
                                        </p:tgtEl>
                                        <p:attrNameLst>
                                          <p:attrName>ppt_x</p:attrName>
                                          <p:attrName>ppt_y</p:attrName>
                                        </p:attrNameLst>
                                      </p:cBhvr>
                                      <p:rCtr x="-4129" y="2847"/>
                                    </p:animMotion>
                                  </p:childTnLst>
                                </p:cTn>
                              </p:par>
                              <p:par>
                                <p:cTn id="11" presetID="42" presetClass="path" presetSubtype="0" fill="hold" nodeType="withEffect">
                                  <p:stCondLst>
                                    <p:cond delay="0"/>
                                  </p:stCondLst>
                                  <p:childTnLst>
                                    <p:animMotion origin="layout" path="M -4.375E-6 1.11111E-6 L -0.06054 0.05463 " pathEditMode="relative" rAng="0" ptsTypes="AA">
                                      <p:cBhvr>
                                        <p:cTn id="12" dur="2000" fill="hold"/>
                                        <p:tgtEl>
                                          <p:spTgt spid="31"/>
                                        </p:tgtEl>
                                        <p:attrNameLst>
                                          <p:attrName>ppt_x</p:attrName>
                                          <p:attrName>ppt_y</p:attrName>
                                        </p:attrNameLst>
                                      </p:cBhvr>
                                      <p:rCtr x="-3034" y="2731"/>
                                    </p:animMotion>
                                  </p:childTnLst>
                                </p:cTn>
                              </p:par>
                              <p:par>
                                <p:cTn id="13" presetID="6" presetClass="emph" presetSubtype="0" fill="hold" nodeType="withEffect">
                                  <p:stCondLst>
                                    <p:cond delay="0"/>
                                  </p:stCondLst>
                                  <p:childTnLst>
                                    <p:animScale>
                                      <p:cBhvr>
                                        <p:cTn id="14" dur="2000" fill="hold"/>
                                        <p:tgtEl>
                                          <p:spTgt spid="31"/>
                                        </p:tgtEl>
                                      </p:cBhvr>
                                      <p:by x="117000" y="117000"/>
                                    </p:animScale>
                                  </p:childTnLst>
                                </p:cTn>
                              </p:par>
                              <p:par>
                                <p:cTn id="15" presetID="1" presetClass="exit" presetSubtype="0" fill="hold" nodeType="withEffect">
                                  <p:stCondLst>
                                    <p:cond delay="2000"/>
                                  </p:stCondLst>
                                  <p:childTnLst>
                                    <p:set>
                                      <p:cBhvr>
                                        <p:cTn id="16" dur="1" fill="hold">
                                          <p:stCondLst>
                                            <p:cond delay="0"/>
                                          </p:stCondLst>
                                        </p:cTn>
                                        <p:tgtEl>
                                          <p:spTgt spid="31"/>
                                        </p:tgtEl>
                                        <p:attrNameLst>
                                          <p:attrName>style.visibility</p:attrName>
                                        </p:attrNameLst>
                                      </p:cBhvr>
                                      <p:to>
                                        <p:strVal val="hidden"/>
                                      </p:to>
                                    </p:set>
                                  </p:childTnLst>
                                </p:cTn>
                              </p:par>
                              <p:par>
                                <p:cTn id="17" presetID="1" presetClass="entr" presetSubtype="0" fill="hold" nodeType="withEffect">
                                  <p:stCondLst>
                                    <p:cond delay="2000"/>
                                  </p:stCondLst>
                                  <p:childTnLst>
                                    <p:set>
                                      <p:cBhvr>
                                        <p:cTn id="18" dur="1" fill="hold">
                                          <p:stCondLst>
                                            <p:cond delay="0"/>
                                          </p:stCondLst>
                                        </p:cTn>
                                        <p:tgtEl>
                                          <p:spTgt spid="42"/>
                                        </p:tgtEl>
                                        <p:attrNameLst>
                                          <p:attrName>style.visibility</p:attrName>
                                        </p:attrNameLst>
                                      </p:cBhvr>
                                      <p:to>
                                        <p:strVal val="visible"/>
                                      </p:to>
                                    </p:set>
                                  </p:childTnLst>
                                </p:cTn>
                              </p:par>
                              <p:par>
                                <p:cTn id="19" presetID="42" presetClass="path" presetSubtype="0" fill="hold" nodeType="withEffect">
                                  <p:stCondLst>
                                    <p:cond delay="0"/>
                                  </p:stCondLst>
                                  <p:childTnLst>
                                    <p:animMotion origin="layout" path="M 1.875E-6 -2.59259E-6 L -0.16602 0.11459 " pathEditMode="relative" rAng="0" ptsTypes="AA">
                                      <p:cBhvr>
                                        <p:cTn id="20" dur="2000" fill="hold"/>
                                        <p:tgtEl>
                                          <p:spTgt spid="40"/>
                                        </p:tgtEl>
                                        <p:attrNameLst>
                                          <p:attrName>ppt_x</p:attrName>
                                          <p:attrName>ppt_y</p:attrName>
                                        </p:attrNameLst>
                                      </p:cBhvr>
                                      <p:rCtr x="-8307" y="5718"/>
                                    </p:animMotion>
                                  </p:childTnLst>
                                </p:cTn>
                              </p:par>
                              <p:par>
                                <p:cTn id="21" presetID="42" presetClass="path" presetSubtype="0" fill="hold" nodeType="withEffect">
                                  <p:stCondLst>
                                    <p:cond delay="0"/>
                                  </p:stCondLst>
                                  <p:childTnLst>
                                    <p:animMotion origin="layout" path="M -1.66667E-6 3.33333E-6 L 0.02552 -0.13449 " pathEditMode="relative" rAng="0" ptsTypes="AA">
                                      <p:cBhvr>
                                        <p:cTn id="22" dur="2000" fill="hold"/>
                                        <p:tgtEl>
                                          <p:spTgt spid="41"/>
                                        </p:tgtEl>
                                        <p:attrNameLst>
                                          <p:attrName>ppt_x</p:attrName>
                                          <p:attrName>ppt_y</p:attrName>
                                        </p:attrNameLst>
                                      </p:cBhvr>
                                      <p:rCtr x="1276" y="-6736"/>
                                    </p:animMotion>
                                  </p:childTnLst>
                                </p:cTn>
                              </p:par>
                              <p:par>
                                <p:cTn id="23" presetID="6" presetClass="emph" presetSubtype="0" fill="hold" nodeType="withEffect">
                                  <p:stCondLst>
                                    <p:cond delay="0"/>
                                  </p:stCondLst>
                                  <p:childTnLst>
                                    <p:animScale>
                                      <p:cBhvr>
                                        <p:cTn id="24" dur="2000" fill="hold"/>
                                        <p:tgtEl>
                                          <p:spTgt spid="40"/>
                                        </p:tgtEl>
                                      </p:cBhvr>
                                      <p:by x="133000" y="133000"/>
                                    </p:animScale>
                                  </p:childTnLst>
                                </p:cTn>
                              </p:par>
                              <p:par>
                                <p:cTn id="25" presetID="6" presetClass="emph" presetSubtype="0" fill="hold" nodeType="withEffect">
                                  <p:stCondLst>
                                    <p:cond delay="0"/>
                                  </p:stCondLst>
                                  <p:childTnLst>
                                    <p:animScale>
                                      <p:cBhvr>
                                        <p:cTn id="26" dur="2000" fill="hold"/>
                                        <p:tgtEl>
                                          <p:spTgt spid="41"/>
                                        </p:tgtEl>
                                      </p:cBhvr>
                                      <p:by x="133000" y="133000"/>
                                    </p:animScale>
                                  </p:childTnLst>
                                </p:cTn>
                              </p:par>
                              <p:par>
                                <p:cTn id="27" presetID="10" presetClass="exit" presetSubtype="0" fill="hold" nodeType="withEffect">
                                  <p:stCondLst>
                                    <p:cond delay="1900"/>
                                  </p:stCondLst>
                                  <p:childTnLst>
                                    <p:animEffect transition="out" filter="fade">
                                      <p:cBhvr>
                                        <p:cTn id="28" dur="500"/>
                                        <p:tgtEl>
                                          <p:spTgt spid="40"/>
                                        </p:tgtEl>
                                      </p:cBhvr>
                                    </p:animEffect>
                                    <p:set>
                                      <p:cBhvr>
                                        <p:cTn id="29" dur="1" fill="hold">
                                          <p:stCondLst>
                                            <p:cond delay="499"/>
                                          </p:stCondLst>
                                        </p:cTn>
                                        <p:tgtEl>
                                          <p:spTgt spid="40"/>
                                        </p:tgtEl>
                                        <p:attrNameLst>
                                          <p:attrName>style.visibility</p:attrName>
                                        </p:attrNameLst>
                                      </p:cBhvr>
                                      <p:to>
                                        <p:strVal val="hidden"/>
                                      </p:to>
                                    </p:set>
                                  </p:childTnLst>
                                </p:cTn>
                              </p:par>
                              <p:par>
                                <p:cTn id="30" presetID="10" presetClass="exit" presetSubtype="0" fill="hold" nodeType="withEffect">
                                  <p:stCondLst>
                                    <p:cond delay="1900"/>
                                  </p:stCondLst>
                                  <p:childTnLst>
                                    <p:animEffect transition="out" filter="fade">
                                      <p:cBhvr>
                                        <p:cTn id="31" dur="500"/>
                                        <p:tgtEl>
                                          <p:spTgt spid="41"/>
                                        </p:tgtEl>
                                      </p:cBhvr>
                                    </p:animEffect>
                                    <p:set>
                                      <p:cBhvr>
                                        <p:cTn id="32" dur="1" fill="hold">
                                          <p:stCondLst>
                                            <p:cond delay="499"/>
                                          </p:stCondLst>
                                        </p:cTn>
                                        <p:tgtEl>
                                          <p:spTgt spid="41"/>
                                        </p:tgtEl>
                                        <p:attrNameLst>
                                          <p:attrName>style.visibility</p:attrName>
                                        </p:attrNameLst>
                                      </p:cBhvr>
                                      <p:to>
                                        <p:strVal val="hidden"/>
                                      </p:to>
                                    </p:set>
                                  </p:childTnLst>
                                </p:cTn>
                              </p:par>
                              <p:par>
                                <p:cTn id="33" presetID="10" presetClass="entr" presetSubtype="0" fill="hold" nodeType="withEffect">
                                  <p:stCondLst>
                                    <p:cond delay="180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500"/>
                                        <p:tgtEl>
                                          <p:spTgt spid="2"/>
                                        </p:tgtEl>
                                      </p:cBhvr>
                                    </p:animEffect>
                                  </p:childTnLst>
                                </p:cTn>
                              </p:par>
                            </p:childTnLst>
                          </p:cTn>
                        </p:par>
                        <p:par>
                          <p:cTn id="36" fill="hold">
                            <p:stCondLst>
                              <p:cond delay="2400"/>
                            </p:stCondLst>
                            <p:childTnLst>
                              <p:par>
                                <p:cTn id="37" presetID="10" presetClass="exit" presetSubtype="0" fill="hold" nodeType="afterEffect">
                                  <p:stCondLst>
                                    <p:cond delay="0"/>
                                  </p:stCondLst>
                                  <p:childTnLst>
                                    <p:animEffect transition="out" filter="fade">
                                      <p:cBhvr>
                                        <p:cTn id="38" dur="1000"/>
                                        <p:tgtEl>
                                          <p:spTgt spid="37"/>
                                        </p:tgtEl>
                                      </p:cBhvr>
                                    </p:animEffect>
                                    <p:set>
                                      <p:cBhvr>
                                        <p:cTn id="39" dur="1" fill="hold">
                                          <p:stCondLst>
                                            <p:cond delay="999"/>
                                          </p:stCondLst>
                                        </p:cTn>
                                        <p:tgtEl>
                                          <p:spTgt spid="37"/>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1000"/>
                                        <p:tgtEl>
                                          <p:spTgt spid="34"/>
                                        </p:tgtEl>
                                      </p:cBhvr>
                                    </p:animEffect>
                                    <p:set>
                                      <p:cBhvr>
                                        <p:cTn id="42" dur="1" fill="hold">
                                          <p:stCondLst>
                                            <p:cond delay="999"/>
                                          </p:stCondLst>
                                        </p:cTn>
                                        <p:tgtEl>
                                          <p:spTgt spid="34"/>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1000"/>
                                        <p:tgtEl>
                                          <p:spTgt spid="26"/>
                                        </p:tgtEl>
                                      </p:cBhvr>
                                    </p:animEffect>
                                    <p:set>
                                      <p:cBhvr>
                                        <p:cTn id="45" dur="1" fill="hold">
                                          <p:stCondLst>
                                            <p:cond delay="999"/>
                                          </p:stCondLst>
                                        </p:cTn>
                                        <p:tgtEl>
                                          <p:spTgt spid="26"/>
                                        </p:tgtEl>
                                        <p:attrNameLst>
                                          <p:attrName>style.visibility</p:attrName>
                                        </p:attrNameLst>
                                      </p:cBhvr>
                                      <p:to>
                                        <p:strVal val="hidden"/>
                                      </p:to>
                                    </p:set>
                                  </p:childTnLst>
                                </p:cTn>
                              </p:par>
                              <p:par>
                                <p:cTn id="46" presetID="16" presetClass="entr" presetSubtype="42" fill="hold" nodeType="withEffect">
                                  <p:stCondLst>
                                    <p:cond delay="500"/>
                                  </p:stCondLst>
                                  <p:childTnLst>
                                    <p:set>
                                      <p:cBhvr>
                                        <p:cTn id="47" dur="1" fill="hold">
                                          <p:stCondLst>
                                            <p:cond delay="0"/>
                                          </p:stCondLst>
                                        </p:cTn>
                                        <p:tgtEl>
                                          <p:spTgt spid="3075"/>
                                        </p:tgtEl>
                                        <p:attrNameLst>
                                          <p:attrName>style.visibility</p:attrName>
                                        </p:attrNameLst>
                                      </p:cBhvr>
                                      <p:to>
                                        <p:strVal val="visible"/>
                                      </p:to>
                                    </p:set>
                                    <p:animEffect transition="in" filter="barn(outHorizontal)">
                                      <p:cBhvr>
                                        <p:cTn id="48" dur="1000"/>
                                        <p:tgtEl>
                                          <p:spTgt spid="3075"/>
                                        </p:tgtEl>
                                      </p:cBhvr>
                                    </p:animEffect>
                                  </p:childTnLst>
                                </p:cTn>
                              </p:par>
                              <p:par>
                                <p:cTn id="49" presetID="10" presetClass="entr" presetSubtype="0" fill="hold" nodeType="withEffect">
                                  <p:stCondLst>
                                    <p:cond delay="50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1000"/>
                                        <p:tgtEl>
                                          <p:spTgt spid="45"/>
                                        </p:tgtEl>
                                      </p:cBhvr>
                                    </p:animEffect>
                                  </p:childTnLst>
                                </p:cTn>
                              </p:par>
                              <p:par>
                                <p:cTn id="52" presetID="10" presetClass="entr" presetSubtype="0" fill="hold" nodeType="withEffect">
                                  <p:stCondLst>
                                    <p:cond delay="50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000"/>
                                        <p:tgtEl>
                                          <p:spTgt spid="23"/>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1000"/>
                                        <p:tgtEl>
                                          <p:spTgt spid="29"/>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chemeClr val="bg1"/>
                </a:solidFill>
              </a:rPr>
              <a:t>Faire du </a:t>
            </a:r>
            <a:r>
              <a:rPr lang="fr-FR" sz="3200" noProof="1">
                <a:solidFill>
                  <a:schemeClr val="bg1"/>
                </a:solidFill>
              </a:rPr>
              <a:t>futur</a:t>
            </a:r>
            <a:r>
              <a:rPr lang="en-US" sz="3200" dirty="0">
                <a:solidFill>
                  <a:schemeClr val="bg1"/>
                </a:solidFill>
              </a:rPr>
              <a:t> </a:t>
            </a:r>
            <a:r>
              <a:rPr lang="fr-FR" sz="3200" noProof="1">
                <a:solidFill>
                  <a:schemeClr val="bg1"/>
                </a:solidFill>
              </a:rPr>
              <a:t>une</a:t>
            </a:r>
            <a:r>
              <a:rPr lang="en-US" sz="3200" dirty="0">
                <a:solidFill>
                  <a:schemeClr val="bg1"/>
                </a:solidFill>
              </a:rPr>
              <a:t> variable </a:t>
            </a:r>
            <a:r>
              <a:rPr lang="fr-FR" sz="3200" noProof="1">
                <a:solidFill>
                  <a:schemeClr val="bg1"/>
                </a:solidFill>
              </a:rPr>
              <a:t>connue</a:t>
            </a:r>
            <a:endParaRPr lang="en-US" sz="3200" dirty="0">
              <a:solidFill>
                <a:schemeClr val="bg1"/>
              </a:solidFill>
            </a:endParaRPr>
          </a:p>
        </p:txBody>
      </p:sp>
      <p:sp>
        <p:nvSpPr>
          <p:cNvPr id="7" name="Content Placeholder 6"/>
          <p:cNvSpPr>
            <a:spLocks noGrp="1"/>
          </p:cNvSpPr>
          <p:nvPr>
            <p:ph idx="1"/>
          </p:nvPr>
        </p:nvSpPr>
        <p:spPr/>
        <p:txBody>
          <a:bodyPr/>
          <a:lstStyle/>
          <a:p>
            <a:endParaRPr lang="fr-FR"/>
          </a:p>
        </p:txBody>
      </p:sp>
      <p:sp>
        <p:nvSpPr>
          <p:cNvPr id="126" name="Rectangle 3"/>
          <p:cNvSpPr txBox="1">
            <a:spLocks noChangeArrowheads="1"/>
          </p:cNvSpPr>
          <p:nvPr/>
        </p:nvSpPr>
        <p:spPr bwMode="auto">
          <a:xfrm>
            <a:off x="1263482" y="987515"/>
            <a:ext cx="6280318" cy="360099"/>
          </a:xfrm>
          <a:prstGeom prst="rect">
            <a:avLst/>
          </a:prstGeom>
          <a:gradFill>
            <a:gsLst>
              <a:gs pos="0">
                <a:srgbClr val="000000">
                  <a:alpha val="0"/>
                </a:srgbClr>
              </a:gs>
              <a:gs pos="100000">
                <a:srgbClr val="000000">
                  <a:alpha val="0"/>
                </a:srgbClr>
              </a:gs>
              <a:gs pos="50000">
                <a:schemeClr val="bg1">
                  <a:lumMod val="85000"/>
                  <a:lumOff val="15000"/>
                  <a:alpha val="50000"/>
                </a:schemeClr>
              </a:gs>
              <a:gs pos="10000">
                <a:srgbClr val="000000">
                  <a:alpha val="50000"/>
                </a:srgbClr>
              </a:gs>
              <a:gs pos="90000">
                <a:srgbClr val="000000">
                  <a:alpha val="50000"/>
                </a:srgbClr>
              </a:gs>
            </a:gsLst>
            <a:lin ang="0" scaled="1"/>
          </a:gradFill>
          <a:ln w="9525">
            <a:noFill/>
            <a:miter lim="800000"/>
            <a:headEnd/>
            <a:tailEnd/>
          </a:ln>
        </p:spPr>
        <p:txBody>
          <a:bodyPr vert="horz" wrap="square" lIns="0" tIns="64008" rIns="0" bIns="18288" numCol="1" anchor="ctr" anchorCtr="0" compatLnSpc="1">
            <a:prstTxWarp prst="textNoShape">
              <a:avLst/>
            </a:prstTxWarp>
            <a:spAutoFit/>
          </a:bodyPr>
          <a:lstStyle>
            <a:defPPr>
              <a:defRPr lang="en-US"/>
            </a:defPPr>
            <a:lvl1pPr lvl="0" algn="ctr" defTabSz="1188672">
              <a:lnSpc>
                <a:spcPct val="90000"/>
              </a:lnSpc>
              <a:defRPr sz="3200" spc="-150">
                <a:ln w="3175">
                  <a:noFill/>
                </a:ln>
                <a:gradFill flip="none" rotWithShape="1">
                  <a:gsLst>
                    <a:gs pos="0">
                      <a:schemeClr val="tx1"/>
                    </a:gs>
                    <a:gs pos="86000">
                      <a:schemeClr val="tx1"/>
                    </a:gs>
                  </a:gsLst>
                  <a:lin ang="5400000" scaled="0"/>
                  <a:tileRect/>
                </a:gradFill>
                <a:effectLst>
                  <a:outerShdw blurRad="127000" algn="ctr" rotWithShape="0">
                    <a:srgbClr val="0A1E4A">
                      <a:alpha val="40000"/>
                    </a:srgbClr>
                  </a:outerShdw>
                </a:effectLst>
                <a:latin typeface="Segoe Light" pitchFamily="34" charset="0"/>
                <a:cs typeface="Arial" charset="0"/>
              </a:defRPr>
            </a:lvl1pPr>
          </a:lstStyle>
          <a:p>
            <a:r>
              <a:rPr lang="en-US" sz="2000" dirty="0" smtClean="0">
                <a:solidFill>
                  <a:schemeClr val="bg1"/>
                </a:solidFill>
                <a:latin typeface="Segoe UI" pitchFamily="34" charset="0"/>
                <a:cs typeface="Segoe UI" pitchFamily="34" charset="0"/>
              </a:rPr>
              <a:t>INVESTISSEMENTS EN </a:t>
            </a:r>
            <a:r>
              <a:rPr lang="en-US" sz="2000" dirty="0">
                <a:solidFill>
                  <a:schemeClr val="bg1"/>
                </a:solidFill>
                <a:latin typeface="Segoe UI" pitchFamily="34" charset="0"/>
                <a:cs typeface="Segoe UI" pitchFamily="34" charset="0"/>
              </a:rPr>
              <a:t>INFRASTRUCTURE</a:t>
            </a:r>
          </a:p>
        </p:txBody>
      </p:sp>
      <p:sp>
        <p:nvSpPr>
          <p:cNvPr id="134" name="Title 1"/>
          <p:cNvSpPr txBox="1">
            <a:spLocks/>
          </p:cNvSpPr>
          <p:nvPr/>
        </p:nvSpPr>
        <p:spPr>
          <a:xfrm>
            <a:off x="1141772" y="1779662"/>
            <a:ext cx="7336372" cy="1994392"/>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4800" b="0" kern="1200" cap="none" spc="-200" baseline="0" dirty="0" smtClean="0">
                <a:ln w="3175">
                  <a:noFill/>
                </a:ln>
                <a:gradFill flip="none" rotWithShape="1">
                  <a:gsLst>
                    <a:gs pos="0">
                      <a:schemeClr val="tx1"/>
                    </a:gs>
                    <a:gs pos="86000">
                      <a:schemeClr val="tx1"/>
                    </a:gs>
                  </a:gsLst>
                  <a:lin ang="5400000" scaled="0"/>
                  <a:tileRect/>
                </a:gradFill>
                <a:effectLst>
                  <a:outerShdw blurRad="63500" algn="ctr" rotWithShape="0">
                    <a:schemeClr val="tx1">
                      <a:alpha val="50000"/>
                    </a:schemeClr>
                  </a:outerShdw>
                </a:effectLst>
                <a:latin typeface="+mj-lt"/>
                <a:ea typeface="+mn-ea"/>
                <a:cs typeface="Arial" charset="0"/>
              </a:defRPr>
            </a:lvl1pPr>
          </a:lstStyle>
          <a:p>
            <a:pPr marL="557213" indent="-285750">
              <a:buSzPct val="75000"/>
              <a:buBlip>
                <a:blip r:embed="rId3"/>
              </a:buBlip>
            </a:pPr>
            <a:r>
              <a:rPr lang="fr-FR" sz="1800" spc="0" dirty="0" smtClean="0">
                <a:solidFill>
                  <a:schemeClr val="bg1"/>
                </a:solidFill>
                <a:effectLst/>
                <a:latin typeface="+mn-lt"/>
                <a:cs typeface="+mn-cs"/>
              </a:rPr>
              <a:t>Plus </a:t>
            </a:r>
            <a:r>
              <a:rPr lang="fr-FR" sz="1800" spc="0" dirty="0">
                <a:solidFill>
                  <a:schemeClr val="bg1"/>
                </a:solidFill>
                <a:effectLst/>
                <a:latin typeface="+mn-lt"/>
                <a:cs typeface="+mn-cs"/>
              </a:rPr>
              <a:t>de $2B </a:t>
            </a:r>
            <a:r>
              <a:rPr lang="fr-FR" sz="1800" spc="0" dirty="0" smtClean="0">
                <a:solidFill>
                  <a:schemeClr val="bg1"/>
                </a:solidFill>
                <a:effectLst/>
                <a:latin typeface="+mn-lt"/>
                <a:cs typeface="+mn-cs"/>
              </a:rPr>
              <a:t>investis</a:t>
            </a:r>
          </a:p>
          <a:p>
            <a:pPr marL="557213" indent="-285750">
              <a:buSzPct val="75000"/>
              <a:buBlip>
                <a:blip r:embed="rId3"/>
              </a:buBlip>
            </a:pPr>
            <a:r>
              <a:rPr lang="fr-FR" sz="1800" spc="0" dirty="0" smtClean="0">
                <a:solidFill>
                  <a:schemeClr val="bg1"/>
                </a:solidFill>
                <a:effectLst/>
                <a:latin typeface="+mn-lt"/>
                <a:cs typeface="+mn-cs"/>
              </a:rPr>
              <a:t>6 </a:t>
            </a:r>
            <a:r>
              <a:rPr lang="fr-FR" sz="1800" spc="0" dirty="0">
                <a:solidFill>
                  <a:schemeClr val="bg1"/>
                </a:solidFill>
                <a:effectLst/>
                <a:latin typeface="+mn-lt"/>
                <a:cs typeface="+mn-cs"/>
              </a:rPr>
              <a:t>data </a:t>
            </a:r>
            <a:r>
              <a:rPr lang="fr-FR" sz="1800" spc="0" dirty="0" err="1" smtClean="0">
                <a:solidFill>
                  <a:schemeClr val="bg1"/>
                </a:solidFill>
                <a:effectLst/>
                <a:latin typeface="+mn-lt"/>
                <a:cs typeface="+mn-cs"/>
              </a:rPr>
              <a:t>centers</a:t>
            </a:r>
            <a:endParaRPr lang="fr-FR" sz="1800" spc="0" dirty="0" smtClean="0">
              <a:solidFill>
                <a:schemeClr val="bg1"/>
              </a:solidFill>
              <a:effectLst/>
              <a:latin typeface="+mn-lt"/>
              <a:cs typeface="+mn-cs"/>
            </a:endParaRPr>
          </a:p>
          <a:p>
            <a:pPr marL="557213" indent="-285750">
              <a:buSzPct val="75000"/>
              <a:buBlip>
                <a:blip r:embed="rId3"/>
              </a:buBlip>
            </a:pPr>
            <a:r>
              <a:rPr lang="en-US" sz="1800" spc="0" dirty="0" err="1" smtClean="0">
                <a:solidFill>
                  <a:schemeClr val="bg1"/>
                </a:solidFill>
                <a:effectLst/>
                <a:latin typeface="+mn-lt"/>
                <a:cs typeface="+mn-cs"/>
              </a:rPr>
              <a:t>Conformité</a:t>
            </a:r>
            <a:r>
              <a:rPr lang="en-US" sz="1800" spc="0" dirty="0" smtClean="0">
                <a:solidFill>
                  <a:schemeClr val="bg1"/>
                </a:solidFill>
                <a:effectLst/>
                <a:latin typeface="+mn-lt"/>
                <a:cs typeface="+mn-cs"/>
              </a:rPr>
              <a:t> avec les </a:t>
            </a:r>
            <a:r>
              <a:rPr lang="en-US" sz="1800" spc="0" dirty="0" err="1" smtClean="0">
                <a:solidFill>
                  <a:schemeClr val="bg1"/>
                </a:solidFill>
                <a:effectLst/>
                <a:latin typeface="+mn-lt"/>
                <a:cs typeface="+mn-cs"/>
              </a:rPr>
              <a:t>procédures</a:t>
            </a:r>
            <a:r>
              <a:rPr lang="en-US" sz="1800" spc="0" dirty="0" smtClean="0">
                <a:solidFill>
                  <a:schemeClr val="bg1"/>
                </a:solidFill>
                <a:effectLst/>
                <a:latin typeface="+mn-lt"/>
                <a:cs typeface="+mn-cs"/>
              </a:rPr>
              <a:t> de </a:t>
            </a:r>
            <a:r>
              <a:rPr lang="en-US" sz="1800" spc="0" dirty="0" err="1" smtClean="0">
                <a:solidFill>
                  <a:schemeClr val="bg1"/>
                </a:solidFill>
                <a:effectLst/>
                <a:latin typeface="+mn-lt"/>
                <a:cs typeface="+mn-cs"/>
              </a:rPr>
              <a:t>sécurités</a:t>
            </a:r>
            <a:endParaRPr lang="en-US" sz="1800" spc="0" dirty="0" smtClean="0">
              <a:solidFill>
                <a:schemeClr val="bg1"/>
              </a:solidFill>
              <a:effectLst/>
              <a:latin typeface="+mn-lt"/>
              <a:cs typeface="+mn-cs"/>
            </a:endParaRPr>
          </a:p>
          <a:p>
            <a:pPr marL="557213" indent="-285750">
              <a:buSzPct val="75000"/>
              <a:buBlip>
                <a:blip r:embed="rId3"/>
              </a:buBlip>
            </a:pPr>
            <a:r>
              <a:rPr lang="fr-FR" sz="1800" spc="0" dirty="0" smtClean="0">
                <a:solidFill>
                  <a:schemeClr val="bg1"/>
                </a:solidFill>
                <a:effectLst/>
                <a:latin typeface="+mn-lt"/>
                <a:cs typeface="+mn-cs"/>
              </a:rPr>
              <a:t>Flexibilité </a:t>
            </a:r>
            <a:r>
              <a:rPr lang="fr-FR" sz="1800" spc="0" dirty="0">
                <a:solidFill>
                  <a:schemeClr val="bg1"/>
                </a:solidFill>
                <a:effectLst/>
                <a:latin typeface="+mn-lt"/>
                <a:cs typeface="+mn-cs"/>
              </a:rPr>
              <a:t>entre Cloud Public et </a:t>
            </a:r>
            <a:r>
              <a:rPr lang="fr-FR" sz="1800" spc="0" dirty="0" smtClean="0">
                <a:solidFill>
                  <a:schemeClr val="bg1"/>
                </a:solidFill>
                <a:effectLst/>
                <a:latin typeface="+mn-lt"/>
                <a:cs typeface="+mn-cs"/>
              </a:rPr>
              <a:t>Privé</a:t>
            </a:r>
          </a:p>
          <a:p>
            <a:pPr marL="557213" indent="-285750">
              <a:buSzPct val="75000"/>
              <a:buBlip>
                <a:blip r:embed="rId3"/>
              </a:buBlip>
            </a:pPr>
            <a:r>
              <a:rPr lang="fr-FR" sz="1800" spc="0" dirty="0" smtClean="0">
                <a:solidFill>
                  <a:schemeClr val="bg1"/>
                </a:solidFill>
                <a:effectLst/>
                <a:latin typeface="+mn-lt"/>
                <a:cs typeface="+mn-cs"/>
              </a:rPr>
              <a:t>Innovation en terme d’empreinte carbone</a:t>
            </a:r>
          </a:p>
          <a:p>
            <a:pPr marL="557213" indent="-285750">
              <a:buSzPct val="75000"/>
              <a:buBlip>
                <a:blip r:embed="rId3"/>
              </a:buBlip>
            </a:pPr>
            <a:r>
              <a:rPr lang="fr-FR" sz="1800" spc="0" dirty="0" smtClean="0">
                <a:solidFill>
                  <a:schemeClr val="bg1"/>
                </a:solidFill>
                <a:effectLst/>
                <a:latin typeface="+mn-lt"/>
                <a:cs typeface="+mn-cs"/>
              </a:rPr>
              <a:t>30 </a:t>
            </a:r>
            <a:r>
              <a:rPr lang="fr-FR" sz="1800" spc="0" dirty="0">
                <a:solidFill>
                  <a:schemeClr val="bg1"/>
                </a:solidFill>
                <a:effectLst/>
                <a:latin typeface="+mn-lt"/>
                <a:cs typeface="+mn-cs"/>
              </a:rPr>
              <a:t>000 ingénieurs travaillent sur les services </a:t>
            </a:r>
            <a:r>
              <a:rPr lang="fr-FR" sz="1800" spc="0" dirty="0" smtClean="0">
                <a:solidFill>
                  <a:schemeClr val="bg1"/>
                </a:solidFill>
                <a:effectLst/>
                <a:latin typeface="+mn-lt"/>
                <a:cs typeface="+mn-cs"/>
              </a:rPr>
              <a:t>Cloud</a:t>
            </a:r>
          </a:p>
          <a:p>
            <a:pPr marL="557213" indent="-285750">
              <a:buSzPct val="75000"/>
              <a:buBlip>
                <a:blip r:embed="rId3"/>
              </a:buBlip>
            </a:pPr>
            <a:r>
              <a:rPr lang="fr-FR" sz="1800" spc="0" dirty="0" smtClean="0">
                <a:solidFill>
                  <a:schemeClr val="bg1"/>
                </a:solidFill>
                <a:effectLst/>
                <a:latin typeface="+mn-lt"/>
                <a:cs typeface="+mn-cs"/>
              </a:rPr>
              <a:t>70</a:t>
            </a:r>
            <a:r>
              <a:rPr lang="fr-FR" sz="1800" spc="0" dirty="0">
                <a:solidFill>
                  <a:schemeClr val="bg1"/>
                </a:solidFill>
                <a:effectLst/>
                <a:latin typeface="+mn-lt"/>
                <a:cs typeface="+mn-cs"/>
              </a:rPr>
              <a:t>% de l’ensemble des produits serveurs auront une offre Cloud d’ici 2012</a:t>
            </a:r>
          </a:p>
        </p:txBody>
      </p:sp>
      <p:grpSp>
        <p:nvGrpSpPr>
          <p:cNvPr id="6" name="Group 5"/>
          <p:cNvGrpSpPr/>
          <p:nvPr/>
        </p:nvGrpSpPr>
        <p:grpSpPr>
          <a:xfrm>
            <a:off x="-36512" y="771550"/>
            <a:ext cx="9890850" cy="4114800"/>
            <a:chOff x="-16158" y="1943100"/>
            <a:chExt cx="9890850" cy="4114800"/>
          </a:xfrm>
        </p:grpSpPr>
        <p:sp>
          <p:nvSpPr>
            <p:cNvPr id="125" name="Rounded Rectangle 124"/>
            <p:cNvSpPr/>
            <p:nvPr/>
          </p:nvSpPr>
          <p:spPr>
            <a:xfrm>
              <a:off x="100232" y="2114550"/>
              <a:ext cx="6626882" cy="3943350"/>
            </a:xfrm>
            <a:prstGeom prst="roundRect">
              <a:avLst/>
            </a:prstGeom>
            <a:gradFill>
              <a:gsLst>
                <a:gs pos="0">
                  <a:schemeClr val="accent6">
                    <a:lumMod val="60000"/>
                    <a:lumOff val="40000"/>
                  </a:schemeClr>
                </a:gs>
                <a:gs pos="11000">
                  <a:schemeClr val="accent6">
                    <a:lumMod val="20000"/>
                    <a:lumOff val="80000"/>
                  </a:schemeClr>
                </a:gs>
                <a:gs pos="48000">
                  <a:schemeClr val="tx1"/>
                </a:gs>
              </a:gsLst>
              <a:lin ang="5400000" scaled="1"/>
            </a:gradFill>
            <a:ln w="9525" cap="flat" cmpd="sng" algn="ctr">
              <a:noFill/>
              <a:prstDash val="solid"/>
            </a:ln>
            <a:effectLst>
              <a:outerShdw blurRad="40000" dist="23000" dir="5400000" rotWithShape="0">
                <a:srgbClr val="000000">
                  <a:alpha val="35000"/>
                </a:srgbClr>
              </a:outerShdw>
            </a:effectLst>
          </p:spPr>
          <p:txBody>
            <a:bodyPr rtlCol="0" anchor="t" anchorCtr="0"/>
            <a:lstStyle/>
            <a:p>
              <a:pPr algn="ctr" defTabSz="914362">
                <a:defRPr/>
              </a:pPr>
              <a:endParaRPr lang="en-US" sz="1600" kern="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Segoe UI" pitchFamily="34" charset="0"/>
                <a:ea typeface="Segoe UI" pitchFamily="34" charset="0"/>
                <a:cs typeface="Segoe UI" pitchFamily="34" charset="0"/>
              </a:endParaRPr>
            </a:p>
          </p:txBody>
        </p:sp>
        <p:sp>
          <p:nvSpPr>
            <p:cNvPr id="85" name="Rounded Rectangle 84"/>
            <p:cNvSpPr/>
            <p:nvPr/>
          </p:nvSpPr>
          <p:spPr>
            <a:xfrm>
              <a:off x="6572771" y="2120590"/>
              <a:ext cx="2717642" cy="3765860"/>
            </a:xfrm>
            <a:prstGeom prst="roundRect">
              <a:avLst/>
            </a:prstGeom>
            <a:gradFill>
              <a:gsLst>
                <a:gs pos="0">
                  <a:schemeClr val="accent6">
                    <a:lumMod val="60000"/>
                    <a:lumOff val="40000"/>
                  </a:schemeClr>
                </a:gs>
                <a:gs pos="11000">
                  <a:schemeClr val="accent6">
                    <a:lumMod val="20000"/>
                    <a:lumOff val="80000"/>
                  </a:schemeClr>
                </a:gs>
                <a:gs pos="48000">
                  <a:schemeClr val="tx1"/>
                </a:gs>
              </a:gsLst>
              <a:lin ang="5400000" scaled="1"/>
            </a:gradFill>
            <a:ln w="9525" cap="flat" cmpd="sng" algn="ctr">
              <a:noFill/>
              <a:prstDash val="solid"/>
            </a:ln>
            <a:effectLst>
              <a:outerShdw blurRad="40000" dist="23000" dir="5400000" rotWithShape="0">
                <a:srgbClr val="000000">
                  <a:alpha val="35000"/>
                </a:srgbClr>
              </a:outerShdw>
            </a:effectLst>
          </p:spPr>
          <p:txBody>
            <a:bodyPr rtlCol="0" anchor="t" anchorCtr="0"/>
            <a:lstStyle/>
            <a:p>
              <a:pPr algn="ctr" defTabSz="914362">
                <a:defRPr/>
              </a:pPr>
              <a:endParaRPr lang="en-US" sz="1600" kern="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Segoe UI" pitchFamily="34" charset="0"/>
                <a:ea typeface="Segoe UI" pitchFamily="34" charset="0"/>
                <a:cs typeface="Segoe UI" pitchFamily="34" charset="0"/>
              </a:endParaRPr>
            </a:p>
          </p:txBody>
        </p:sp>
        <p:pic>
          <p:nvPicPr>
            <p:cNvPr id="72" name="Picture 71" descr="sky and clouds faded top 2.png"/>
            <p:cNvPicPr>
              <a:picLocks noChangeAspect="1"/>
            </p:cNvPicPr>
            <p:nvPr/>
          </p:nvPicPr>
          <p:blipFill>
            <a:blip r:embed="rId4" cstate="email">
              <a:alphaModFix amt="60000"/>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18000"/>
                      </a14:imgEffect>
                    </a14:imgLayer>
                  </a14:imgProps>
                </a:ext>
                <a:ext uri="{28A0092B-C50C-407E-A947-70E740481C1C}">
                  <a14:useLocalDpi xmlns:a14="http://schemas.microsoft.com/office/drawing/2010/main"/>
                </a:ext>
              </a:extLst>
            </a:blip>
            <a:srcRect/>
            <a:stretch>
              <a:fillRect/>
            </a:stretch>
          </p:blipFill>
          <p:spPr>
            <a:xfrm>
              <a:off x="1193" y="1943100"/>
              <a:ext cx="9143998" cy="1700213"/>
            </a:xfrm>
            <a:prstGeom prst="rect">
              <a:avLst/>
            </a:prstGeom>
            <a:blipFill dpi="0" rotWithShape="1">
              <a:blip r:embed="rId6">
                <a:alphaModFix amt="60000"/>
                <a:duotone>
                  <a:prstClr val="black"/>
                  <a:schemeClr val="accent1">
                    <a:tint val="45000"/>
                    <a:satMod val="400000"/>
                  </a:schemeClr>
                </a:duotone>
              </a:blip>
              <a:srcRect/>
              <a:stretch>
                <a:fillRect/>
              </a:stretch>
            </a:blipFill>
            <a:ln w="55000" cap="flat" cmpd="thickThin" algn="ctr">
              <a:noFill/>
              <a:prstDash val="solid"/>
              <a:headEnd type="none" w="med" len="med"/>
              <a:tailEnd type="none" w="med" len="med"/>
            </a:ln>
            <a:effectLst/>
          </p:spPr>
        </p:pic>
        <p:sp>
          <p:nvSpPr>
            <p:cNvPr id="84" name="Rectangle 83"/>
            <p:cNvSpPr/>
            <p:nvPr/>
          </p:nvSpPr>
          <p:spPr bwMode="auto">
            <a:xfrm>
              <a:off x="6571578" y="2462465"/>
              <a:ext cx="1257628" cy="3181097"/>
            </a:xfrm>
            <a:prstGeom prst="rect">
              <a:avLst/>
            </a:prstGeom>
            <a:gradFill>
              <a:gsLst>
                <a:gs pos="0">
                  <a:srgbClr val="00B0F0">
                    <a:alpha val="0"/>
                  </a:srgbClr>
                </a:gs>
                <a:gs pos="96667">
                  <a:srgbClr val="5F5F5F">
                    <a:alpha val="34000"/>
                  </a:srgbClr>
                </a:gs>
                <a:gs pos="19000">
                  <a:srgbClr val="00B0F0">
                    <a:alpha val="16000"/>
                  </a:srgbClr>
                </a:gs>
                <a:gs pos="42000">
                  <a:srgbClr val="000000">
                    <a:alpha val="58000"/>
                  </a:srgbClr>
                </a:gs>
              </a:gsLst>
              <a:lin ang="5400000" scaled="0"/>
            </a:gradFill>
            <a:ln w="3175">
              <a:gradFill flip="none" rotWithShape="1">
                <a:gsLst>
                  <a:gs pos="0">
                    <a:srgbClr val="34646E">
                      <a:alpha val="0"/>
                    </a:srgbClr>
                  </a:gs>
                  <a:gs pos="90000">
                    <a:srgbClr val="1C1C1C"/>
                  </a:gs>
                  <a:gs pos="10000">
                    <a:srgbClr val="1C1C1C"/>
                  </a:gs>
                  <a:gs pos="100000">
                    <a:srgbClr val="34646E">
                      <a:alpha val="0"/>
                    </a:srgbClr>
                  </a:gs>
                </a:gsLst>
                <a:lin ang="5400000" scaled="1"/>
                <a:tileRect/>
              </a:gradFill>
              <a:prstDash val="sysDot"/>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82302" tIns="41151" rIns="82302" bIns="41151" numCol="1" rtlCol="0" anchor="ctr" anchorCtr="0" compatLnSpc="1">
              <a:prstTxWarp prst="textNoShape">
                <a:avLst/>
              </a:prstTxWarp>
            </a:bodyPr>
            <a:lstStyle/>
            <a:p>
              <a:pPr algn="ctr" defTabSz="822781" fontAlgn="base">
                <a:spcBef>
                  <a:spcPct val="0"/>
                </a:spcBef>
                <a:spcAft>
                  <a:spcPct val="0"/>
                </a:spcAft>
              </a:pPr>
              <a:endParaRPr lang="en-US" sz="2100" dirty="0">
                <a:solidFill>
                  <a:schemeClr val="bg1"/>
                </a:solidFill>
                <a:effectLst>
                  <a:outerShdw blurRad="38100" dist="38100" dir="2700000" algn="tl">
                    <a:srgbClr val="000000">
                      <a:alpha val="43137"/>
                    </a:srgbClr>
                  </a:outerShdw>
                </a:effectLst>
                <a:latin typeface="Segoe" pitchFamily="34" charset="0"/>
              </a:endParaRPr>
            </a:p>
          </p:txBody>
        </p:sp>
        <p:sp>
          <p:nvSpPr>
            <p:cNvPr id="83" name="Rectangle 82"/>
            <p:cNvSpPr/>
            <p:nvPr/>
          </p:nvSpPr>
          <p:spPr bwMode="auto">
            <a:xfrm>
              <a:off x="3943186" y="2462465"/>
              <a:ext cx="1313600" cy="3181097"/>
            </a:xfrm>
            <a:prstGeom prst="rect">
              <a:avLst/>
            </a:prstGeom>
            <a:gradFill>
              <a:gsLst>
                <a:gs pos="0">
                  <a:srgbClr val="00B0F0">
                    <a:alpha val="0"/>
                  </a:srgbClr>
                </a:gs>
                <a:gs pos="96667">
                  <a:srgbClr val="5F5F5F">
                    <a:alpha val="34000"/>
                  </a:srgbClr>
                </a:gs>
                <a:gs pos="19000">
                  <a:srgbClr val="00B0F0">
                    <a:alpha val="16000"/>
                  </a:srgbClr>
                </a:gs>
                <a:gs pos="42000">
                  <a:srgbClr val="000000">
                    <a:alpha val="58000"/>
                  </a:srgbClr>
                </a:gs>
              </a:gsLst>
              <a:lin ang="5400000" scaled="0"/>
            </a:gradFill>
            <a:ln w="3175">
              <a:gradFill flip="none" rotWithShape="1">
                <a:gsLst>
                  <a:gs pos="0">
                    <a:srgbClr val="34646E">
                      <a:alpha val="0"/>
                    </a:srgbClr>
                  </a:gs>
                  <a:gs pos="90000">
                    <a:srgbClr val="1C1C1C"/>
                  </a:gs>
                  <a:gs pos="10000">
                    <a:srgbClr val="1C1C1C"/>
                  </a:gs>
                  <a:gs pos="100000">
                    <a:srgbClr val="34646E">
                      <a:alpha val="0"/>
                    </a:srgbClr>
                  </a:gs>
                </a:gsLst>
                <a:lin ang="5400000" scaled="1"/>
                <a:tileRect/>
              </a:gradFill>
              <a:prstDash val="sysDot"/>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82302" tIns="41151" rIns="82302" bIns="41151" numCol="1" rtlCol="0" anchor="ctr" anchorCtr="0" compatLnSpc="1">
              <a:prstTxWarp prst="textNoShape">
                <a:avLst/>
              </a:prstTxWarp>
            </a:bodyPr>
            <a:lstStyle/>
            <a:p>
              <a:pPr algn="ctr" defTabSz="822781" fontAlgn="base">
                <a:spcBef>
                  <a:spcPct val="0"/>
                </a:spcBef>
                <a:spcAft>
                  <a:spcPct val="0"/>
                </a:spcAft>
              </a:pPr>
              <a:endParaRPr lang="en-US" sz="2100" dirty="0">
                <a:solidFill>
                  <a:schemeClr val="bg1"/>
                </a:solidFill>
                <a:effectLst>
                  <a:outerShdw blurRad="38100" dist="38100" dir="2700000" algn="tl">
                    <a:srgbClr val="000000">
                      <a:alpha val="43137"/>
                    </a:srgbClr>
                  </a:outerShdw>
                </a:effectLst>
                <a:latin typeface="Segoe" pitchFamily="34" charset="0"/>
              </a:endParaRPr>
            </a:p>
          </p:txBody>
        </p:sp>
        <p:sp>
          <p:nvSpPr>
            <p:cNvPr id="82" name="Rectangle 81"/>
            <p:cNvSpPr/>
            <p:nvPr/>
          </p:nvSpPr>
          <p:spPr bwMode="auto">
            <a:xfrm>
              <a:off x="1313602" y="2462465"/>
              <a:ext cx="1313600" cy="3181097"/>
            </a:xfrm>
            <a:prstGeom prst="rect">
              <a:avLst/>
            </a:prstGeom>
            <a:gradFill>
              <a:gsLst>
                <a:gs pos="0">
                  <a:srgbClr val="00B0F0">
                    <a:alpha val="0"/>
                  </a:srgbClr>
                </a:gs>
                <a:gs pos="96667">
                  <a:srgbClr val="5F5F5F">
                    <a:alpha val="34000"/>
                  </a:srgbClr>
                </a:gs>
                <a:gs pos="19000">
                  <a:srgbClr val="00B0F0">
                    <a:alpha val="16000"/>
                  </a:srgbClr>
                </a:gs>
                <a:gs pos="42000">
                  <a:srgbClr val="000000">
                    <a:alpha val="58000"/>
                  </a:srgbClr>
                </a:gs>
              </a:gsLst>
              <a:lin ang="5400000" scaled="0"/>
            </a:gradFill>
            <a:ln w="3175">
              <a:gradFill flip="none" rotWithShape="1">
                <a:gsLst>
                  <a:gs pos="0">
                    <a:srgbClr val="34646E">
                      <a:alpha val="0"/>
                    </a:srgbClr>
                  </a:gs>
                  <a:gs pos="90000">
                    <a:srgbClr val="1C1C1C"/>
                  </a:gs>
                  <a:gs pos="10000">
                    <a:srgbClr val="1C1C1C"/>
                  </a:gs>
                  <a:gs pos="100000">
                    <a:srgbClr val="34646E">
                      <a:alpha val="0"/>
                    </a:srgbClr>
                  </a:gs>
                </a:gsLst>
                <a:lin ang="5400000" scaled="1"/>
                <a:tileRect/>
              </a:gradFill>
              <a:prstDash val="sysDot"/>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82302" tIns="41151" rIns="82302" bIns="41151" numCol="1" rtlCol="0" anchor="ctr" anchorCtr="0" compatLnSpc="1">
              <a:prstTxWarp prst="textNoShape">
                <a:avLst/>
              </a:prstTxWarp>
            </a:bodyPr>
            <a:lstStyle/>
            <a:p>
              <a:pPr algn="ctr" defTabSz="822781" fontAlgn="base">
                <a:spcBef>
                  <a:spcPct val="0"/>
                </a:spcBef>
                <a:spcAft>
                  <a:spcPct val="0"/>
                </a:spcAft>
              </a:pPr>
              <a:endParaRPr lang="en-US" sz="2100" dirty="0">
                <a:solidFill>
                  <a:schemeClr val="bg1"/>
                </a:solidFill>
                <a:effectLst>
                  <a:outerShdw blurRad="38100" dist="38100" dir="2700000" algn="tl">
                    <a:srgbClr val="000000">
                      <a:alpha val="43137"/>
                    </a:srgbClr>
                  </a:outerShdw>
                </a:effectLst>
                <a:latin typeface="Segoe" pitchFamily="34" charset="0"/>
              </a:endParaRPr>
            </a:p>
          </p:txBody>
        </p:sp>
        <p:sp>
          <p:nvSpPr>
            <p:cNvPr id="81" name="Rectangle 80"/>
            <p:cNvSpPr/>
            <p:nvPr/>
          </p:nvSpPr>
          <p:spPr bwMode="auto">
            <a:xfrm>
              <a:off x="7830399" y="2462465"/>
              <a:ext cx="1313600" cy="3181097"/>
            </a:xfrm>
            <a:prstGeom prst="rect">
              <a:avLst/>
            </a:prstGeom>
            <a:gradFill>
              <a:gsLst>
                <a:gs pos="0">
                  <a:srgbClr val="00B0F0">
                    <a:alpha val="0"/>
                  </a:srgbClr>
                </a:gs>
                <a:gs pos="96667">
                  <a:srgbClr val="5F5F5F">
                    <a:alpha val="34000"/>
                  </a:srgbClr>
                </a:gs>
                <a:gs pos="19000">
                  <a:srgbClr val="00B0F0">
                    <a:alpha val="16000"/>
                  </a:srgbClr>
                </a:gs>
                <a:gs pos="42000">
                  <a:srgbClr val="000000">
                    <a:alpha val="58000"/>
                  </a:srgbClr>
                </a:gs>
              </a:gsLst>
              <a:lin ang="5400000" scaled="0"/>
            </a:gradFill>
            <a:ln w="3175">
              <a:gradFill flip="none" rotWithShape="1">
                <a:gsLst>
                  <a:gs pos="0">
                    <a:srgbClr val="34646E">
                      <a:alpha val="0"/>
                    </a:srgbClr>
                  </a:gs>
                  <a:gs pos="90000">
                    <a:srgbClr val="1C1C1C"/>
                  </a:gs>
                  <a:gs pos="10000">
                    <a:srgbClr val="1C1C1C"/>
                  </a:gs>
                  <a:gs pos="100000">
                    <a:srgbClr val="34646E">
                      <a:alpha val="0"/>
                    </a:srgbClr>
                  </a:gs>
                </a:gsLst>
                <a:lin ang="5400000" scaled="1"/>
                <a:tileRect/>
              </a:gradFill>
              <a:prstDash val="sysDot"/>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82302" tIns="41151" rIns="82302" bIns="41151" numCol="1" rtlCol="0" anchor="ctr" anchorCtr="0" compatLnSpc="1">
              <a:prstTxWarp prst="textNoShape">
                <a:avLst/>
              </a:prstTxWarp>
            </a:bodyPr>
            <a:lstStyle/>
            <a:p>
              <a:pPr algn="ctr" defTabSz="822781" fontAlgn="base">
                <a:spcBef>
                  <a:spcPct val="0"/>
                </a:spcBef>
                <a:spcAft>
                  <a:spcPct val="0"/>
                </a:spcAft>
              </a:pPr>
              <a:endParaRPr lang="en-US" sz="2100" dirty="0">
                <a:solidFill>
                  <a:schemeClr val="bg1"/>
                </a:solidFill>
                <a:effectLst>
                  <a:outerShdw blurRad="38100" dist="38100" dir="2700000" algn="tl">
                    <a:srgbClr val="000000">
                      <a:alpha val="43137"/>
                    </a:srgbClr>
                  </a:outerShdw>
                </a:effectLst>
                <a:latin typeface="Segoe" pitchFamily="34" charset="0"/>
              </a:endParaRPr>
            </a:p>
          </p:txBody>
        </p:sp>
        <p:sp>
          <p:nvSpPr>
            <p:cNvPr id="80" name="Rectangle 79"/>
            <p:cNvSpPr/>
            <p:nvPr/>
          </p:nvSpPr>
          <p:spPr bwMode="auto">
            <a:xfrm>
              <a:off x="5259171" y="2462465"/>
              <a:ext cx="1313600" cy="3181097"/>
            </a:xfrm>
            <a:prstGeom prst="rect">
              <a:avLst/>
            </a:prstGeom>
            <a:gradFill>
              <a:gsLst>
                <a:gs pos="0">
                  <a:srgbClr val="00B0F0">
                    <a:alpha val="0"/>
                  </a:srgbClr>
                </a:gs>
                <a:gs pos="96667">
                  <a:srgbClr val="5F5F5F">
                    <a:alpha val="34000"/>
                  </a:srgbClr>
                </a:gs>
                <a:gs pos="19000">
                  <a:srgbClr val="00B0F0">
                    <a:alpha val="16000"/>
                  </a:srgbClr>
                </a:gs>
                <a:gs pos="42000">
                  <a:srgbClr val="000000">
                    <a:alpha val="58000"/>
                  </a:srgbClr>
                </a:gs>
              </a:gsLst>
              <a:lin ang="5400000" scaled="0"/>
            </a:gradFill>
            <a:ln w="3175">
              <a:gradFill flip="none" rotWithShape="1">
                <a:gsLst>
                  <a:gs pos="0">
                    <a:srgbClr val="34646E">
                      <a:alpha val="0"/>
                    </a:srgbClr>
                  </a:gs>
                  <a:gs pos="90000">
                    <a:srgbClr val="1C1C1C"/>
                  </a:gs>
                  <a:gs pos="10000">
                    <a:srgbClr val="1C1C1C"/>
                  </a:gs>
                  <a:gs pos="100000">
                    <a:srgbClr val="34646E">
                      <a:alpha val="0"/>
                    </a:srgbClr>
                  </a:gs>
                </a:gsLst>
                <a:lin ang="5400000" scaled="1"/>
                <a:tileRect/>
              </a:gradFill>
              <a:prstDash val="sysDot"/>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82302" tIns="41151" rIns="82302" bIns="41151" numCol="1" rtlCol="0" anchor="ctr" anchorCtr="0" compatLnSpc="1">
              <a:prstTxWarp prst="textNoShape">
                <a:avLst/>
              </a:prstTxWarp>
            </a:bodyPr>
            <a:lstStyle/>
            <a:p>
              <a:pPr algn="ctr" defTabSz="822781" fontAlgn="base">
                <a:spcBef>
                  <a:spcPct val="0"/>
                </a:spcBef>
                <a:spcAft>
                  <a:spcPct val="0"/>
                </a:spcAft>
              </a:pPr>
              <a:endParaRPr lang="en-US" sz="2100" dirty="0">
                <a:solidFill>
                  <a:schemeClr val="bg1"/>
                </a:solidFill>
                <a:effectLst>
                  <a:outerShdw blurRad="38100" dist="38100" dir="2700000" algn="tl">
                    <a:srgbClr val="000000">
                      <a:alpha val="43137"/>
                    </a:srgbClr>
                  </a:outerShdw>
                </a:effectLst>
                <a:latin typeface="Segoe" pitchFamily="34" charset="0"/>
              </a:endParaRPr>
            </a:p>
          </p:txBody>
        </p:sp>
        <p:sp>
          <p:nvSpPr>
            <p:cNvPr id="79" name="Rectangle 78"/>
            <p:cNvSpPr/>
            <p:nvPr/>
          </p:nvSpPr>
          <p:spPr bwMode="auto">
            <a:xfrm>
              <a:off x="2628394" y="2462466"/>
              <a:ext cx="1313600" cy="3181097"/>
            </a:xfrm>
            <a:prstGeom prst="rect">
              <a:avLst/>
            </a:prstGeom>
            <a:gradFill>
              <a:gsLst>
                <a:gs pos="0">
                  <a:srgbClr val="00B0F0">
                    <a:alpha val="0"/>
                  </a:srgbClr>
                </a:gs>
                <a:gs pos="96667">
                  <a:srgbClr val="5F5F5F">
                    <a:alpha val="34000"/>
                  </a:srgbClr>
                </a:gs>
                <a:gs pos="19000">
                  <a:srgbClr val="00B0F0">
                    <a:alpha val="16000"/>
                  </a:srgbClr>
                </a:gs>
                <a:gs pos="42000">
                  <a:srgbClr val="000000">
                    <a:alpha val="58000"/>
                  </a:srgbClr>
                </a:gs>
              </a:gsLst>
              <a:lin ang="5400000" scaled="0"/>
            </a:gradFill>
            <a:ln w="3175">
              <a:gradFill flip="none" rotWithShape="1">
                <a:gsLst>
                  <a:gs pos="0">
                    <a:srgbClr val="34646E">
                      <a:alpha val="0"/>
                    </a:srgbClr>
                  </a:gs>
                  <a:gs pos="90000">
                    <a:srgbClr val="1C1C1C"/>
                  </a:gs>
                  <a:gs pos="10000">
                    <a:srgbClr val="1C1C1C"/>
                  </a:gs>
                  <a:gs pos="100000">
                    <a:srgbClr val="34646E">
                      <a:alpha val="0"/>
                    </a:srgbClr>
                  </a:gs>
                </a:gsLst>
                <a:lin ang="5400000" scaled="1"/>
                <a:tileRect/>
              </a:gradFill>
              <a:prstDash val="sysDot"/>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82302" tIns="41151" rIns="82302" bIns="41151" numCol="1" rtlCol="0" anchor="ctr" anchorCtr="0" compatLnSpc="1">
              <a:prstTxWarp prst="textNoShape">
                <a:avLst/>
              </a:prstTxWarp>
            </a:bodyPr>
            <a:lstStyle/>
            <a:p>
              <a:pPr algn="ctr" defTabSz="822781" fontAlgn="base">
                <a:spcBef>
                  <a:spcPct val="0"/>
                </a:spcBef>
                <a:spcAft>
                  <a:spcPct val="0"/>
                </a:spcAft>
              </a:pPr>
              <a:endParaRPr lang="en-US" sz="2100" dirty="0">
                <a:solidFill>
                  <a:schemeClr val="bg1"/>
                </a:solidFill>
                <a:effectLst>
                  <a:outerShdw blurRad="38100" dist="38100" dir="2700000" algn="tl">
                    <a:srgbClr val="000000">
                      <a:alpha val="43137"/>
                    </a:srgbClr>
                  </a:outerShdw>
                </a:effectLst>
                <a:latin typeface="Segoe" pitchFamily="34" charset="0"/>
              </a:endParaRPr>
            </a:p>
          </p:txBody>
        </p:sp>
        <p:sp>
          <p:nvSpPr>
            <p:cNvPr id="76" name="Rectangle 75"/>
            <p:cNvSpPr/>
            <p:nvPr/>
          </p:nvSpPr>
          <p:spPr bwMode="auto">
            <a:xfrm>
              <a:off x="-1191" y="2462465"/>
              <a:ext cx="1313600" cy="3181097"/>
            </a:xfrm>
            <a:prstGeom prst="rect">
              <a:avLst/>
            </a:prstGeom>
            <a:gradFill>
              <a:gsLst>
                <a:gs pos="0">
                  <a:srgbClr val="00B0F0">
                    <a:alpha val="0"/>
                  </a:srgbClr>
                </a:gs>
                <a:gs pos="96667">
                  <a:srgbClr val="5F5F5F">
                    <a:alpha val="34000"/>
                  </a:srgbClr>
                </a:gs>
                <a:gs pos="19000">
                  <a:srgbClr val="00B0F0">
                    <a:alpha val="16000"/>
                  </a:srgbClr>
                </a:gs>
                <a:gs pos="42000">
                  <a:srgbClr val="000000">
                    <a:alpha val="58000"/>
                  </a:srgbClr>
                </a:gs>
              </a:gsLst>
              <a:lin ang="5400000" scaled="0"/>
            </a:gradFill>
            <a:ln w="3175">
              <a:gradFill flip="none" rotWithShape="1">
                <a:gsLst>
                  <a:gs pos="0">
                    <a:srgbClr val="34646E">
                      <a:alpha val="0"/>
                    </a:srgbClr>
                  </a:gs>
                  <a:gs pos="90000">
                    <a:srgbClr val="1C1C1C"/>
                  </a:gs>
                  <a:gs pos="10000">
                    <a:srgbClr val="1C1C1C"/>
                  </a:gs>
                  <a:gs pos="100000">
                    <a:srgbClr val="34646E">
                      <a:alpha val="0"/>
                    </a:srgbClr>
                  </a:gs>
                </a:gsLst>
                <a:lin ang="5400000" scaled="1"/>
                <a:tileRect/>
              </a:gradFill>
              <a:prstDash val="sysDot"/>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82302" tIns="41151" rIns="82302" bIns="41151" numCol="1" rtlCol="0" anchor="ctr" anchorCtr="0" compatLnSpc="1">
              <a:prstTxWarp prst="textNoShape">
                <a:avLst/>
              </a:prstTxWarp>
            </a:bodyPr>
            <a:lstStyle/>
            <a:p>
              <a:pPr algn="ctr" defTabSz="822781" fontAlgn="base">
                <a:spcBef>
                  <a:spcPct val="0"/>
                </a:spcBef>
                <a:spcAft>
                  <a:spcPct val="0"/>
                </a:spcAft>
              </a:pPr>
              <a:endParaRPr lang="en-US" sz="2100" dirty="0">
                <a:solidFill>
                  <a:schemeClr val="bg1"/>
                </a:solidFill>
                <a:effectLst>
                  <a:outerShdw blurRad="38100" dist="38100" dir="2700000" algn="tl">
                    <a:srgbClr val="000000">
                      <a:alpha val="43137"/>
                    </a:srgbClr>
                  </a:outerShdw>
                </a:effectLst>
                <a:latin typeface="Segoe" pitchFamily="34" charset="0"/>
              </a:endParaRPr>
            </a:p>
          </p:txBody>
        </p:sp>
        <p:sp>
          <p:nvSpPr>
            <p:cNvPr id="50" name="Rounded Rectangle 49"/>
            <p:cNvSpPr/>
            <p:nvPr/>
          </p:nvSpPr>
          <p:spPr bwMode="auto">
            <a:xfrm>
              <a:off x="4038600" y="3661984"/>
              <a:ext cx="1117726" cy="312902"/>
            </a:xfrm>
            <a:prstGeom prst="roundRect">
              <a:avLst>
                <a:gd name="adj" fmla="val 2932"/>
              </a:avLst>
            </a:prstGeom>
            <a:noFill/>
            <a:ln w="3175" cmpd="sng">
              <a:noFill/>
              <a:headEnd type="none" w="med" len="med"/>
              <a:tailEnd type="none" w="med" len="med"/>
            </a:ln>
            <a:effectLst/>
            <a:scene3d>
              <a:camera prst="orthographicFront"/>
              <a:lightRig rig="glow" dir="t">
                <a:rot lat="0" lon="0" rev="6360000"/>
              </a:lightRig>
            </a:scene3d>
            <a:sp3d prstMaterial="flat">
              <a:contourClr>
                <a:srgbClr val="54B0E2">
                  <a:satMod val="300000"/>
                </a:srgbClr>
              </a:contourClr>
            </a:sp3d>
          </p:spPr>
          <p:txBody>
            <a:bodyPr vert="horz" wrap="none" lIns="0" tIns="36576" rIns="0" bIns="0" numCol="1" rtlCol="0" anchor="ctr" anchorCtr="0" compatLnSpc="1">
              <a:prstTxWarp prst="textNoShape">
                <a:avLst/>
              </a:prstTxWarp>
              <a:noAutofit/>
            </a:bodyPr>
            <a:lstStyle/>
            <a:p>
              <a:pPr marL="0" lvl="1" algn="ctr" defTabSz="739537" fontAlgn="base">
                <a:lnSpc>
                  <a:spcPct val="90000"/>
                </a:lnSpc>
                <a:spcBef>
                  <a:spcPct val="20000"/>
                </a:spcBef>
                <a:spcAft>
                  <a:spcPct val="0"/>
                </a:spcAft>
                <a:buClr>
                  <a:srgbClr val="FFFF99"/>
                </a:buClr>
                <a:buSzPct val="90000"/>
              </a:pPr>
              <a:r>
                <a:rPr lang="en-US" altLang="zh-CN" sz="1200" b="1" dirty="0">
                  <a:ln w="3175">
                    <a:noFill/>
                  </a:ln>
                  <a:solidFill>
                    <a:schemeClr val="bg1"/>
                  </a:solidFill>
                  <a:effectLst>
                    <a:outerShdw blurRad="38100" dist="38100" dir="2700000" algn="tl">
                      <a:srgbClr val="000000">
                        <a:alpha val="43137"/>
                      </a:srgbClr>
                    </a:outerShdw>
                  </a:effectLst>
                  <a:latin typeface="Segoe"/>
                  <a:cs typeface="Segoe"/>
                </a:rPr>
                <a:t>BUSINESS APPS</a:t>
              </a:r>
            </a:p>
          </p:txBody>
        </p:sp>
        <p:sp>
          <p:nvSpPr>
            <p:cNvPr id="52" name="Rounded Rectangle 51"/>
            <p:cNvSpPr/>
            <p:nvPr/>
          </p:nvSpPr>
          <p:spPr bwMode="auto">
            <a:xfrm>
              <a:off x="2711131" y="3661984"/>
              <a:ext cx="1117726" cy="312902"/>
            </a:xfrm>
            <a:prstGeom prst="roundRect">
              <a:avLst>
                <a:gd name="adj" fmla="val 0"/>
              </a:avLst>
            </a:prstGeom>
            <a:noFill/>
            <a:ln w="3175" cmpd="sng">
              <a:noFill/>
              <a:headEnd type="none" w="med" len="med"/>
              <a:tailEnd type="none" w="med" len="med"/>
            </a:ln>
            <a:effectLst/>
            <a:scene3d>
              <a:camera prst="orthographicFront"/>
              <a:lightRig rig="glow" dir="t">
                <a:rot lat="0" lon="0" rev="6360000"/>
              </a:lightRig>
            </a:scene3d>
            <a:sp3d prstMaterial="flat">
              <a:contourClr>
                <a:srgbClr val="54B0E2">
                  <a:satMod val="300000"/>
                </a:srgbClr>
              </a:contourClr>
            </a:sp3d>
          </p:spPr>
          <p:txBody>
            <a:bodyPr vert="horz" wrap="none" lIns="0" tIns="36576" rIns="0" bIns="0" numCol="1" rtlCol="0" anchor="ctr" anchorCtr="0" compatLnSpc="1">
              <a:prstTxWarp prst="textNoShape">
                <a:avLst/>
              </a:prstTxWarp>
              <a:noAutofit/>
            </a:bodyPr>
            <a:lstStyle/>
            <a:p>
              <a:pPr marL="0" lvl="1" algn="ctr" defTabSz="739537" fontAlgn="base">
                <a:lnSpc>
                  <a:spcPct val="90000"/>
                </a:lnSpc>
                <a:spcBef>
                  <a:spcPct val="20000"/>
                </a:spcBef>
                <a:spcAft>
                  <a:spcPct val="0"/>
                </a:spcAft>
                <a:buClr>
                  <a:srgbClr val="FFFF99"/>
                </a:buClr>
                <a:buSzPct val="90000"/>
              </a:pPr>
              <a:r>
                <a:rPr lang="en-US" altLang="zh-CN" sz="1200" b="1" dirty="0">
                  <a:ln w="3175">
                    <a:noFill/>
                  </a:ln>
                  <a:solidFill>
                    <a:schemeClr val="bg1"/>
                  </a:solidFill>
                  <a:effectLst>
                    <a:outerShdw blurRad="38100" dist="38100" dir="2700000" algn="tl">
                      <a:srgbClr val="000000">
                        <a:alpha val="43137"/>
                      </a:srgbClr>
                    </a:outerShdw>
                  </a:effectLst>
                  <a:latin typeface="Segoe"/>
                  <a:cs typeface="Segoe"/>
                </a:rPr>
                <a:t>COLLABORATION</a:t>
              </a:r>
            </a:p>
          </p:txBody>
        </p:sp>
        <p:sp>
          <p:nvSpPr>
            <p:cNvPr id="55" name="Rounded Rectangle 54"/>
            <p:cNvSpPr/>
            <p:nvPr/>
          </p:nvSpPr>
          <p:spPr bwMode="auto">
            <a:xfrm>
              <a:off x="6629936" y="3661984"/>
              <a:ext cx="1117726" cy="312902"/>
            </a:xfrm>
            <a:prstGeom prst="roundRect">
              <a:avLst>
                <a:gd name="adj" fmla="val 0"/>
              </a:avLst>
            </a:prstGeom>
            <a:noFill/>
            <a:ln w="3175" cmpd="sng">
              <a:noFill/>
              <a:headEnd type="none" w="med" len="med"/>
              <a:tailEnd type="none" w="med" len="med"/>
            </a:ln>
            <a:effectLst/>
            <a:scene3d>
              <a:camera prst="orthographicFront"/>
              <a:lightRig rig="glow" dir="t">
                <a:rot lat="0" lon="0" rev="6360000"/>
              </a:lightRig>
            </a:scene3d>
            <a:sp3d prstMaterial="flat">
              <a:contourClr>
                <a:srgbClr val="54B0E2">
                  <a:satMod val="300000"/>
                </a:srgbClr>
              </a:contourClr>
            </a:sp3d>
          </p:spPr>
          <p:txBody>
            <a:bodyPr vert="horz" wrap="none" lIns="0" tIns="36576" rIns="0" bIns="0" numCol="1" rtlCol="0" anchor="ctr" anchorCtr="0" compatLnSpc="1">
              <a:prstTxWarp prst="textNoShape">
                <a:avLst/>
              </a:prstTxWarp>
              <a:noAutofit/>
            </a:bodyPr>
            <a:lstStyle/>
            <a:p>
              <a:pPr marL="0" lvl="1" algn="ctr" defTabSz="739537" fontAlgn="base">
                <a:lnSpc>
                  <a:spcPct val="90000"/>
                </a:lnSpc>
                <a:spcBef>
                  <a:spcPct val="20000"/>
                </a:spcBef>
                <a:spcAft>
                  <a:spcPct val="0"/>
                </a:spcAft>
                <a:buClr>
                  <a:srgbClr val="FFFF99"/>
                </a:buClr>
                <a:buSzPct val="90000"/>
              </a:pPr>
              <a:r>
                <a:rPr lang="en-US" altLang="zh-CN" sz="1200" b="1" dirty="0" smtClean="0">
                  <a:ln w="3175">
                    <a:noFill/>
                  </a:ln>
                  <a:solidFill>
                    <a:schemeClr val="bg1"/>
                  </a:solidFill>
                  <a:effectLst>
                    <a:outerShdw blurRad="38100" dist="38100" dir="2700000" algn="tl">
                      <a:srgbClr val="000000">
                        <a:alpha val="43137"/>
                      </a:srgbClr>
                    </a:outerShdw>
                  </a:effectLst>
                  <a:latin typeface="Segoe"/>
                  <a:cs typeface="Segoe"/>
                </a:rPr>
                <a:t>STOCKAGE</a:t>
              </a:r>
              <a:endParaRPr lang="en-US" altLang="zh-CN" sz="1200" b="1" dirty="0">
                <a:ln w="3175">
                  <a:noFill/>
                </a:ln>
                <a:solidFill>
                  <a:schemeClr val="bg1"/>
                </a:solidFill>
                <a:effectLst>
                  <a:outerShdw blurRad="38100" dist="38100" dir="2700000" algn="tl">
                    <a:srgbClr val="000000">
                      <a:alpha val="43137"/>
                    </a:srgbClr>
                  </a:outerShdw>
                </a:effectLst>
                <a:latin typeface="Segoe"/>
                <a:cs typeface="Segoe"/>
              </a:endParaRPr>
            </a:p>
          </p:txBody>
        </p:sp>
        <p:sp>
          <p:nvSpPr>
            <p:cNvPr id="56" name="Rounded Rectangle 55"/>
            <p:cNvSpPr/>
            <p:nvPr/>
          </p:nvSpPr>
          <p:spPr bwMode="auto">
            <a:xfrm>
              <a:off x="7913135" y="3661984"/>
              <a:ext cx="1117726" cy="312902"/>
            </a:xfrm>
            <a:prstGeom prst="roundRect">
              <a:avLst>
                <a:gd name="adj" fmla="val 0"/>
              </a:avLst>
            </a:prstGeom>
            <a:noFill/>
            <a:ln w="3175" cmpd="sng">
              <a:noFill/>
              <a:headEnd type="none" w="med" len="med"/>
              <a:tailEnd type="none" w="med" len="med"/>
            </a:ln>
            <a:effectLst/>
            <a:scene3d>
              <a:camera prst="orthographicFront"/>
              <a:lightRig rig="glow" dir="t">
                <a:rot lat="0" lon="0" rev="6360000"/>
              </a:lightRig>
            </a:scene3d>
            <a:sp3d prstMaterial="flat">
              <a:contourClr>
                <a:srgbClr val="54B0E2">
                  <a:satMod val="300000"/>
                </a:srgbClr>
              </a:contourClr>
            </a:sp3d>
          </p:spPr>
          <p:txBody>
            <a:bodyPr vert="horz" wrap="none" lIns="0" tIns="36576" rIns="0" bIns="0" numCol="1" rtlCol="0" anchor="ctr" anchorCtr="0" compatLnSpc="1">
              <a:prstTxWarp prst="textNoShape">
                <a:avLst/>
              </a:prstTxWarp>
              <a:noAutofit/>
            </a:bodyPr>
            <a:lstStyle/>
            <a:p>
              <a:pPr marL="0" lvl="1" algn="ctr" defTabSz="739537" fontAlgn="base">
                <a:lnSpc>
                  <a:spcPct val="90000"/>
                </a:lnSpc>
                <a:spcBef>
                  <a:spcPct val="20000"/>
                </a:spcBef>
                <a:spcAft>
                  <a:spcPct val="0"/>
                </a:spcAft>
                <a:buClr>
                  <a:srgbClr val="FFFF99"/>
                </a:buClr>
                <a:buSzPct val="90000"/>
              </a:pPr>
              <a:r>
                <a:rPr lang="en-US" altLang="zh-CN" sz="1200" b="1" dirty="0" smtClean="0">
                  <a:ln w="3175">
                    <a:noFill/>
                  </a:ln>
                  <a:solidFill>
                    <a:schemeClr val="bg1"/>
                  </a:solidFill>
                  <a:effectLst>
                    <a:outerShdw blurRad="38100" dist="38100" dir="2700000" algn="tl">
                      <a:srgbClr val="000000">
                        <a:alpha val="43137"/>
                      </a:srgbClr>
                    </a:outerShdw>
                  </a:effectLst>
                  <a:latin typeface="Segoe"/>
                  <a:cs typeface="Segoe"/>
                </a:rPr>
                <a:t>PLATEFORME</a:t>
              </a:r>
              <a:endParaRPr lang="en-US" altLang="zh-CN" sz="1200" b="1" dirty="0">
                <a:ln w="3175">
                  <a:noFill/>
                </a:ln>
                <a:solidFill>
                  <a:schemeClr val="bg1"/>
                </a:solidFill>
                <a:effectLst>
                  <a:outerShdw blurRad="38100" dist="38100" dir="2700000" algn="tl">
                    <a:srgbClr val="000000">
                      <a:alpha val="43137"/>
                    </a:srgbClr>
                  </a:outerShdw>
                </a:effectLst>
                <a:latin typeface="Segoe"/>
                <a:cs typeface="Segoe"/>
              </a:endParaRPr>
            </a:p>
          </p:txBody>
        </p:sp>
        <p:sp>
          <p:nvSpPr>
            <p:cNvPr id="57" name="Rounded Rectangle 56"/>
            <p:cNvSpPr/>
            <p:nvPr/>
          </p:nvSpPr>
          <p:spPr bwMode="auto">
            <a:xfrm>
              <a:off x="5372308" y="3661984"/>
              <a:ext cx="1117726" cy="312902"/>
            </a:xfrm>
            <a:prstGeom prst="roundRect">
              <a:avLst>
                <a:gd name="adj" fmla="val 0"/>
              </a:avLst>
            </a:prstGeom>
            <a:noFill/>
            <a:ln w="3175" cmpd="sng">
              <a:noFill/>
              <a:headEnd type="none" w="med" len="med"/>
              <a:tailEnd type="none" w="med" len="med"/>
            </a:ln>
            <a:effectLst/>
            <a:scene3d>
              <a:camera prst="orthographicFront"/>
              <a:lightRig rig="glow" dir="t">
                <a:rot lat="0" lon="0" rev="6360000"/>
              </a:lightRig>
            </a:scene3d>
            <a:sp3d prstMaterial="flat">
              <a:contourClr>
                <a:srgbClr val="54B0E2">
                  <a:satMod val="300000"/>
                </a:srgbClr>
              </a:contourClr>
            </a:sp3d>
          </p:spPr>
          <p:txBody>
            <a:bodyPr vert="horz" wrap="none" lIns="0" tIns="36576" rIns="0" bIns="0" numCol="1" rtlCol="0" anchor="ctr" anchorCtr="0" compatLnSpc="1">
              <a:prstTxWarp prst="textNoShape">
                <a:avLst/>
              </a:prstTxWarp>
              <a:noAutofit/>
            </a:bodyPr>
            <a:lstStyle/>
            <a:p>
              <a:pPr marL="0" lvl="1" algn="ctr" defTabSz="739537" fontAlgn="base">
                <a:lnSpc>
                  <a:spcPct val="90000"/>
                </a:lnSpc>
                <a:spcBef>
                  <a:spcPct val="20000"/>
                </a:spcBef>
                <a:spcAft>
                  <a:spcPct val="0"/>
                </a:spcAft>
                <a:buClr>
                  <a:srgbClr val="FFFF99"/>
                </a:buClr>
                <a:buSzPct val="90000"/>
              </a:pPr>
              <a:r>
                <a:rPr lang="en-US" altLang="zh-CN" sz="1200" b="1" dirty="0">
                  <a:ln w="3175">
                    <a:noFill/>
                  </a:ln>
                  <a:solidFill>
                    <a:schemeClr val="bg1"/>
                  </a:solidFill>
                  <a:effectLst>
                    <a:outerShdw blurRad="38100" dist="38100" dir="2700000" algn="tl">
                      <a:srgbClr val="000000">
                        <a:alpha val="43137"/>
                      </a:srgbClr>
                    </a:outerShdw>
                  </a:effectLst>
                  <a:latin typeface="Segoe"/>
                  <a:cs typeface="Segoe"/>
                </a:rPr>
                <a:t>MANAGEMENT</a:t>
              </a:r>
            </a:p>
          </p:txBody>
        </p:sp>
        <p:grpSp>
          <p:nvGrpSpPr>
            <p:cNvPr id="8" name="Group 7"/>
            <p:cNvGrpSpPr/>
            <p:nvPr/>
          </p:nvGrpSpPr>
          <p:grpSpPr>
            <a:xfrm>
              <a:off x="0" y="3634732"/>
              <a:ext cx="9144000" cy="372404"/>
              <a:chOff x="218579" y="4301135"/>
              <a:chExt cx="8691688" cy="496538"/>
            </a:xfrm>
          </p:grpSpPr>
          <p:cxnSp>
            <p:nvCxnSpPr>
              <p:cNvPr id="61" name="Straight Connector 60"/>
              <p:cNvCxnSpPr/>
              <p:nvPr/>
            </p:nvCxnSpPr>
            <p:spPr>
              <a:xfrm>
                <a:off x="218579" y="4796085"/>
                <a:ext cx="8691688" cy="1588"/>
              </a:xfrm>
              <a:prstGeom prst="line">
                <a:avLst/>
              </a:prstGeom>
              <a:ln w="12700">
                <a:solidFill>
                  <a:srgbClr val="00B0F0"/>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218579" y="4301135"/>
                <a:ext cx="8691688" cy="1588"/>
              </a:xfrm>
              <a:prstGeom prst="line">
                <a:avLst/>
              </a:prstGeom>
              <a:ln w="12700">
                <a:solidFill>
                  <a:srgbClr val="00B0F0"/>
                </a:solidFill>
              </a:ln>
              <a:effectLst/>
            </p:spPr>
            <p:style>
              <a:lnRef idx="2">
                <a:schemeClr val="accent1"/>
              </a:lnRef>
              <a:fillRef idx="0">
                <a:schemeClr val="accent1"/>
              </a:fillRef>
              <a:effectRef idx="1">
                <a:schemeClr val="accent1"/>
              </a:effectRef>
              <a:fontRef idx="minor">
                <a:schemeClr val="tx1"/>
              </a:fontRef>
            </p:style>
          </p:cxnSp>
        </p:grpSp>
        <p:grpSp>
          <p:nvGrpSpPr>
            <p:cNvPr id="64" name="Group 18"/>
            <p:cNvGrpSpPr/>
            <p:nvPr/>
          </p:nvGrpSpPr>
          <p:grpSpPr>
            <a:xfrm>
              <a:off x="6687100" y="3117711"/>
              <a:ext cx="991640" cy="300019"/>
              <a:chOff x="7544256" y="4051411"/>
              <a:chExt cx="2387593" cy="674483"/>
            </a:xfrm>
          </p:grpSpPr>
          <p:pic>
            <p:nvPicPr>
              <p:cNvPr id="65" name="Picture 4" descr="\\SERVER3\InternalBin\Resource DVD\DVD_ART36\Logos\Azure Services Platform\SQL Services\SQL Services logo r.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544256" y="4051411"/>
                <a:ext cx="1354136" cy="674483"/>
              </a:xfrm>
              <a:prstGeom prst="rect">
                <a:avLst/>
              </a:prstGeom>
              <a:noFill/>
              <a:ln>
                <a:noFill/>
              </a:ln>
            </p:spPr>
          </p:pic>
          <p:pic>
            <p:nvPicPr>
              <p:cNvPr id="67" name="Picture 3" descr="\\SERVER3\InternalBin\Resource DVD\DVD_ART36\Logos\Azure Services Platform\Windows Azure\Windows Azure logo rev.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917437" y="4171844"/>
                <a:ext cx="1014412" cy="509829"/>
              </a:xfrm>
              <a:prstGeom prst="rect">
                <a:avLst/>
              </a:prstGeom>
              <a:noFill/>
              <a:ln>
                <a:noFill/>
              </a:ln>
            </p:spPr>
          </p:pic>
        </p:grpSp>
        <p:grpSp>
          <p:nvGrpSpPr>
            <p:cNvPr id="9" name="Group 8"/>
            <p:cNvGrpSpPr/>
            <p:nvPr/>
          </p:nvGrpSpPr>
          <p:grpSpPr>
            <a:xfrm>
              <a:off x="1432566" y="3182155"/>
              <a:ext cx="967169" cy="393577"/>
              <a:chOff x="9425131" y="4464424"/>
              <a:chExt cx="1215267" cy="534166"/>
            </a:xfrm>
          </p:grpSpPr>
          <p:pic>
            <p:nvPicPr>
              <p:cNvPr id="103" name="Picture 3" descr="C:\Users\Shows\Pictures\DVD_ART34_Update1_rev6-26\Logos\Exchange Online\Exchange Online grid h r.png"/>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b="-1"/>
              <a:stretch/>
            </p:blipFill>
            <p:spPr bwMode="auto">
              <a:xfrm>
                <a:off x="9425131" y="4464424"/>
                <a:ext cx="1215267" cy="319726"/>
              </a:xfrm>
              <a:prstGeom prst="rect">
                <a:avLst/>
              </a:prstGeom>
              <a:noFill/>
            </p:spPr>
          </p:pic>
          <p:pic>
            <p:nvPicPr>
              <p:cNvPr id="106" name="Picture 3" descr="C:\Users\Shows\Pictures\DVD_ART34_Update1_rev6-26\Logos\Exchange Online\Exchange Online grid h r.png"/>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a:off x="9755913" y="4684290"/>
                <a:ext cx="689705" cy="314300"/>
              </a:xfrm>
              <a:prstGeom prst="rect">
                <a:avLst/>
              </a:prstGeom>
              <a:noFill/>
            </p:spPr>
          </p:pic>
        </p:grpSp>
        <p:grpSp>
          <p:nvGrpSpPr>
            <p:cNvPr id="11" name="Group 10"/>
            <p:cNvGrpSpPr/>
            <p:nvPr/>
          </p:nvGrpSpPr>
          <p:grpSpPr>
            <a:xfrm>
              <a:off x="2799888" y="3111509"/>
              <a:ext cx="914638" cy="408923"/>
              <a:chOff x="9465863" y="4617218"/>
              <a:chExt cx="1969516" cy="821771"/>
            </a:xfrm>
            <a:effectLst/>
          </p:grpSpPr>
          <p:pic>
            <p:nvPicPr>
              <p:cNvPr id="108" name="Picture 3" descr="C:\Users\dazw\Desktop\ShrPt-Online_h_rgb_r.png"/>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t="-3948"/>
              <a:stretch/>
            </p:blipFill>
            <p:spPr bwMode="auto">
              <a:xfrm>
                <a:off x="9465863" y="4617218"/>
                <a:ext cx="1969516" cy="508965"/>
              </a:xfrm>
              <a:prstGeom prst="rect">
                <a:avLst/>
              </a:prstGeom>
              <a:noFill/>
              <a:ln>
                <a:noFill/>
              </a:ln>
              <a:effectLst>
                <a:outerShdw blurRad="25400" dist="25400" dir="270000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9" name="Picture 3" descr="C:\Users\dazw\Desktop\ShrPt-Online_h_rgb_r.png"/>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9920015" y="4956885"/>
                <a:ext cx="1016505" cy="482104"/>
              </a:xfrm>
              <a:prstGeom prst="rect">
                <a:avLst/>
              </a:prstGeom>
              <a:noFill/>
              <a:ln>
                <a:noFill/>
              </a:ln>
              <a:effectLst>
                <a:outerShdw blurRad="25400" dist="25400" dir="2700000">
                  <a:srgbClr val="000000">
                    <a:alpha val="43000"/>
                  </a:srgbClr>
                </a:outerShdw>
              </a:effectLst>
              <a:extLst>
                <a:ext uri="{909E8E84-426E-40DD-AFC4-6F175D3DCCD1}">
                  <a14:hiddenFill xmlns:a14="http://schemas.microsoft.com/office/drawing/2010/main">
                    <a:solidFill>
                      <a:srgbClr val="FFFFFF"/>
                    </a:solidFill>
                  </a14:hiddenFill>
                </a:ext>
              </a:extLst>
            </p:spPr>
          </p:pic>
        </p:grpSp>
        <p:grpSp>
          <p:nvGrpSpPr>
            <p:cNvPr id="12" name="Group 11"/>
            <p:cNvGrpSpPr/>
            <p:nvPr/>
          </p:nvGrpSpPr>
          <p:grpSpPr>
            <a:xfrm>
              <a:off x="8001893" y="3134051"/>
              <a:ext cx="890252" cy="374542"/>
              <a:chOff x="9457956" y="4639925"/>
              <a:chExt cx="1132707" cy="514037"/>
            </a:xfrm>
          </p:grpSpPr>
          <p:pic>
            <p:nvPicPr>
              <p:cNvPr id="62" name="Picture 61" descr="WinAzure_h_rgb_r.png"/>
              <p:cNvPicPr>
                <a:picLocks noChangeAspect="1"/>
              </p:cNvPicPr>
              <p:nvPr/>
            </p:nvPicPr>
            <p:blipFill rotWithShape="1">
              <a:blip r:embed="rId13" cstate="email">
                <a:extLst>
                  <a:ext uri="{28A0092B-C50C-407E-A947-70E740481C1C}">
                    <a14:useLocalDpi xmlns:a14="http://schemas.microsoft.com/office/drawing/2010/main"/>
                  </a:ext>
                </a:extLst>
              </a:blip>
              <a:srcRect l="-465" t="-1772"/>
              <a:stretch/>
            </p:blipFill>
            <p:spPr>
              <a:xfrm>
                <a:off x="9457956" y="4639925"/>
                <a:ext cx="1132707" cy="304875"/>
              </a:xfrm>
              <a:prstGeom prst="rect">
                <a:avLst/>
              </a:prstGeom>
              <a:noFill/>
              <a:ln>
                <a:noFill/>
              </a:ln>
              <a:effectLst>
                <a:outerShdw blurRad="25400" dist="25400" dir="2700000">
                  <a:srgbClr val="000000">
                    <a:alpha val="43000"/>
                  </a:srgbClr>
                </a:outerShdw>
              </a:effectLst>
            </p:spPr>
          </p:pic>
          <p:pic>
            <p:nvPicPr>
              <p:cNvPr id="110" name="Picture 109" descr="WinAzure_h_rgb_r.png"/>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9788101" y="4849087"/>
                <a:ext cx="506537" cy="304875"/>
              </a:xfrm>
              <a:prstGeom prst="rect">
                <a:avLst/>
              </a:prstGeom>
              <a:noFill/>
              <a:ln>
                <a:noFill/>
              </a:ln>
              <a:effectLst>
                <a:outerShdw blurRad="25400" dist="25400" dir="2700000">
                  <a:srgbClr val="000000">
                    <a:alpha val="43000"/>
                  </a:srgbClr>
                </a:outerShdw>
              </a:effectLst>
            </p:spPr>
          </p:pic>
        </p:grpSp>
        <p:grpSp>
          <p:nvGrpSpPr>
            <p:cNvPr id="13" name="Group 12"/>
            <p:cNvGrpSpPr/>
            <p:nvPr/>
          </p:nvGrpSpPr>
          <p:grpSpPr>
            <a:xfrm>
              <a:off x="5486638" y="3128524"/>
              <a:ext cx="914638" cy="324682"/>
              <a:chOff x="9551966" y="4302723"/>
              <a:chExt cx="1229766" cy="457971"/>
            </a:xfrm>
          </p:grpSpPr>
          <p:pic>
            <p:nvPicPr>
              <p:cNvPr id="97" name="Picture 3"/>
              <p:cNvPicPr>
                <a:picLocks noChangeAspect="1" noChangeArrowheads="1"/>
              </p:cNvPicPr>
              <p:nvPr/>
            </p:nvPicPr>
            <p:blipFill rotWithShape="1">
              <a:blip r:embed="rId15" cstate="email">
                <a:extLst>
                  <a:ext uri="{BEBA8EAE-BF5A-486C-A8C5-ECC9F3942E4B}">
                    <a14:imgProps xmlns:a14="http://schemas.microsoft.com/office/drawing/2010/main">
                      <a14:imgLayer r:embed="rId16">
                        <a14:imgEffect>
                          <a14:brightnessContrast bright="12000"/>
                        </a14:imgEffect>
                      </a14:imgLayer>
                    </a14:imgProps>
                  </a:ext>
                  <a:ext uri="{28A0092B-C50C-407E-A947-70E740481C1C}">
                    <a14:useLocalDpi xmlns:a14="http://schemas.microsoft.com/office/drawing/2010/main"/>
                  </a:ext>
                </a:extLst>
              </a:blip>
              <a:srcRect t="-13383" b="-2"/>
              <a:stretch/>
            </p:blipFill>
            <p:spPr bwMode="auto">
              <a:xfrm>
                <a:off x="9551966" y="4302723"/>
                <a:ext cx="1229766" cy="243349"/>
              </a:xfrm>
              <a:prstGeom prst="rect">
                <a:avLst/>
              </a:prstGeom>
            </p:spPr>
          </p:pic>
          <p:pic>
            <p:nvPicPr>
              <p:cNvPr id="111" name="Picture 3"/>
              <p:cNvPicPr>
                <a:picLocks noChangeAspect="1" noChangeArrowheads="1"/>
              </p:cNvPicPr>
              <p:nvPr/>
            </p:nvPicPr>
            <p:blipFill rotWithShape="1">
              <a:blip r:embed="rId17" cstate="email">
                <a:extLst>
                  <a:ext uri="{BEBA8EAE-BF5A-486C-A8C5-ECC9F3942E4B}">
                    <a14:imgProps xmlns:a14="http://schemas.microsoft.com/office/drawing/2010/main">
                      <a14:imgLayer r:embed="rId18">
                        <a14:imgEffect>
                          <a14:brightnessContrast bright="12000"/>
                        </a14:imgEffect>
                      </a14:imgLayer>
                    </a14:imgProps>
                  </a:ext>
                  <a:ext uri="{28A0092B-C50C-407E-A947-70E740481C1C}">
                    <a14:useLocalDpi xmlns:a14="http://schemas.microsoft.com/office/drawing/2010/main"/>
                  </a:ext>
                </a:extLst>
              </a:blip>
              <a:srcRect/>
              <a:stretch/>
            </p:blipFill>
            <p:spPr bwMode="auto">
              <a:xfrm>
                <a:off x="9844437" y="4546072"/>
                <a:ext cx="644823" cy="214622"/>
              </a:xfrm>
              <a:prstGeom prst="rect">
                <a:avLst/>
              </a:prstGeom>
            </p:spPr>
          </p:pic>
        </p:grpSp>
        <p:pic>
          <p:nvPicPr>
            <p:cNvPr id="116" name="Picture 3"/>
            <p:cNvPicPr>
              <a:picLocks noChangeAspect="1" noChangeArrowheads="1"/>
            </p:cNvPicPr>
            <p:nvPr/>
          </p:nvPicPr>
          <p:blipFill>
            <a:blip r:embed="rId19" cstate="email">
              <a:extLst>
                <a:ext uri="{28A0092B-C50C-407E-A947-70E740481C1C}">
                  <a14:useLocalDpi xmlns:a14="http://schemas.microsoft.com/office/drawing/2010/main"/>
                </a:ext>
              </a:extLst>
            </a:blip>
            <a:stretch>
              <a:fillRect/>
            </a:stretch>
          </p:blipFill>
          <p:spPr bwMode="auto">
            <a:xfrm>
              <a:off x="233248" y="3104854"/>
              <a:ext cx="984709" cy="418463"/>
            </a:xfrm>
            <a:prstGeom prst="rect">
              <a:avLst/>
            </a:prstGeom>
            <a:noFill/>
            <a:ln>
              <a:noFill/>
            </a:ln>
          </p:spPr>
        </p:pic>
        <p:grpSp>
          <p:nvGrpSpPr>
            <p:cNvPr id="15" name="Group 14"/>
            <p:cNvGrpSpPr/>
            <p:nvPr/>
          </p:nvGrpSpPr>
          <p:grpSpPr>
            <a:xfrm>
              <a:off x="1472377" y="2666309"/>
              <a:ext cx="1098852" cy="407520"/>
              <a:chOff x="9477905" y="4076701"/>
              <a:chExt cx="1802870" cy="698730"/>
            </a:xfrm>
          </p:grpSpPr>
          <p:pic>
            <p:nvPicPr>
              <p:cNvPr id="115" name="Picture 114" descr="ofc-CommSvr_bL_r.png"/>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9477905" y="4076701"/>
                <a:ext cx="853546" cy="310740"/>
              </a:xfrm>
              <a:prstGeom prst="rect">
                <a:avLst/>
              </a:prstGeom>
              <a:noFill/>
              <a:ln>
                <a:noFill/>
              </a:ln>
            </p:spPr>
          </p:pic>
          <p:pic>
            <p:nvPicPr>
              <p:cNvPr id="117" name="Picture 116" descr="ofc-CommSvr_bL_r.png"/>
              <p:cNvPicPr>
                <a:picLocks noChangeAspect="1"/>
              </p:cNvPicPr>
              <p:nvPr/>
            </p:nvPicPr>
            <p:blipFill rotWithShape="1">
              <a:blip r:embed="rId21" cstate="email">
                <a:extLst>
                  <a:ext uri="{28A0092B-C50C-407E-A947-70E740481C1C}">
                    <a14:useLocalDpi xmlns:a14="http://schemas.microsoft.com/office/drawing/2010/main"/>
                  </a:ext>
                </a:extLst>
              </a:blip>
              <a:srcRect/>
              <a:stretch/>
            </p:blipFill>
            <p:spPr>
              <a:xfrm>
                <a:off x="9793921" y="4507700"/>
                <a:ext cx="576012" cy="267731"/>
              </a:xfrm>
              <a:prstGeom prst="rect">
                <a:avLst/>
              </a:prstGeom>
              <a:noFill/>
              <a:ln>
                <a:noFill/>
              </a:ln>
            </p:spPr>
          </p:pic>
          <p:pic>
            <p:nvPicPr>
              <p:cNvPr id="118" name="Picture 117" descr="ofc-CommSvr_bL_r.png"/>
              <p:cNvPicPr>
                <a:picLocks noChangeAspect="1"/>
              </p:cNvPicPr>
              <p:nvPr/>
            </p:nvPicPr>
            <p:blipFill rotWithShape="1">
              <a:blip r:embed="rId22" cstate="email">
                <a:extLst>
                  <a:ext uri="{28A0092B-C50C-407E-A947-70E740481C1C}">
                    <a14:useLocalDpi xmlns:a14="http://schemas.microsoft.com/office/drawing/2010/main"/>
                  </a:ext>
                </a:extLst>
              </a:blip>
              <a:srcRect/>
              <a:stretch/>
            </p:blipFill>
            <p:spPr>
              <a:xfrm>
                <a:off x="9791700" y="4292957"/>
                <a:ext cx="1489075" cy="283943"/>
              </a:xfrm>
              <a:prstGeom prst="rect">
                <a:avLst/>
              </a:prstGeom>
              <a:noFill/>
              <a:ln>
                <a:noFill/>
              </a:ln>
            </p:spPr>
          </p:pic>
        </p:grpSp>
        <p:grpSp>
          <p:nvGrpSpPr>
            <p:cNvPr id="16" name="Group 15"/>
            <p:cNvGrpSpPr/>
            <p:nvPr/>
          </p:nvGrpSpPr>
          <p:grpSpPr>
            <a:xfrm>
              <a:off x="2799890" y="2756928"/>
              <a:ext cx="914637" cy="326926"/>
              <a:chOff x="9412865" y="5058101"/>
              <a:chExt cx="1195413" cy="435901"/>
            </a:xfrm>
          </p:grpSpPr>
          <p:pic>
            <p:nvPicPr>
              <p:cNvPr id="121" name="Picture 120" descr="C:\Users\maryfj\Desktop\Online_ART\DVD_ART36\Logos\Microsoft Office Live\Office Live Meeting\Office Live Meeting logo black.png"/>
              <p:cNvPicPr>
                <a:picLocks noChangeAspect="1" noChangeArrowheads="1"/>
              </p:cNvPicPr>
              <p:nvPr/>
            </p:nvPicPr>
            <p:blipFill rotWithShape="1">
              <a:blip r:embed="rId23" cstate="email">
                <a:extLst>
                  <a:ext uri="{BEBA8EAE-BF5A-486C-A8C5-ECC9F3942E4B}">
                    <a14:imgProps xmlns:a14="http://schemas.microsoft.com/office/drawing/2010/main">
                      <a14:imgLayer r:embed="rId24">
                        <a14:imgEffect>
                          <a14:brightnessContrast bright="100000"/>
                        </a14:imgEffect>
                      </a14:imgLayer>
                    </a14:imgProps>
                  </a:ext>
                  <a:ext uri="{28A0092B-C50C-407E-A947-70E740481C1C}">
                    <a14:useLocalDpi xmlns:a14="http://schemas.microsoft.com/office/drawing/2010/main"/>
                  </a:ext>
                </a:extLst>
              </a:blip>
              <a:srcRect r="-551" b="-3"/>
              <a:stretch/>
            </p:blipFill>
            <p:spPr bwMode="auto">
              <a:xfrm>
                <a:off x="9700063" y="5316142"/>
                <a:ext cx="908215" cy="17786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22" name="Picture 121" descr="C:\Users\maryfj\Desktop\Online_ART\DVD_ART36\Logos\Microsoft Office Live\Office Live Meeting\Office Live Meeting logo black.png"/>
              <p:cNvPicPr>
                <a:picLocks noChangeAspect="1" noChangeArrowheads="1"/>
              </p:cNvPicPr>
              <p:nvPr/>
            </p:nvPicPr>
            <p:blipFill rotWithShape="1">
              <a:blip r:embed="rId25" cstate="email">
                <a:extLst>
                  <a:ext uri="{28A0092B-C50C-407E-A947-70E740481C1C}">
                    <a14:useLocalDpi xmlns:a14="http://schemas.microsoft.com/office/drawing/2010/main"/>
                  </a:ext>
                </a:extLst>
              </a:blip>
              <a:srcRect/>
              <a:stretch/>
            </p:blipFill>
            <p:spPr bwMode="auto">
              <a:xfrm>
                <a:off x="9412865" y="5058101"/>
                <a:ext cx="302714" cy="27859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20" name="Picture 119" descr="C:\Users\maryfj\Desktop\Online_ART\DVD_ART36\Logos\Microsoft Office Live\Office Live Meeting\Office Live Meeting logo black.png"/>
              <p:cNvPicPr>
                <a:picLocks noChangeAspect="1" noChangeArrowheads="1"/>
              </p:cNvPicPr>
              <p:nvPr/>
            </p:nvPicPr>
            <p:blipFill rotWithShape="1">
              <a:blip r:embed="rId26" cstate="email">
                <a:extLst>
                  <a:ext uri="{BEBA8EAE-BF5A-486C-A8C5-ECC9F3942E4B}">
                    <a14:imgProps xmlns:a14="http://schemas.microsoft.com/office/drawing/2010/main">
                      <a14:imgLayer r:embed="rId27">
                        <a14:imgEffect>
                          <a14:brightnessContrast bright="100000"/>
                        </a14:imgEffect>
                      </a14:imgLayer>
                    </a14:imgProps>
                  </a:ext>
                  <a:ext uri="{28A0092B-C50C-407E-A947-70E740481C1C}">
                    <a14:useLocalDpi xmlns:a14="http://schemas.microsoft.com/office/drawing/2010/main"/>
                  </a:ext>
                </a:extLst>
              </a:blip>
              <a:srcRect/>
              <a:stretch/>
            </p:blipFill>
            <p:spPr bwMode="auto">
              <a:xfrm>
                <a:off x="9676167" y="5058101"/>
                <a:ext cx="466132" cy="278596"/>
              </a:xfrm>
              <a:prstGeom prst="rect">
                <a:avLst/>
              </a:prstGeom>
              <a:noFill/>
              <a:effectLst/>
              <a:extLst>
                <a:ext uri="{909E8E84-426E-40DD-AFC4-6F175D3DCCD1}">
                  <a14:hiddenFill xmlns:a14="http://schemas.microsoft.com/office/drawing/2010/main">
                    <a:solidFill>
                      <a:srgbClr val="FFFFFF"/>
                    </a:solidFill>
                  </a14:hiddenFill>
                </a:ext>
              </a:extLst>
            </p:spPr>
          </p:pic>
        </p:grpSp>
        <p:grpSp>
          <p:nvGrpSpPr>
            <p:cNvPr id="19" name="Group 18"/>
            <p:cNvGrpSpPr/>
            <p:nvPr/>
          </p:nvGrpSpPr>
          <p:grpSpPr>
            <a:xfrm>
              <a:off x="4057516" y="3073829"/>
              <a:ext cx="966844" cy="396717"/>
              <a:chOff x="9402557" y="4821701"/>
              <a:chExt cx="1365307" cy="574944"/>
            </a:xfrm>
          </p:grpSpPr>
          <p:pic>
            <p:nvPicPr>
              <p:cNvPr id="74" name="Picture 73"/>
              <p:cNvPicPr>
                <a:picLocks noChangeAspect="1"/>
              </p:cNvPicPr>
              <p:nvPr/>
            </p:nvPicPr>
            <p:blipFill rotWithShape="1">
              <a:blip r:embed="rId28" cstate="email">
                <a:lum bright="100000"/>
                <a:extLst>
                  <a:ext uri="{28A0092B-C50C-407E-A947-70E740481C1C}">
                    <a14:useLocalDpi xmlns:a14="http://schemas.microsoft.com/office/drawing/2010/main"/>
                  </a:ext>
                </a:extLst>
              </a:blip>
              <a:srcRect/>
              <a:stretch/>
            </p:blipFill>
            <p:spPr bwMode="gray">
              <a:xfrm>
                <a:off x="9843927" y="4826638"/>
                <a:ext cx="779947" cy="366616"/>
              </a:xfrm>
              <a:prstGeom prst="rect">
                <a:avLst/>
              </a:prstGeom>
              <a:effectLst/>
            </p:spPr>
          </p:pic>
          <p:pic>
            <p:nvPicPr>
              <p:cNvPr id="75" name="Picture 74"/>
              <p:cNvPicPr>
                <a:picLocks noChangeAspect="1"/>
              </p:cNvPicPr>
              <p:nvPr/>
            </p:nvPicPr>
            <p:blipFill rotWithShape="1">
              <a:blip r:embed="rId29" cstate="email">
                <a:lum bright="100000"/>
                <a:extLst>
                  <a:ext uri="{28A0092B-C50C-407E-A947-70E740481C1C}">
                    <a14:useLocalDpi xmlns:a14="http://schemas.microsoft.com/office/drawing/2010/main"/>
                  </a:ext>
                </a:extLst>
              </a:blip>
              <a:srcRect/>
              <a:stretch/>
            </p:blipFill>
            <p:spPr bwMode="gray">
              <a:xfrm>
                <a:off x="9843927" y="5208668"/>
                <a:ext cx="923937" cy="187977"/>
              </a:xfrm>
              <a:prstGeom prst="rect">
                <a:avLst/>
              </a:prstGeom>
              <a:effectLst/>
            </p:spPr>
          </p:pic>
          <p:pic>
            <p:nvPicPr>
              <p:cNvPr id="124" name="Picture 2" descr="C:\Users\maryfj\Desktop\DVD_ART34\Logos\Microsoft Dynamics\Dynamics CRM Online\Microsoft Dynamics CRM Online logo h r.png"/>
              <p:cNvPicPr>
                <a:picLocks noChangeAspect="1" noChangeArrowheads="1"/>
              </p:cNvPicPr>
              <p:nvPr/>
            </p:nvPicPr>
            <p:blipFill rotWithShape="1">
              <a:blip r:embed="rId30" cstate="email">
                <a:extLst>
                  <a:ext uri="{28A0092B-C50C-407E-A947-70E740481C1C}">
                    <a14:useLocalDpi xmlns:a14="http://schemas.microsoft.com/office/drawing/2010/main"/>
                  </a:ext>
                </a:extLst>
              </a:blip>
              <a:srcRect/>
              <a:stretch/>
            </p:blipFill>
            <p:spPr bwMode="invGray">
              <a:xfrm>
                <a:off x="9402557" y="4821701"/>
                <a:ext cx="418269" cy="422547"/>
              </a:xfrm>
              <a:prstGeom prst="rect">
                <a:avLst/>
              </a:prstGeom>
              <a:noFill/>
            </p:spPr>
          </p:pic>
        </p:grpSp>
        <p:sp>
          <p:nvSpPr>
            <p:cNvPr id="77" name="Rounded Rectangle 76"/>
            <p:cNvSpPr/>
            <p:nvPr/>
          </p:nvSpPr>
          <p:spPr bwMode="auto">
            <a:xfrm>
              <a:off x="100231" y="3661984"/>
              <a:ext cx="1117726" cy="312902"/>
            </a:xfrm>
            <a:prstGeom prst="roundRect">
              <a:avLst>
                <a:gd name="adj" fmla="val 0"/>
              </a:avLst>
            </a:prstGeom>
            <a:noFill/>
            <a:ln w="3175" cmpd="sng">
              <a:noFill/>
              <a:headEnd type="none" w="med" len="med"/>
              <a:tailEnd type="none" w="med" len="med"/>
            </a:ln>
            <a:effectLst/>
            <a:scene3d>
              <a:camera prst="orthographicFront"/>
              <a:lightRig rig="glow" dir="t">
                <a:rot lat="0" lon="0" rev="6360000"/>
              </a:lightRig>
            </a:scene3d>
            <a:sp3d prstMaterial="flat">
              <a:contourClr>
                <a:srgbClr val="54B0E2">
                  <a:satMod val="300000"/>
                </a:srgbClr>
              </a:contourClr>
            </a:sp3d>
          </p:spPr>
          <p:txBody>
            <a:bodyPr vert="horz" wrap="none" lIns="0" tIns="36576" rIns="0" bIns="0" numCol="1" rtlCol="0" anchor="ctr" anchorCtr="0" compatLnSpc="1">
              <a:prstTxWarp prst="textNoShape">
                <a:avLst/>
              </a:prstTxWarp>
              <a:noAutofit/>
            </a:bodyPr>
            <a:lstStyle/>
            <a:p>
              <a:pPr marL="0" lvl="1" algn="ctr" defTabSz="739537" fontAlgn="base">
                <a:lnSpc>
                  <a:spcPct val="90000"/>
                </a:lnSpc>
                <a:spcBef>
                  <a:spcPct val="20000"/>
                </a:spcBef>
                <a:spcAft>
                  <a:spcPct val="0"/>
                </a:spcAft>
                <a:buClr>
                  <a:srgbClr val="FFFF99"/>
                </a:buClr>
                <a:buSzPct val="90000"/>
              </a:pPr>
              <a:r>
                <a:rPr lang="en-US" altLang="zh-CN" sz="1200" b="1" dirty="0" smtClean="0">
                  <a:ln w="3175">
                    <a:noFill/>
                  </a:ln>
                  <a:solidFill>
                    <a:schemeClr val="bg1"/>
                  </a:solidFill>
                  <a:effectLst>
                    <a:outerShdw blurRad="38100" dist="38100" dir="2700000" algn="tl">
                      <a:srgbClr val="000000">
                        <a:alpha val="43137"/>
                      </a:srgbClr>
                    </a:outerShdw>
                  </a:effectLst>
                  <a:latin typeface="Segoe"/>
                  <a:cs typeface="Segoe"/>
                </a:rPr>
                <a:t>PRODUCTIVITE</a:t>
              </a:r>
              <a:endParaRPr lang="en-US" altLang="zh-CN" sz="1200" b="1" dirty="0">
                <a:ln w="3175">
                  <a:noFill/>
                </a:ln>
                <a:solidFill>
                  <a:schemeClr val="bg1"/>
                </a:solidFill>
                <a:effectLst>
                  <a:outerShdw blurRad="38100" dist="38100" dir="2700000" algn="tl">
                    <a:srgbClr val="000000">
                      <a:alpha val="43137"/>
                    </a:srgbClr>
                  </a:outerShdw>
                </a:effectLst>
                <a:latin typeface="Segoe"/>
                <a:cs typeface="Segoe"/>
              </a:endParaRPr>
            </a:p>
          </p:txBody>
        </p:sp>
        <p:sp>
          <p:nvSpPr>
            <p:cNvPr id="78" name="Rounded Rectangle 77"/>
            <p:cNvSpPr/>
            <p:nvPr/>
          </p:nvSpPr>
          <p:spPr bwMode="auto">
            <a:xfrm>
              <a:off x="1427931" y="3667858"/>
              <a:ext cx="1117726" cy="312902"/>
            </a:xfrm>
            <a:prstGeom prst="roundRect">
              <a:avLst>
                <a:gd name="adj" fmla="val 0"/>
              </a:avLst>
            </a:prstGeom>
            <a:noFill/>
            <a:ln w="3175" cmpd="sng">
              <a:noFill/>
              <a:headEnd type="none" w="med" len="med"/>
              <a:tailEnd type="none" w="med" len="med"/>
            </a:ln>
            <a:effectLst/>
            <a:scene3d>
              <a:camera prst="orthographicFront"/>
              <a:lightRig rig="glow" dir="t">
                <a:rot lat="0" lon="0" rev="6360000"/>
              </a:lightRig>
            </a:scene3d>
            <a:sp3d prstMaterial="flat">
              <a:contourClr>
                <a:srgbClr val="54B0E2">
                  <a:satMod val="300000"/>
                </a:srgbClr>
              </a:contourClr>
            </a:sp3d>
          </p:spPr>
          <p:txBody>
            <a:bodyPr vert="horz" wrap="none" lIns="0" tIns="36576" rIns="0" bIns="0" numCol="1" rtlCol="0" anchor="ctr" anchorCtr="0" compatLnSpc="1">
              <a:prstTxWarp prst="textNoShape">
                <a:avLst/>
              </a:prstTxWarp>
              <a:noAutofit/>
            </a:bodyPr>
            <a:lstStyle/>
            <a:p>
              <a:pPr marL="0" lvl="1" algn="ctr" defTabSz="739537" fontAlgn="base">
                <a:lnSpc>
                  <a:spcPct val="90000"/>
                </a:lnSpc>
                <a:spcBef>
                  <a:spcPct val="20000"/>
                </a:spcBef>
                <a:spcAft>
                  <a:spcPct val="0"/>
                </a:spcAft>
                <a:buClr>
                  <a:srgbClr val="FFFF99"/>
                </a:buClr>
                <a:buSzPct val="90000"/>
              </a:pPr>
              <a:r>
                <a:rPr lang="en-US" altLang="zh-CN" sz="1200" b="1" dirty="0" smtClean="0">
                  <a:ln w="3175">
                    <a:noFill/>
                  </a:ln>
                  <a:solidFill>
                    <a:schemeClr val="bg1"/>
                  </a:solidFill>
                  <a:effectLst>
                    <a:outerShdw blurRad="38100" dist="38100" dir="2700000" algn="tl">
                      <a:srgbClr val="000000">
                        <a:alpha val="43137"/>
                      </a:srgbClr>
                    </a:outerShdw>
                  </a:effectLst>
                  <a:latin typeface="Segoe"/>
                  <a:cs typeface="Segoe"/>
                </a:rPr>
                <a:t>COMMUNICATIONS</a:t>
              </a:r>
              <a:endParaRPr lang="en-US" altLang="zh-CN" sz="1200" b="1" dirty="0">
                <a:ln w="3175">
                  <a:noFill/>
                </a:ln>
                <a:solidFill>
                  <a:schemeClr val="bg1"/>
                </a:solidFill>
                <a:effectLst>
                  <a:outerShdw blurRad="38100" dist="38100" dir="2700000" algn="tl">
                    <a:srgbClr val="000000">
                      <a:alpha val="43137"/>
                    </a:srgbClr>
                  </a:outerShdw>
                </a:effectLst>
                <a:latin typeface="Segoe"/>
                <a:cs typeface="Segoe"/>
              </a:endParaRPr>
            </a:p>
          </p:txBody>
        </p:sp>
        <p:pic>
          <p:nvPicPr>
            <p:cNvPr id="86" name="Picture 85" descr="Office_Logo_H_R.png"/>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bwMode="invGray">
            <a:xfrm>
              <a:off x="258737" y="4149316"/>
              <a:ext cx="769041" cy="258412"/>
            </a:xfrm>
            <a:prstGeom prst="rect">
              <a:avLst/>
            </a:prstGeom>
            <a:noFill/>
            <a:ln>
              <a:noFill/>
            </a:ln>
          </p:spPr>
        </p:pic>
        <p:grpSp>
          <p:nvGrpSpPr>
            <p:cNvPr id="87" name="Group 2"/>
            <p:cNvGrpSpPr/>
            <p:nvPr/>
          </p:nvGrpSpPr>
          <p:grpSpPr>
            <a:xfrm>
              <a:off x="2785712" y="4100514"/>
              <a:ext cx="985980" cy="402370"/>
              <a:chOff x="3359645" y="4567273"/>
              <a:chExt cx="1332098" cy="738956"/>
            </a:xfrm>
          </p:grpSpPr>
          <p:pic>
            <p:nvPicPr>
              <p:cNvPr id="88" name="Picture 10" descr="C:\DVD_ART34\Logos\Microsoft Office 2007 - all products\SharePoint Server 2007\SharePoint Server 2007 Office logo rev h.png"/>
              <p:cNvPicPr>
                <a:picLocks noChangeAspect="1" noChangeArrowheads="1"/>
              </p:cNvPicPr>
              <p:nvPr/>
            </p:nvPicPr>
            <p:blipFill rotWithShape="1">
              <a:blip r:embed="rId32" cstate="email">
                <a:extLst>
                  <a:ext uri="{28A0092B-C50C-407E-A947-70E740481C1C}">
                    <a14:useLocalDpi xmlns:a14="http://schemas.microsoft.com/office/drawing/2010/main"/>
                  </a:ext>
                </a:extLst>
              </a:blip>
              <a:srcRect/>
              <a:stretch/>
            </p:blipFill>
            <p:spPr bwMode="invGray">
              <a:xfrm>
                <a:off x="3359645" y="4567273"/>
                <a:ext cx="1332098" cy="495184"/>
              </a:xfrm>
              <a:prstGeom prst="rect">
                <a:avLst/>
              </a:prstGeom>
              <a:noFill/>
            </p:spPr>
          </p:pic>
          <p:pic>
            <p:nvPicPr>
              <p:cNvPr id="89" name="Picture 10" descr="C:\DVD_ART34\Logos\Microsoft Office 2007 - all products\SharePoint Server 2007\SharePoint Server 2007 Office logo rev h.png"/>
              <p:cNvPicPr>
                <a:picLocks noChangeAspect="1" noChangeArrowheads="1"/>
              </p:cNvPicPr>
              <p:nvPr/>
            </p:nvPicPr>
            <p:blipFill rotWithShape="1">
              <a:blip r:embed="rId33" cstate="email">
                <a:extLst>
                  <a:ext uri="{28A0092B-C50C-407E-A947-70E740481C1C}">
                    <a14:useLocalDpi xmlns:a14="http://schemas.microsoft.com/office/drawing/2010/main"/>
                  </a:ext>
                </a:extLst>
              </a:blip>
              <a:srcRect/>
              <a:stretch/>
            </p:blipFill>
            <p:spPr bwMode="invGray">
              <a:xfrm>
                <a:off x="3697514" y="4811046"/>
                <a:ext cx="598714" cy="495183"/>
              </a:xfrm>
              <a:prstGeom prst="rect">
                <a:avLst/>
              </a:prstGeom>
              <a:noFill/>
            </p:spPr>
          </p:pic>
        </p:grpSp>
        <p:grpSp>
          <p:nvGrpSpPr>
            <p:cNvPr id="90" name="Group 3"/>
            <p:cNvGrpSpPr/>
            <p:nvPr/>
          </p:nvGrpSpPr>
          <p:grpSpPr>
            <a:xfrm>
              <a:off x="4057517" y="4186536"/>
              <a:ext cx="1015921" cy="442383"/>
              <a:chOff x="4630218" y="4118556"/>
              <a:chExt cx="1287077" cy="840878"/>
            </a:xfrm>
          </p:grpSpPr>
          <p:pic>
            <p:nvPicPr>
              <p:cNvPr id="91" name="Picture 2" descr="C:\Users\maryfj\Desktop\DVD_ART34\Logos\Microsoft Dynamics\Dynamics CRM Online\Microsoft Dynamics CRM Online logo h r.png"/>
              <p:cNvPicPr>
                <a:picLocks noChangeAspect="1" noChangeArrowheads="1"/>
              </p:cNvPicPr>
              <p:nvPr/>
            </p:nvPicPr>
            <p:blipFill rotWithShape="1">
              <a:blip r:embed="rId34" cstate="email">
                <a:extLst>
                  <a:ext uri="{28A0092B-C50C-407E-A947-70E740481C1C}">
                    <a14:useLocalDpi xmlns:a14="http://schemas.microsoft.com/office/drawing/2010/main"/>
                  </a:ext>
                </a:extLst>
              </a:blip>
              <a:srcRect l="-2"/>
              <a:stretch/>
            </p:blipFill>
            <p:spPr bwMode="invGray">
              <a:xfrm>
                <a:off x="4630218" y="4118556"/>
                <a:ext cx="1287077" cy="602382"/>
              </a:xfrm>
              <a:prstGeom prst="rect">
                <a:avLst/>
              </a:prstGeom>
              <a:noFill/>
            </p:spPr>
          </p:pic>
          <p:pic>
            <p:nvPicPr>
              <p:cNvPr id="92" name="Picture 2" descr="C:\Users\maryfj\Desktop\DVD_ART34\Logos\Microsoft Dynamics\Dynamics CRM Online\Microsoft Dynamics CRM Online logo h r.png"/>
              <p:cNvPicPr>
                <a:picLocks noChangeAspect="1" noChangeArrowheads="1"/>
              </p:cNvPicPr>
              <p:nvPr/>
            </p:nvPicPr>
            <p:blipFill rotWithShape="1">
              <a:blip r:embed="rId35" cstate="email">
                <a:extLst>
                  <a:ext uri="{28A0092B-C50C-407E-A947-70E740481C1C}">
                    <a14:useLocalDpi xmlns:a14="http://schemas.microsoft.com/office/drawing/2010/main"/>
                  </a:ext>
                </a:extLst>
              </a:blip>
              <a:srcRect/>
              <a:stretch/>
            </p:blipFill>
            <p:spPr bwMode="invGray">
              <a:xfrm>
                <a:off x="5093587" y="4357058"/>
                <a:ext cx="418773" cy="602376"/>
              </a:xfrm>
              <a:prstGeom prst="rect">
                <a:avLst/>
              </a:prstGeom>
              <a:noFill/>
            </p:spPr>
          </p:pic>
        </p:grpSp>
        <p:pic>
          <p:nvPicPr>
            <p:cNvPr id="93" name="Picture 4" descr="C:\Users\maryfj\Desktop\DVD_ART34_Update1_rev6-26\Logos\SQL Server\SQL Server generic brand Grid h r.png"/>
            <p:cNvPicPr>
              <a:picLocks noChangeAspect="1" noChangeArrowheads="1"/>
            </p:cNvPicPr>
            <p:nvPr/>
          </p:nvPicPr>
          <p:blipFill>
            <a:blip r:embed="rId36" cstate="email">
              <a:extLst>
                <a:ext uri="{28A0092B-C50C-407E-A947-70E740481C1C}">
                  <a14:useLocalDpi xmlns:a14="http://schemas.microsoft.com/office/drawing/2010/main"/>
                </a:ext>
              </a:extLst>
            </a:blip>
            <a:srcRect/>
            <a:stretch>
              <a:fillRect/>
            </a:stretch>
          </p:blipFill>
          <p:spPr bwMode="invGray">
            <a:xfrm>
              <a:off x="6672081" y="4192516"/>
              <a:ext cx="1101153" cy="302594"/>
            </a:xfrm>
            <a:prstGeom prst="rect">
              <a:avLst/>
            </a:prstGeom>
            <a:noFill/>
          </p:spPr>
        </p:pic>
        <p:grpSp>
          <p:nvGrpSpPr>
            <p:cNvPr id="94" name="Group 7"/>
            <p:cNvGrpSpPr/>
            <p:nvPr/>
          </p:nvGrpSpPr>
          <p:grpSpPr bwMode="invGray">
            <a:xfrm>
              <a:off x="8059059" y="4171044"/>
              <a:ext cx="857473" cy="348808"/>
              <a:chOff x="7374855" y="4111470"/>
              <a:chExt cx="1191467" cy="677022"/>
            </a:xfrm>
          </p:grpSpPr>
          <p:pic>
            <p:nvPicPr>
              <p:cNvPr id="95" name="Picture 94"/>
              <p:cNvPicPr>
                <a:picLocks noChangeAspect="1"/>
              </p:cNvPicPr>
              <p:nvPr/>
            </p:nvPicPr>
            <p:blipFill rotWithShape="1">
              <a:blip r:embed="rId37" cstate="email">
                <a:extLst>
                  <a:ext uri="{28A0092B-C50C-407E-A947-70E740481C1C}">
                    <a14:useLocalDpi xmlns:a14="http://schemas.microsoft.com/office/drawing/2010/main"/>
                  </a:ext>
                </a:extLst>
              </a:blip>
              <a:srcRect/>
              <a:stretch/>
            </p:blipFill>
            <p:spPr bwMode="invGray">
              <a:xfrm>
                <a:off x="7374855" y="4111470"/>
                <a:ext cx="1191467" cy="435254"/>
              </a:xfrm>
              <a:prstGeom prst="rect">
                <a:avLst/>
              </a:prstGeom>
            </p:spPr>
          </p:pic>
          <p:pic>
            <p:nvPicPr>
              <p:cNvPr id="96" name="Picture 95"/>
              <p:cNvPicPr>
                <a:picLocks noChangeAspect="1"/>
              </p:cNvPicPr>
              <p:nvPr/>
            </p:nvPicPr>
            <p:blipFill rotWithShape="1">
              <a:blip r:embed="rId38" cstate="email">
                <a:extLst>
                  <a:ext uri="{28A0092B-C50C-407E-A947-70E740481C1C}">
                    <a14:useLocalDpi xmlns:a14="http://schemas.microsoft.com/office/drawing/2010/main"/>
                  </a:ext>
                </a:extLst>
              </a:blip>
              <a:srcRect/>
              <a:stretch/>
            </p:blipFill>
            <p:spPr bwMode="invGray">
              <a:xfrm>
                <a:off x="7760043" y="4353238"/>
                <a:ext cx="574589" cy="435254"/>
              </a:xfrm>
              <a:prstGeom prst="rect">
                <a:avLst/>
              </a:prstGeom>
            </p:spPr>
          </p:pic>
        </p:grpSp>
        <p:grpSp>
          <p:nvGrpSpPr>
            <p:cNvPr id="99" name="Group 98"/>
            <p:cNvGrpSpPr/>
            <p:nvPr/>
          </p:nvGrpSpPr>
          <p:grpSpPr>
            <a:xfrm>
              <a:off x="1436551" y="4594034"/>
              <a:ext cx="1134679" cy="439629"/>
              <a:chOff x="12102239" y="2304506"/>
              <a:chExt cx="4258990" cy="1646190"/>
            </a:xfrm>
          </p:grpSpPr>
          <p:pic>
            <p:nvPicPr>
              <p:cNvPr id="100" name="Picture 2" descr="C:\Users\maryfj\Desktop\Online_ART\DVD_ART36\Logos\Microsoft Office 2007 - all products\Office Communications Server 2007\Office Communications Server 2007 logo rev h.png"/>
              <p:cNvPicPr>
                <a:picLocks noChangeAspect="1" noChangeArrowheads="1"/>
              </p:cNvPicPr>
              <p:nvPr/>
            </p:nvPicPr>
            <p:blipFill rotWithShape="1">
              <a:blip r:embed="rId39" cstate="email">
                <a:extLst>
                  <a:ext uri="{28A0092B-C50C-407E-A947-70E740481C1C}">
                    <a14:useLocalDpi xmlns:a14="http://schemas.microsoft.com/office/drawing/2010/main"/>
                  </a:ext>
                </a:extLst>
              </a:blip>
              <a:srcRect/>
              <a:stretch/>
            </p:blipFill>
            <p:spPr bwMode="auto">
              <a:xfrm>
                <a:off x="12102239" y="2304506"/>
                <a:ext cx="2016532" cy="754380"/>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2" descr="C:\Users\maryfj\Desktop\Online_ART\DVD_ART36\Logos\Microsoft Office 2007 - all products\Office Communications Server 2007\Office Communications Server 2007 logo rev h.png"/>
              <p:cNvPicPr>
                <a:picLocks noChangeAspect="1" noChangeArrowheads="1"/>
              </p:cNvPicPr>
              <p:nvPr/>
            </p:nvPicPr>
            <p:blipFill rotWithShape="1">
              <a:blip r:embed="rId40" cstate="email">
                <a:extLst>
                  <a:ext uri="{28A0092B-C50C-407E-A947-70E740481C1C}">
                    <a14:useLocalDpi xmlns:a14="http://schemas.microsoft.com/office/drawing/2010/main"/>
                  </a:ext>
                </a:extLst>
              </a:blip>
              <a:srcRect/>
              <a:stretch/>
            </p:blipFill>
            <p:spPr bwMode="auto">
              <a:xfrm>
                <a:off x="12866913" y="3019425"/>
                <a:ext cx="3494316" cy="482237"/>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2" descr="C:\Users\maryfj\Desktop\Online_ART\DVD_ART36\Logos\Microsoft Office 2007 - all products\Office Communications Server 2007\Office Communications Server 2007 logo rev h.png"/>
              <p:cNvPicPr>
                <a:picLocks noChangeAspect="1" noChangeArrowheads="1"/>
              </p:cNvPicPr>
              <p:nvPr/>
            </p:nvPicPr>
            <p:blipFill rotWithShape="1">
              <a:blip r:embed="rId41" cstate="email">
                <a:extLst>
                  <a:ext uri="{28A0092B-C50C-407E-A947-70E740481C1C}">
                    <a14:useLocalDpi xmlns:a14="http://schemas.microsoft.com/office/drawing/2010/main"/>
                  </a:ext>
                </a:extLst>
              </a:blip>
              <a:srcRect/>
              <a:stretch/>
            </p:blipFill>
            <p:spPr bwMode="auto">
              <a:xfrm>
                <a:off x="12856029" y="3479346"/>
                <a:ext cx="1328057" cy="471350"/>
              </a:xfrm>
              <a:prstGeom prst="rect">
                <a:avLst/>
              </a:prstGeom>
              <a:noFill/>
              <a:extLst>
                <a:ext uri="{909E8E84-426E-40DD-AFC4-6F175D3DCCD1}">
                  <a14:hiddenFill xmlns:a14="http://schemas.microsoft.com/office/drawing/2010/main">
                    <a:solidFill>
                      <a:srgbClr val="FFFFFF"/>
                    </a:solidFill>
                  </a14:hiddenFill>
                </a:ext>
              </a:extLst>
            </p:spPr>
          </p:pic>
        </p:grpSp>
        <p:pic>
          <p:nvPicPr>
            <p:cNvPr id="1026" name="Picture 2" descr="C:\Users\jameyt\Pictures\DVD_ART36\Logos\System Center\System Center generic brand Grid v r.png"/>
            <p:cNvPicPr>
              <a:picLocks noChangeAspect="1" noChangeArrowheads="1"/>
            </p:cNvPicPr>
            <p:nvPr/>
          </p:nvPicPr>
          <p:blipFill>
            <a:blip r:embed="rId42" cstate="email">
              <a:extLst>
                <a:ext uri="{28A0092B-C50C-407E-A947-70E740481C1C}">
                  <a14:useLocalDpi xmlns:a14="http://schemas.microsoft.com/office/drawing/2010/main"/>
                </a:ext>
              </a:extLst>
            </a:blip>
            <a:srcRect/>
            <a:stretch>
              <a:fillRect/>
            </a:stretch>
          </p:blipFill>
          <p:spPr bwMode="auto">
            <a:xfrm>
              <a:off x="5543259" y="4117480"/>
              <a:ext cx="800853" cy="47430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1450629" y="4100513"/>
              <a:ext cx="1006271" cy="420267"/>
              <a:chOff x="9386861" y="4658062"/>
              <a:chExt cx="1413818" cy="670440"/>
            </a:xfrm>
          </p:grpSpPr>
          <p:pic>
            <p:nvPicPr>
              <p:cNvPr id="98" name="Picture 2" descr="C:\DVD_ART34\Logos\Exchange Server\exchange server generic brand logo bl.png"/>
              <p:cNvPicPr>
                <a:picLocks noChangeArrowheads="1"/>
              </p:cNvPicPr>
              <p:nvPr/>
            </p:nvPicPr>
            <p:blipFill rotWithShape="1">
              <a:blip r:embed="rId43" cstate="email">
                <a:extLst>
                  <a:ext uri="{28A0092B-C50C-407E-A947-70E740481C1C}">
                    <a14:useLocalDpi xmlns:a14="http://schemas.microsoft.com/office/drawing/2010/main"/>
                  </a:ext>
                </a:extLst>
              </a:blip>
              <a:srcRect/>
              <a:stretch/>
            </p:blipFill>
            <p:spPr bwMode="invGray">
              <a:xfrm>
                <a:off x="9386861" y="4658062"/>
                <a:ext cx="1413818" cy="416314"/>
              </a:xfrm>
              <a:prstGeom prst="rect">
                <a:avLst/>
              </a:prstGeom>
              <a:noFill/>
              <a:ln>
                <a:noFill/>
              </a:ln>
              <a:effectLst>
                <a:outerShdw blurRad="63500" sx="102000" sy="102000" algn="ctr" rotWithShape="0">
                  <a:prstClr val="black">
                    <a:alpha val="40000"/>
                  </a:prstClr>
                </a:outerShdw>
              </a:effectLst>
            </p:spPr>
          </p:pic>
          <p:pic>
            <p:nvPicPr>
              <p:cNvPr id="107" name="Picture 2" descr="C:\DVD_ART34\Logos\Exchange Server\exchange server generic brand logo bl.png"/>
              <p:cNvPicPr>
                <a:picLocks noChangeArrowheads="1"/>
              </p:cNvPicPr>
              <p:nvPr/>
            </p:nvPicPr>
            <p:blipFill rotWithShape="1">
              <a:blip r:embed="rId44" cstate="email">
                <a:extLst>
                  <a:ext uri="{28A0092B-C50C-407E-A947-70E740481C1C}">
                    <a14:useLocalDpi xmlns:a14="http://schemas.microsoft.com/office/drawing/2010/main"/>
                  </a:ext>
                </a:extLst>
              </a:blip>
              <a:srcRect r="-141"/>
              <a:stretch/>
            </p:blipFill>
            <p:spPr bwMode="invGray">
              <a:xfrm>
                <a:off x="9767279" y="4979422"/>
                <a:ext cx="688489" cy="349080"/>
              </a:xfrm>
              <a:prstGeom prst="rect">
                <a:avLst/>
              </a:prstGeom>
              <a:noFill/>
              <a:ln>
                <a:noFill/>
              </a:ln>
              <a:effectLst>
                <a:outerShdw blurRad="63500" sx="102000" sy="102000" algn="ctr" rotWithShape="0">
                  <a:prstClr val="black">
                    <a:alpha val="40000"/>
                  </a:prstClr>
                </a:outerShdw>
              </a:effectLst>
            </p:spPr>
          </p:pic>
        </p:grpSp>
        <p:sp>
          <p:nvSpPr>
            <p:cNvPr id="3" name="TextBox 2"/>
            <p:cNvSpPr txBox="1"/>
            <p:nvPr/>
          </p:nvSpPr>
          <p:spPr>
            <a:xfrm>
              <a:off x="5988492" y="2228850"/>
              <a:ext cx="3886200" cy="246221"/>
            </a:xfrm>
            <a:prstGeom prst="rect">
              <a:avLst/>
            </a:prstGeom>
            <a:noFill/>
          </p:spPr>
          <p:txBody>
            <a:bodyPr wrap="square" lIns="0" tIns="0" rIns="0" bIns="0" rtlCol="0">
              <a:spAutoFit/>
            </a:bodyPr>
            <a:lstStyle/>
            <a:p>
              <a:pPr algn="ctr"/>
              <a:r>
                <a:rPr lang="en-US" sz="1600" kern="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Segoe UI" pitchFamily="34" charset="0"/>
                  <a:ea typeface="Segoe UI" pitchFamily="34" charset="0"/>
                  <a:cs typeface="Segoe UI" pitchFamily="34" charset="0"/>
                </a:rPr>
                <a:t>Platform as a Service</a:t>
              </a:r>
              <a:endParaRPr lang="fr-FR" sz="1600" dirty="0" err="1" smtClean="0">
                <a:solidFill>
                  <a:schemeClr val="bg1"/>
                </a:solidFill>
                <a:effectLst>
                  <a:outerShdw blurRad="63500" algn="ctr" rotWithShape="0">
                    <a:schemeClr val="tx1">
                      <a:alpha val="60000"/>
                    </a:schemeClr>
                  </a:outerShdw>
                </a:effectLst>
              </a:endParaRPr>
            </a:p>
          </p:txBody>
        </p:sp>
        <p:sp>
          <p:nvSpPr>
            <p:cNvPr id="129" name="TextBox 128"/>
            <p:cNvSpPr txBox="1"/>
            <p:nvPr/>
          </p:nvSpPr>
          <p:spPr>
            <a:xfrm>
              <a:off x="1371600" y="2228850"/>
              <a:ext cx="3886200" cy="246221"/>
            </a:xfrm>
            <a:prstGeom prst="rect">
              <a:avLst/>
            </a:prstGeom>
            <a:noFill/>
          </p:spPr>
          <p:txBody>
            <a:bodyPr wrap="square" lIns="0" tIns="0" rIns="0" bIns="0" rtlCol="0">
              <a:spAutoFit/>
            </a:bodyPr>
            <a:lstStyle/>
            <a:p>
              <a:pPr algn="ctr"/>
              <a:r>
                <a:rPr lang="en-US" sz="1600" kern="0" dirty="0" smtClean="0">
                  <a:ln w="18415" cmpd="sng">
                    <a:solidFill>
                      <a:srgbClr val="FFFFFF"/>
                    </a:solidFill>
                    <a:prstDash val="solid"/>
                  </a:ln>
                  <a:solidFill>
                    <a:schemeClr val="bg1"/>
                  </a:solidFill>
                  <a:effectLst>
                    <a:outerShdw blurRad="63500" dir="3600000" algn="tl" rotWithShape="0">
                      <a:srgbClr val="000000">
                        <a:alpha val="70000"/>
                      </a:srgbClr>
                    </a:outerShdw>
                  </a:effectLst>
                  <a:latin typeface="Segoe UI" pitchFamily="34" charset="0"/>
                  <a:ea typeface="Segoe UI" pitchFamily="34" charset="0"/>
                  <a:cs typeface="Segoe UI" pitchFamily="34" charset="0"/>
                </a:rPr>
                <a:t>Software as </a:t>
              </a:r>
              <a:r>
                <a:rPr lang="en-US" sz="1600" kern="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Segoe UI" pitchFamily="34" charset="0"/>
                  <a:ea typeface="Segoe UI" pitchFamily="34" charset="0"/>
                  <a:cs typeface="Segoe UI" pitchFamily="34" charset="0"/>
                </a:rPr>
                <a:t>a Service</a:t>
              </a:r>
              <a:endParaRPr lang="fr-FR" sz="1600" dirty="0" err="1" smtClean="0">
                <a:solidFill>
                  <a:schemeClr val="bg1"/>
                </a:solidFill>
                <a:effectLst>
                  <a:outerShdw blurRad="63500" algn="ctr" rotWithShape="0">
                    <a:schemeClr val="tx1">
                      <a:alpha val="60000"/>
                    </a:schemeClr>
                  </a:outerShdw>
                </a:effectLst>
              </a:endParaRPr>
            </a:p>
          </p:txBody>
        </p:sp>
        <p:sp>
          <p:nvSpPr>
            <p:cNvPr id="4" name="TextBox 3"/>
            <p:cNvSpPr txBox="1"/>
            <p:nvPr/>
          </p:nvSpPr>
          <p:spPr>
            <a:xfrm rot="16200000">
              <a:off x="-743865" y="3054060"/>
              <a:ext cx="1616997" cy="161583"/>
            </a:xfrm>
            <a:prstGeom prst="rect">
              <a:avLst/>
            </a:prstGeom>
            <a:noFill/>
          </p:spPr>
          <p:txBody>
            <a:bodyPr wrap="square" lIns="0" tIns="0" rIns="0" bIns="0" rtlCol="0">
              <a:spAutoFit/>
            </a:bodyPr>
            <a:lstStyle/>
            <a:p>
              <a:pPr algn="ctr"/>
              <a:r>
                <a:rPr lang="fr-FR" sz="1050" b="1" dirty="0" smtClean="0">
                  <a:solidFill>
                    <a:schemeClr val="bg1"/>
                  </a:solidFill>
                  <a:effectLst>
                    <a:outerShdw blurRad="63500" algn="ctr" rotWithShape="0">
                      <a:schemeClr val="tx1">
                        <a:alpha val="60000"/>
                      </a:schemeClr>
                    </a:outerShdw>
                  </a:effectLst>
                </a:rPr>
                <a:t>Nous gérons</a:t>
              </a:r>
            </a:p>
          </p:txBody>
        </p:sp>
        <p:sp>
          <p:nvSpPr>
            <p:cNvPr id="132" name="TextBox 131"/>
            <p:cNvSpPr txBox="1"/>
            <p:nvPr/>
          </p:nvSpPr>
          <p:spPr>
            <a:xfrm rot="16200000">
              <a:off x="-743865" y="4385308"/>
              <a:ext cx="1616997" cy="161583"/>
            </a:xfrm>
            <a:prstGeom prst="rect">
              <a:avLst/>
            </a:prstGeom>
            <a:noFill/>
          </p:spPr>
          <p:txBody>
            <a:bodyPr wrap="square" lIns="0" tIns="0" rIns="0" bIns="0" rtlCol="0">
              <a:spAutoFit/>
            </a:bodyPr>
            <a:lstStyle/>
            <a:p>
              <a:pPr algn="ctr"/>
              <a:r>
                <a:rPr lang="fr-FR" sz="1050" b="1" dirty="0" smtClean="0">
                  <a:solidFill>
                    <a:schemeClr val="bg1"/>
                  </a:solidFill>
                  <a:effectLst>
                    <a:outerShdw blurRad="63500" algn="ctr" rotWithShape="0">
                      <a:schemeClr val="tx1">
                        <a:alpha val="60000"/>
                      </a:schemeClr>
                    </a:outerShdw>
                  </a:effectLst>
                </a:rPr>
                <a:t>Vous gérez</a:t>
              </a:r>
            </a:p>
          </p:txBody>
        </p:sp>
        <p:sp>
          <p:nvSpPr>
            <p:cNvPr id="5" name="Left Bracket 4"/>
            <p:cNvSpPr/>
            <p:nvPr/>
          </p:nvSpPr>
          <p:spPr>
            <a:xfrm>
              <a:off x="129269" y="2514600"/>
              <a:ext cx="45719" cy="1120132"/>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1"/>
                </a:solidFill>
              </a:endParaRPr>
            </a:p>
          </p:txBody>
        </p:sp>
        <p:sp>
          <p:nvSpPr>
            <p:cNvPr id="133" name="Left Bracket 132"/>
            <p:cNvSpPr/>
            <p:nvPr/>
          </p:nvSpPr>
          <p:spPr>
            <a:xfrm>
              <a:off x="106682" y="4023369"/>
              <a:ext cx="45719" cy="1120132"/>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1"/>
                </a:solidFill>
              </a:endParaRPr>
            </a:p>
          </p:txBody>
        </p:sp>
      </p:grpSp>
    </p:spTree>
    <p:extLst>
      <p:ext uri="{BB962C8B-B14F-4D97-AF65-F5344CB8AC3E}">
        <p14:creationId xmlns:p14="http://schemas.microsoft.com/office/powerpoint/2010/main" val="41712849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940951" y="974735"/>
            <a:ext cx="1429122" cy="3886203"/>
          </a:xfrm>
          <a:prstGeom prst="roundRect">
            <a:avLst/>
          </a:prstGeom>
          <a:noFill/>
          <a:ln>
            <a:noFill/>
          </a:ln>
        </p:spPr>
        <p:style>
          <a:lnRef idx="1">
            <a:schemeClr val="accent2"/>
          </a:lnRef>
          <a:fillRef idx="3">
            <a:schemeClr val="accent2"/>
          </a:fillRef>
          <a:effectRef idx="2">
            <a:schemeClr val="accent2"/>
          </a:effectRef>
          <a:fontRef idx="minor">
            <a:schemeClr val="lt1"/>
          </a:fontRef>
        </p:style>
        <p:txBody>
          <a:bodyPr rtlCol="0" anchor="t" anchorCtr="0"/>
          <a:lstStyle/>
          <a:p>
            <a:pPr algn="ctr"/>
            <a:r>
              <a:rPr lang="en-US" spc="-80" dirty="0">
                <a:ln w="3175">
                  <a:noFill/>
                </a:ln>
                <a:solidFill>
                  <a:schemeClr val="bg1"/>
                </a:solidFill>
                <a:effectLst>
                  <a:glow rad="63500">
                    <a:schemeClr val="bg2">
                      <a:alpha val="40000"/>
                    </a:schemeClr>
                  </a:glow>
                  <a:outerShdw blurRad="304800" algn="ctr" rotWithShape="0">
                    <a:srgbClr val="2E1400"/>
                  </a:outerShdw>
                </a:effectLst>
                <a:latin typeface="+mj-lt"/>
              </a:rPr>
              <a:t>Private</a:t>
            </a:r>
          </a:p>
          <a:p>
            <a:pPr algn="ctr"/>
            <a:r>
              <a:rPr lang="en-US" sz="1400" dirty="0" smtClean="0">
                <a:solidFill>
                  <a:schemeClr val="bg1"/>
                </a:solidFill>
                <a:latin typeface="Segoe UI" pitchFamily="34" charset="0"/>
                <a:ea typeface="Segoe UI" pitchFamily="34" charset="0"/>
                <a:cs typeface="Segoe UI" pitchFamily="34" charset="0"/>
              </a:rPr>
              <a:t>(On-Premise)</a:t>
            </a:r>
          </a:p>
        </p:txBody>
      </p:sp>
      <p:sp>
        <p:nvSpPr>
          <p:cNvPr id="6" name="Rounded Rectangle 5"/>
          <p:cNvSpPr/>
          <p:nvPr/>
        </p:nvSpPr>
        <p:spPr>
          <a:xfrm>
            <a:off x="998116" y="4158219"/>
            <a:ext cx="1314792" cy="28575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Storage</a:t>
            </a:r>
          </a:p>
        </p:txBody>
      </p:sp>
      <p:sp>
        <p:nvSpPr>
          <p:cNvPr id="7" name="Rounded Rectangle 6"/>
          <p:cNvSpPr/>
          <p:nvPr/>
        </p:nvSpPr>
        <p:spPr>
          <a:xfrm>
            <a:off x="998116" y="3822463"/>
            <a:ext cx="1314792" cy="28575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Server HW</a:t>
            </a:r>
          </a:p>
        </p:txBody>
      </p:sp>
      <p:sp>
        <p:nvSpPr>
          <p:cNvPr id="8" name="Rounded Rectangle 7"/>
          <p:cNvSpPr/>
          <p:nvPr/>
        </p:nvSpPr>
        <p:spPr>
          <a:xfrm>
            <a:off x="998116" y="4493975"/>
            <a:ext cx="1314792" cy="28575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Networking</a:t>
            </a:r>
          </a:p>
        </p:txBody>
      </p:sp>
      <p:sp>
        <p:nvSpPr>
          <p:cNvPr id="9" name="Rounded Rectangle 8"/>
          <p:cNvSpPr/>
          <p:nvPr/>
        </p:nvSpPr>
        <p:spPr>
          <a:xfrm>
            <a:off x="998116" y="3149991"/>
            <a:ext cx="1314792" cy="28575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Servers</a:t>
            </a:r>
          </a:p>
        </p:txBody>
      </p:sp>
      <p:sp>
        <p:nvSpPr>
          <p:cNvPr id="10" name="Rounded Rectangle 9"/>
          <p:cNvSpPr/>
          <p:nvPr/>
        </p:nvSpPr>
        <p:spPr>
          <a:xfrm>
            <a:off x="998116" y="2814235"/>
            <a:ext cx="1314792" cy="28575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Databases</a:t>
            </a:r>
          </a:p>
        </p:txBody>
      </p:sp>
      <p:sp>
        <p:nvSpPr>
          <p:cNvPr id="11" name="Rounded Rectangle 10"/>
          <p:cNvSpPr/>
          <p:nvPr/>
        </p:nvSpPr>
        <p:spPr>
          <a:xfrm>
            <a:off x="998116" y="3485747"/>
            <a:ext cx="1314792" cy="28575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Virtualization</a:t>
            </a:r>
          </a:p>
        </p:txBody>
      </p:sp>
      <p:sp>
        <p:nvSpPr>
          <p:cNvPr id="12" name="Rounded Rectangle 11"/>
          <p:cNvSpPr/>
          <p:nvPr/>
        </p:nvSpPr>
        <p:spPr>
          <a:xfrm>
            <a:off x="998116" y="2141763"/>
            <a:ext cx="1314792" cy="28575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Runtimes</a:t>
            </a:r>
          </a:p>
        </p:txBody>
      </p:sp>
      <p:sp>
        <p:nvSpPr>
          <p:cNvPr id="13" name="Rounded Rectangle 12"/>
          <p:cNvSpPr/>
          <p:nvPr/>
        </p:nvSpPr>
        <p:spPr>
          <a:xfrm>
            <a:off x="998116" y="1806007"/>
            <a:ext cx="1314792" cy="28575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Applications</a:t>
            </a:r>
          </a:p>
        </p:txBody>
      </p:sp>
      <p:sp>
        <p:nvSpPr>
          <p:cNvPr id="14" name="Rounded Rectangle 13"/>
          <p:cNvSpPr/>
          <p:nvPr/>
        </p:nvSpPr>
        <p:spPr>
          <a:xfrm>
            <a:off x="998116" y="2477519"/>
            <a:ext cx="1314792" cy="28575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Security</a:t>
            </a:r>
            <a:endParaRPr lang="en-US" sz="1200" dirty="0" smtClean="0">
              <a:solidFill>
                <a:schemeClr val="bg1"/>
              </a:solidFill>
              <a:latin typeface="Segoe UI" pitchFamily="34" charset="0"/>
              <a:ea typeface="Segoe UI" pitchFamily="34" charset="0"/>
              <a:cs typeface="Segoe UI" pitchFamily="34" charset="0"/>
            </a:endParaRPr>
          </a:p>
        </p:txBody>
      </p:sp>
      <p:sp>
        <p:nvSpPr>
          <p:cNvPr id="33" name="Left Brace 32"/>
          <p:cNvSpPr/>
          <p:nvPr/>
        </p:nvSpPr>
        <p:spPr>
          <a:xfrm>
            <a:off x="740875" y="1806007"/>
            <a:ext cx="200077" cy="325023"/>
          </a:xfrm>
          <a:prstGeom prst="leftBrace">
            <a:avLst>
              <a:gd name="adj1" fmla="val 3688"/>
              <a:gd name="adj2" fmla="val 50000"/>
            </a:avLst>
          </a:prstGeom>
          <a:ln w="12700">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solidFill>
                <a:schemeClr val="bg1"/>
              </a:solidFill>
              <a:latin typeface="Segoe UI" pitchFamily="34" charset="0"/>
              <a:ea typeface="Segoe UI" pitchFamily="34" charset="0"/>
              <a:cs typeface="Segoe UI" pitchFamily="34" charset="0"/>
            </a:endParaRPr>
          </a:p>
        </p:txBody>
      </p:sp>
      <p:sp>
        <p:nvSpPr>
          <p:cNvPr id="34" name="TextBox 33"/>
          <p:cNvSpPr txBox="1"/>
          <p:nvPr/>
        </p:nvSpPr>
        <p:spPr>
          <a:xfrm>
            <a:off x="395536" y="1493474"/>
            <a:ext cx="400110" cy="1040413"/>
          </a:xfrm>
          <a:prstGeom prst="rect">
            <a:avLst/>
          </a:prstGeom>
          <a:noFill/>
        </p:spPr>
        <p:txBody>
          <a:bodyPr vert="vert270" wrap="none" rtlCol="0">
            <a:spAutoFit/>
          </a:bodyPr>
          <a:lstStyle/>
          <a:p>
            <a:r>
              <a:rPr lang="en-US" sz="1400" dirty="0" err="1" smtClean="0">
                <a:solidFill>
                  <a:schemeClr val="bg1"/>
                </a:solidFill>
                <a:latin typeface="Segoe UI" pitchFamily="34" charset="0"/>
                <a:ea typeface="Segoe UI" pitchFamily="34" charset="0"/>
                <a:cs typeface="Segoe UI" pitchFamily="34" charset="0"/>
              </a:rPr>
              <a:t>Votre</a:t>
            </a:r>
            <a:r>
              <a:rPr lang="en-US" sz="1400" dirty="0" smtClean="0">
                <a:solidFill>
                  <a:schemeClr val="bg1"/>
                </a:solidFill>
                <a:latin typeface="Segoe UI" pitchFamily="34" charset="0"/>
                <a:ea typeface="Segoe UI" pitchFamily="34" charset="0"/>
                <a:cs typeface="Segoe UI" pitchFamily="34" charset="0"/>
              </a:rPr>
              <a:t> </a:t>
            </a:r>
            <a:r>
              <a:rPr lang="en-US" sz="1400" dirty="0" err="1" smtClean="0">
                <a:solidFill>
                  <a:schemeClr val="bg1"/>
                </a:solidFill>
                <a:latin typeface="Segoe UI" pitchFamily="34" charset="0"/>
                <a:ea typeface="Segoe UI" pitchFamily="34" charset="0"/>
                <a:cs typeface="Segoe UI" pitchFamily="34" charset="0"/>
              </a:rPr>
              <a:t>valeur</a:t>
            </a:r>
            <a:endParaRPr lang="en-US" sz="1400" dirty="0">
              <a:solidFill>
                <a:schemeClr val="bg1"/>
              </a:solidFill>
              <a:latin typeface="Segoe UI" pitchFamily="34" charset="0"/>
              <a:ea typeface="Segoe UI" pitchFamily="34" charset="0"/>
              <a:cs typeface="Segoe UI" pitchFamily="34" charset="0"/>
            </a:endParaRPr>
          </a:p>
        </p:txBody>
      </p:sp>
      <p:sp>
        <p:nvSpPr>
          <p:cNvPr id="4" name="Rounded Rectangle 3"/>
          <p:cNvSpPr/>
          <p:nvPr/>
        </p:nvSpPr>
        <p:spPr>
          <a:xfrm>
            <a:off x="2738978" y="915566"/>
            <a:ext cx="1825927" cy="3886203"/>
          </a:xfrm>
          <a:prstGeom prst="roundRect">
            <a:avLst/>
          </a:prstGeom>
          <a:noFill/>
          <a:ln>
            <a:noFill/>
          </a:ln>
        </p:spPr>
        <p:style>
          <a:lnRef idx="1">
            <a:schemeClr val="accent2"/>
          </a:lnRef>
          <a:fillRef idx="3">
            <a:schemeClr val="accent2"/>
          </a:fillRef>
          <a:effectRef idx="2">
            <a:schemeClr val="accent2"/>
          </a:effectRef>
          <a:fontRef idx="minor">
            <a:schemeClr val="lt1"/>
          </a:fontRef>
        </p:style>
        <p:txBody>
          <a:bodyPr rtlCol="0" anchor="t" anchorCtr="0"/>
          <a:lstStyle/>
          <a:p>
            <a:pPr algn="ctr"/>
            <a:r>
              <a:rPr lang="en-US" spc="-80" dirty="0">
                <a:ln w="3175">
                  <a:noFill/>
                </a:ln>
                <a:solidFill>
                  <a:schemeClr val="bg1"/>
                </a:solidFill>
                <a:effectLst>
                  <a:glow rad="63500">
                    <a:schemeClr val="bg2">
                      <a:alpha val="40000"/>
                    </a:schemeClr>
                  </a:glow>
                  <a:outerShdw blurRad="304800" algn="ctr" rotWithShape="0">
                    <a:srgbClr val="2E1400"/>
                  </a:outerShdw>
                </a:effectLst>
                <a:latin typeface="+mj-lt"/>
              </a:rPr>
              <a:t>Dedicated</a:t>
            </a:r>
          </a:p>
          <a:p>
            <a:pPr algn="ctr"/>
            <a:r>
              <a:rPr lang="en-US" sz="1400" dirty="0" smtClean="0">
                <a:solidFill>
                  <a:schemeClr val="bg1"/>
                </a:solidFill>
                <a:latin typeface="Segoe UI" pitchFamily="34" charset="0"/>
                <a:ea typeface="Segoe UI" pitchFamily="34" charset="0"/>
                <a:cs typeface="Segoe UI" pitchFamily="34" charset="0"/>
              </a:rPr>
              <a:t>(Managed Hosting)</a:t>
            </a:r>
          </a:p>
        </p:txBody>
      </p:sp>
      <p:grpSp>
        <p:nvGrpSpPr>
          <p:cNvPr id="45" name="Group 44"/>
          <p:cNvGrpSpPr/>
          <p:nvPr/>
        </p:nvGrpSpPr>
        <p:grpSpPr>
          <a:xfrm>
            <a:off x="2992870" y="3824537"/>
            <a:ext cx="1314792" cy="957263"/>
            <a:chOff x="3797482" y="5099383"/>
            <a:chExt cx="1752600" cy="1276350"/>
          </a:xfrm>
        </p:grpSpPr>
        <p:sp>
          <p:nvSpPr>
            <p:cNvPr id="15" name="Rounded Rectangle 14"/>
            <p:cNvSpPr/>
            <p:nvPr/>
          </p:nvSpPr>
          <p:spPr>
            <a:xfrm>
              <a:off x="3797482" y="5547058"/>
              <a:ext cx="1752600" cy="381000"/>
            </a:xfrm>
            <a:prstGeom prst="roundRect">
              <a:avLst/>
            </a:prstGeom>
            <a:ln>
              <a:solidFill>
                <a:schemeClr val="bg1">
                  <a:lumMod val="75000"/>
                </a:schemeClr>
              </a:solidFill>
            </a:ln>
            <a:scene3d>
              <a:camera prst="orthographicFront"/>
              <a:lightRig rig="threePt" dir="t"/>
            </a:scene3d>
            <a:sp3d>
              <a:bevelT w="63500" h="63500" prst="coolSlant"/>
            </a:sp3d>
          </p:spPr>
          <p:style>
            <a:lnRef idx="1">
              <a:schemeClr val="dk1"/>
            </a:lnRef>
            <a:fillRef idx="2">
              <a:schemeClr val="dk1"/>
            </a:fillRef>
            <a:effectRef idx="1">
              <a:schemeClr val="dk1"/>
            </a:effectRef>
            <a:fontRef idx="minor">
              <a:schemeClr val="dk1"/>
            </a:fontRef>
          </p:style>
          <p:txBody>
            <a:bodyPr rtlCol="0" anchor="ctr" anchorCtr="0"/>
            <a:lstStyle/>
            <a:p>
              <a:pPr algn="ctr"/>
              <a:r>
                <a:rPr lang="en-US" sz="1400" dirty="0" smtClean="0">
                  <a:solidFill>
                    <a:schemeClr val="bg1">
                      <a:lumMod val="50000"/>
                    </a:schemeClr>
                  </a:solidFill>
                  <a:latin typeface="Segoe UI" pitchFamily="34" charset="0"/>
                  <a:ea typeface="Segoe UI" pitchFamily="34" charset="0"/>
                  <a:cs typeface="Segoe UI" pitchFamily="34" charset="0"/>
                </a:rPr>
                <a:t>Storage</a:t>
              </a:r>
            </a:p>
          </p:txBody>
        </p:sp>
        <p:sp>
          <p:nvSpPr>
            <p:cNvPr id="16" name="Rounded Rectangle 15"/>
            <p:cNvSpPr/>
            <p:nvPr/>
          </p:nvSpPr>
          <p:spPr>
            <a:xfrm>
              <a:off x="3797482" y="5099383"/>
              <a:ext cx="1752600" cy="381000"/>
            </a:xfrm>
            <a:prstGeom prst="roundRect">
              <a:avLst/>
            </a:prstGeom>
            <a:pattFill prst="dkUpDiag">
              <a:fgClr>
                <a:schemeClr val="accent3"/>
              </a:fgClr>
              <a:bgClr>
                <a:schemeClr val="tx1">
                  <a:lumMod val="85000"/>
                </a:schemeClr>
              </a:bgClr>
            </a:pattFill>
            <a:ln>
              <a:solidFill>
                <a:schemeClr val="tx1">
                  <a:lumMod val="50000"/>
                  <a:lumOff val="50000"/>
                </a:schemeClr>
              </a:solidFill>
            </a:ln>
          </p:spPr>
          <p:style>
            <a:lnRef idx="1">
              <a:schemeClr val="accent6"/>
            </a:lnRef>
            <a:fillRef idx="3">
              <a:schemeClr val="accent6"/>
            </a:fillRef>
            <a:effectRef idx="2">
              <a:schemeClr val="accent6"/>
            </a:effectRef>
            <a:fontRef idx="minor">
              <a:schemeClr val="lt1"/>
            </a:fontRef>
          </p:style>
          <p:txBody>
            <a:bodyPr rtlCol="0" anchor="ctr" anchorCtr="0"/>
            <a:lstStyle/>
            <a:p>
              <a:pPr algn="ctr"/>
              <a:r>
                <a:rPr lang="en-US" sz="1400" dirty="0" smtClean="0">
                  <a:solidFill>
                    <a:schemeClr val="bg1">
                      <a:lumMod val="95000"/>
                    </a:schemeClr>
                  </a:solidFill>
                  <a:latin typeface="Segoe UI" pitchFamily="34" charset="0"/>
                  <a:ea typeface="Segoe UI" pitchFamily="34" charset="0"/>
                  <a:cs typeface="Segoe UI" pitchFamily="34" charset="0"/>
                </a:rPr>
                <a:t>Server HW</a:t>
              </a:r>
            </a:p>
          </p:txBody>
        </p:sp>
        <p:sp>
          <p:nvSpPr>
            <p:cNvPr id="17" name="Rounded Rectangle 16"/>
            <p:cNvSpPr/>
            <p:nvPr/>
          </p:nvSpPr>
          <p:spPr>
            <a:xfrm>
              <a:off x="3797482" y="5994733"/>
              <a:ext cx="1752600" cy="381000"/>
            </a:xfrm>
            <a:prstGeom prst="roundRect">
              <a:avLst/>
            </a:prstGeom>
            <a:ln>
              <a:solidFill>
                <a:schemeClr val="bg1">
                  <a:lumMod val="75000"/>
                </a:schemeClr>
              </a:solidFill>
            </a:ln>
            <a:scene3d>
              <a:camera prst="orthographicFront"/>
              <a:lightRig rig="threePt" dir="t"/>
            </a:scene3d>
            <a:sp3d>
              <a:bevelT w="63500" h="63500" prst="coolSlant"/>
            </a:sp3d>
          </p:spPr>
          <p:style>
            <a:lnRef idx="1">
              <a:schemeClr val="dk1"/>
            </a:lnRef>
            <a:fillRef idx="2">
              <a:schemeClr val="dk1"/>
            </a:fillRef>
            <a:effectRef idx="1">
              <a:schemeClr val="dk1"/>
            </a:effectRef>
            <a:fontRef idx="minor">
              <a:schemeClr val="dk1"/>
            </a:fontRef>
          </p:style>
          <p:txBody>
            <a:bodyPr rtlCol="0" anchor="ctr" anchorCtr="0"/>
            <a:lstStyle/>
            <a:p>
              <a:pPr algn="ctr"/>
              <a:r>
                <a:rPr lang="en-US" sz="1400" dirty="0" smtClean="0">
                  <a:solidFill>
                    <a:schemeClr val="bg1">
                      <a:lumMod val="50000"/>
                    </a:schemeClr>
                  </a:solidFill>
                  <a:latin typeface="Segoe UI" pitchFamily="34" charset="0"/>
                  <a:ea typeface="Segoe UI" pitchFamily="34" charset="0"/>
                  <a:cs typeface="Segoe UI" pitchFamily="34" charset="0"/>
                </a:rPr>
                <a:t>Networking</a:t>
              </a:r>
            </a:p>
          </p:txBody>
        </p:sp>
      </p:grpSp>
      <p:grpSp>
        <p:nvGrpSpPr>
          <p:cNvPr id="46" name="Group 45"/>
          <p:cNvGrpSpPr/>
          <p:nvPr/>
        </p:nvGrpSpPr>
        <p:grpSpPr>
          <a:xfrm>
            <a:off x="2992870" y="1818317"/>
            <a:ext cx="1314792" cy="1965491"/>
            <a:chOff x="3797482" y="2424423"/>
            <a:chExt cx="1752600" cy="2620654"/>
          </a:xfrm>
        </p:grpSpPr>
        <p:sp>
          <p:nvSpPr>
            <p:cNvPr id="18" name="Rounded Rectangle 17"/>
            <p:cNvSpPr/>
            <p:nvPr/>
          </p:nvSpPr>
          <p:spPr>
            <a:xfrm>
              <a:off x="3797482" y="4216402"/>
              <a:ext cx="1752600" cy="38100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Servers</a:t>
              </a:r>
            </a:p>
          </p:txBody>
        </p:sp>
        <p:sp>
          <p:nvSpPr>
            <p:cNvPr id="19" name="Rounded Rectangle 18"/>
            <p:cNvSpPr/>
            <p:nvPr/>
          </p:nvSpPr>
          <p:spPr>
            <a:xfrm>
              <a:off x="3797482" y="3768727"/>
              <a:ext cx="1752600" cy="38100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Databases</a:t>
              </a:r>
            </a:p>
          </p:txBody>
        </p:sp>
        <p:sp>
          <p:nvSpPr>
            <p:cNvPr id="20" name="Rounded Rectangle 19"/>
            <p:cNvSpPr/>
            <p:nvPr/>
          </p:nvSpPr>
          <p:spPr>
            <a:xfrm>
              <a:off x="3797482" y="4664077"/>
              <a:ext cx="1752600" cy="38100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Virtualization</a:t>
              </a:r>
            </a:p>
          </p:txBody>
        </p:sp>
        <p:sp>
          <p:nvSpPr>
            <p:cNvPr id="21" name="Rounded Rectangle 20"/>
            <p:cNvSpPr/>
            <p:nvPr/>
          </p:nvSpPr>
          <p:spPr>
            <a:xfrm>
              <a:off x="3797482" y="2872098"/>
              <a:ext cx="1752600" cy="38100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Runtimes</a:t>
              </a:r>
            </a:p>
          </p:txBody>
        </p:sp>
        <p:sp>
          <p:nvSpPr>
            <p:cNvPr id="22" name="Rounded Rectangle 21"/>
            <p:cNvSpPr/>
            <p:nvPr/>
          </p:nvSpPr>
          <p:spPr>
            <a:xfrm>
              <a:off x="3797482" y="2424423"/>
              <a:ext cx="1752600" cy="38100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Applications</a:t>
              </a:r>
            </a:p>
          </p:txBody>
        </p:sp>
        <p:sp>
          <p:nvSpPr>
            <p:cNvPr id="23" name="Rounded Rectangle 22"/>
            <p:cNvSpPr/>
            <p:nvPr/>
          </p:nvSpPr>
          <p:spPr>
            <a:xfrm>
              <a:off x="3797482" y="3319773"/>
              <a:ext cx="1752600" cy="38100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Security</a:t>
              </a:r>
              <a:endParaRPr lang="en-US" sz="1400" dirty="0">
                <a:solidFill>
                  <a:schemeClr val="bg1"/>
                </a:solidFill>
                <a:latin typeface="Segoe UI" pitchFamily="34" charset="0"/>
                <a:ea typeface="Segoe UI" pitchFamily="34" charset="0"/>
                <a:cs typeface="Segoe UI" pitchFamily="34" charset="0"/>
              </a:endParaRPr>
            </a:p>
          </p:txBody>
        </p:sp>
      </p:grpSp>
      <p:sp>
        <p:nvSpPr>
          <p:cNvPr id="39" name="Left Brace 38"/>
          <p:cNvSpPr/>
          <p:nvPr/>
        </p:nvSpPr>
        <p:spPr>
          <a:xfrm>
            <a:off x="2738978" y="1806007"/>
            <a:ext cx="200077" cy="335756"/>
          </a:xfrm>
          <a:prstGeom prst="leftBrace">
            <a:avLst>
              <a:gd name="adj1" fmla="val 3687"/>
              <a:gd name="adj2" fmla="val 50000"/>
            </a:avLst>
          </a:prstGeom>
          <a:ln w="12700">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solidFill>
                <a:schemeClr val="bg1"/>
              </a:solidFill>
              <a:latin typeface="Segoe UI" pitchFamily="34" charset="0"/>
              <a:ea typeface="Segoe UI" pitchFamily="34" charset="0"/>
              <a:cs typeface="Segoe UI" pitchFamily="34" charset="0"/>
            </a:endParaRPr>
          </a:p>
        </p:txBody>
      </p:sp>
      <p:sp>
        <p:nvSpPr>
          <p:cNvPr id="40" name="TextBox 39"/>
          <p:cNvSpPr txBox="1"/>
          <p:nvPr/>
        </p:nvSpPr>
        <p:spPr>
          <a:xfrm>
            <a:off x="2394638" y="1493474"/>
            <a:ext cx="400110" cy="1040413"/>
          </a:xfrm>
          <a:prstGeom prst="rect">
            <a:avLst/>
          </a:prstGeom>
          <a:noFill/>
        </p:spPr>
        <p:txBody>
          <a:bodyPr vert="vert270" wrap="none" rtlCol="0">
            <a:spAutoFit/>
          </a:bodyPr>
          <a:lstStyle/>
          <a:p>
            <a:r>
              <a:rPr lang="en-US" sz="1400" dirty="0" err="1" smtClean="0">
                <a:solidFill>
                  <a:schemeClr val="bg1"/>
                </a:solidFill>
                <a:latin typeface="Segoe UI" pitchFamily="34" charset="0"/>
                <a:ea typeface="Segoe UI" pitchFamily="34" charset="0"/>
                <a:cs typeface="Segoe UI" pitchFamily="34" charset="0"/>
              </a:rPr>
              <a:t>Votre</a:t>
            </a:r>
            <a:r>
              <a:rPr lang="en-US" sz="1400" dirty="0" smtClean="0">
                <a:solidFill>
                  <a:schemeClr val="bg1"/>
                </a:solidFill>
                <a:latin typeface="Segoe UI" pitchFamily="34" charset="0"/>
                <a:ea typeface="Segoe UI" pitchFamily="34" charset="0"/>
                <a:cs typeface="Segoe UI" pitchFamily="34" charset="0"/>
              </a:rPr>
              <a:t> </a:t>
            </a:r>
            <a:r>
              <a:rPr lang="en-US" sz="1400" dirty="0" err="1" smtClean="0">
                <a:solidFill>
                  <a:schemeClr val="bg1"/>
                </a:solidFill>
                <a:latin typeface="Segoe UI" pitchFamily="34" charset="0"/>
                <a:ea typeface="Segoe UI" pitchFamily="34" charset="0"/>
                <a:cs typeface="Segoe UI" pitchFamily="34" charset="0"/>
              </a:rPr>
              <a:t>valeur</a:t>
            </a:r>
            <a:endParaRPr lang="en-US" sz="1400" dirty="0">
              <a:solidFill>
                <a:schemeClr val="bg1"/>
              </a:solidFill>
              <a:latin typeface="Segoe UI" pitchFamily="34" charset="0"/>
              <a:ea typeface="Segoe UI" pitchFamily="34" charset="0"/>
              <a:cs typeface="Segoe UI" pitchFamily="34" charset="0"/>
            </a:endParaRPr>
          </a:p>
        </p:txBody>
      </p:sp>
      <p:sp>
        <p:nvSpPr>
          <p:cNvPr id="5" name="Rounded Rectangle 4"/>
          <p:cNvSpPr/>
          <p:nvPr/>
        </p:nvSpPr>
        <p:spPr>
          <a:xfrm>
            <a:off x="6954351" y="915566"/>
            <a:ext cx="1429122" cy="3886203"/>
          </a:xfrm>
          <a:prstGeom prst="roundRect">
            <a:avLst/>
          </a:prstGeom>
          <a:noFill/>
          <a:ln>
            <a:noFill/>
          </a:ln>
        </p:spPr>
        <p:style>
          <a:lnRef idx="1">
            <a:schemeClr val="accent2"/>
          </a:lnRef>
          <a:fillRef idx="3">
            <a:schemeClr val="accent2"/>
          </a:fillRef>
          <a:effectRef idx="2">
            <a:schemeClr val="accent2"/>
          </a:effectRef>
          <a:fontRef idx="minor">
            <a:schemeClr val="lt1"/>
          </a:fontRef>
        </p:style>
        <p:txBody>
          <a:bodyPr rtlCol="0" anchor="t" anchorCtr="0"/>
          <a:lstStyle/>
          <a:p>
            <a:pPr algn="ctr"/>
            <a:r>
              <a:rPr lang="en-US" spc="-80" dirty="0">
                <a:ln w="3175">
                  <a:noFill/>
                </a:ln>
                <a:solidFill>
                  <a:schemeClr val="bg1"/>
                </a:solidFill>
                <a:effectLst>
                  <a:glow rad="63500">
                    <a:schemeClr val="bg2">
                      <a:alpha val="40000"/>
                    </a:schemeClr>
                  </a:glow>
                  <a:outerShdw blurRad="304800" algn="ctr" rotWithShape="0">
                    <a:srgbClr val="2E1400"/>
                  </a:outerShdw>
                </a:effectLst>
                <a:latin typeface="+mj-lt"/>
              </a:rPr>
              <a:t>Platform</a:t>
            </a:r>
          </a:p>
          <a:p>
            <a:pPr algn="ctr"/>
            <a:r>
              <a:rPr lang="en-US" sz="1400" dirty="0" smtClean="0">
                <a:solidFill>
                  <a:schemeClr val="bg1"/>
                </a:solidFill>
                <a:latin typeface="Segoe UI" pitchFamily="34" charset="0"/>
                <a:ea typeface="Segoe UI" pitchFamily="34" charset="0"/>
                <a:cs typeface="Segoe UI" pitchFamily="34" charset="0"/>
              </a:rPr>
              <a:t>(as a Service)</a:t>
            </a:r>
          </a:p>
        </p:txBody>
      </p:sp>
      <p:sp>
        <p:nvSpPr>
          <p:cNvPr id="31" name="Rounded Rectangle 30"/>
          <p:cNvSpPr/>
          <p:nvPr/>
        </p:nvSpPr>
        <p:spPr>
          <a:xfrm>
            <a:off x="7011516" y="1845280"/>
            <a:ext cx="1314792" cy="28575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Applications</a:t>
            </a:r>
          </a:p>
        </p:txBody>
      </p:sp>
      <p:grpSp>
        <p:nvGrpSpPr>
          <p:cNvPr id="65" name="Group 64"/>
          <p:cNvGrpSpPr/>
          <p:nvPr/>
        </p:nvGrpSpPr>
        <p:grpSpPr>
          <a:xfrm>
            <a:off x="7011516" y="2181037"/>
            <a:ext cx="1314792" cy="2617490"/>
            <a:chOff x="9154282" y="2908048"/>
            <a:chExt cx="1752600" cy="3489987"/>
          </a:xfrm>
        </p:grpSpPr>
        <p:sp>
          <p:nvSpPr>
            <p:cNvPr id="24" name="Rounded Rectangle 23"/>
            <p:cNvSpPr/>
            <p:nvPr/>
          </p:nvSpPr>
          <p:spPr>
            <a:xfrm>
              <a:off x="9154282" y="5569360"/>
              <a:ext cx="1752600" cy="381000"/>
            </a:xfrm>
            <a:prstGeom prst="roundRect">
              <a:avLst/>
            </a:prstGeom>
            <a:ln>
              <a:solidFill>
                <a:schemeClr val="bg1">
                  <a:lumMod val="75000"/>
                </a:schemeClr>
              </a:solidFill>
            </a:ln>
            <a:scene3d>
              <a:camera prst="orthographicFront"/>
              <a:lightRig rig="threePt" dir="t"/>
            </a:scene3d>
            <a:sp3d>
              <a:bevelT w="63500" h="63500" prst="coolSlant"/>
            </a:sp3d>
          </p:spPr>
          <p:style>
            <a:lnRef idx="1">
              <a:schemeClr val="dk1"/>
            </a:lnRef>
            <a:fillRef idx="2">
              <a:schemeClr val="dk1"/>
            </a:fillRef>
            <a:effectRef idx="1">
              <a:schemeClr val="dk1"/>
            </a:effectRef>
            <a:fontRef idx="minor">
              <a:schemeClr val="dk1"/>
            </a:fontRef>
          </p:style>
          <p:txBody>
            <a:bodyPr rtlCol="0" anchor="ctr" anchorCtr="0"/>
            <a:lstStyle/>
            <a:p>
              <a:pPr algn="ctr"/>
              <a:r>
                <a:rPr lang="en-US" sz="1400" dirty="0" smtClean="0">
                  <a:solidFill>
                    <a:schemeClr val="bg1">
                      <a:lumMod val="50000"/>
                    </a:schemeClr>
                  </a:solidFill>
                  <a:latin typeface="Segoe UI" pitchFamily="34" charset="0"/>
                  <a:ea typeface="Segoe UI" pitchFamily="34" charset="0"/>
                  <a:cs typeface="Segoe UI" pitchFamily="34" charset="0"/>
                </a:rPr>
                <a:t>Storage</a:t>
              </a:r>
            </a:p>
          </p:txBody>
        </p:sp>
        <p:sp>
          <p:nvSpPr>
            <p:cNvPr id="25" name="Rounded Rectangle 24"/>
            <p:cNvSpPr/>
            <p:nvPr/>
          </p:nvSpPr>
          <p:spPr>
            <a:xfrm>
              <a:off x="9154282" y="5121685"/>
              <a:ext cx="1752600" cy="381000"/>
            </a:xfrm>
            <a:prstGeom prst="roundRect">
              <a:avLst/>
            </a:prstGeom>
            <a:ln>
              <a:solidFill>
                <a:schemeClr val="bg1">
                  <a:lumMod val="75000"/>
                </a:schemeClr>
              </a:solidFill>
            </a:ln>
            <a:scene3d>
              <a:camera prst="orthographicFront"/>
              <a:lightRig rig="threePt" dir="t"/>
            </a:scene3d>
            <a:sp3d>
              <a:bevelT w="63500" h="63500" prst="coolSlant"/>
            </a:sp3d>
          </p:spPr>
          <p:style>
            <a:lnRef idx="1">
              <a:schemeClr val="dk1"/>
            </a:lnRef>
            <a:fillRef idx="2">
              <a:schemeClr val="dk1"/>
            </a:fillRef>
            <a:effectRef idx="1">
              <a:schemeClr val="dk1"/>
            </a:effectRef>
            <a:fontRef idx="minor">
              <a:schemeClr val="dk1"/>
            </a:fontRef>
          </p:style>
          <p:txBody>
            <a:bodyPr rtlCol="0" anchor="ctr" anchorCtr="0"/>
            <a:lstStyle/>
            <a:p>
              <a:pPr algn="ctr"/>
              <a:r>
                <a:rPr lang="en-US" sz="1400" dirty="0" smtClean="0">
                  <a:solidFill>
                    <a:schemeClr val="bg1">
                      <a:lumMod val="50000"/>
                    </a:schemeClr>
                  </a:solidFill>
                  <a:latin typeface="Segoe UI" pitchFamily="34" charset="0"/>
                  <a:ea typeface="Segoe UI" pitchFamily="34" charset="0"/>
                  <a:cs typeface="Segoe UI" pitchFamily="34" charset="0"/>
                </a:rPr>
                <a:t>Server HW</a:t>
              </a:r>
            </a:p>
          </p:txBody>
        </p:sp>
        <p:sp>
          <p:nvSpPr>
            <p:cNvPr id="26" name="Rounded Rectangle 25"/>
            <p:cNvSpPr/>
            <p:nvPr/>
          </p:nvSpPr>
          <p:spPr>
            <a:xfrm>
              <a:off x="9154282" y="6017035"/>
              <a:ext cx="1752600" cy="381000"/>
            </a:xfrm>
            <a:prstGeom prst="roundRect">
              <a:avLst/>
            </a:prstGeom>
            <a:ln>
              <a:solidFill>
                <a:schemeClr val="bg1">
                  <a:lumMod val="75000"/>
                </a:schemeClr>
              </a:solidFill>
            </a:ln>
            <a:scene3d>
              <a:camera prst="orthographicFront"/>
              <a:lightRig rig="threePt" dir="t"/>
            </a:scene3d>
            <a:sp3d>
              <a:bevelT w="63500" h="63500" prst="coolSlant"/>
            </a:sp3d>
          </p:spPr>
          <p:style>
            <a:lnRef idx="1">
              <a:schemeClr val="dk1"/>
            </a:lnRef>
            <a:fillRef idx="2">
              <a:schemeClr val="dk1"/>
            </a:fillRef>
            <a:effectRef idx="1">
              <a:schemeClr val="dk1"/>
            </a:effectRef>
            <a:fontRef idx="minor">
              <a:schemeClr val="dk1"/>
            </a:fontRef>
          </p:style>
          <p:txBody>
            <a:bodyPr rtlCol="0" anchor="ctr" anchorCtr="0"/>
            <a:lstStyle/>
            <a:p>
              <a:pPr algn="ctr"/>
              <a:r>
                <a:rPr lang="en-US" sz="1400" dirty="0" smtClean="0">
                  <a:solidFill>
                    <a:schemeClr val="bg1">
                      <a:lumMod val="50000"/>
                    </a:schemeClr>
                  </a:solidFill>
                  <a:latin typeface="Segoe UI" pitchFamily="34" charset="0"/>
                  <a:ea typeface="Segoe UI" pitchFamily="34" charset="0"/>
                  <a:cs typeface="Segoe UI" pitchFamily="34" charset="0"/>
                </a:rPr>
                <a:t>Networking</a:t>
              </a:r>
            </a:p>
          </p:txBody>
        </p:sp>
        <p:sp>
          <p:nvSpPr>
            <p:cNvPr id="27" name="Rounded Rectangle 26"/>
            <p:cNvSpPr/>
            <p:nvPr/>
          </p:nvSpPr>
          <p:spPr>
            <a:xfrm>
              <a:off x="9154282" y="4238704"/>
              <a:ext cx="1752600" cy="381000"/>
            </a:xfrm>
            <a:prstGeom prst="roundRect">
              <a:avLst/>
            </a:prstGeom>
            <a:ln>
              <a:solidFill>
                <a:schemeClr val="bg1">
                  <a:lumMod val="75000"/>
                </a:schemeClr>
              </a:solidFill>
            </a:ln>
            <a:scene3d>
              <a:camera prst="orthographicFront"/>
              <a:lightRig rig="threePt" dir="t"/>
            </a:scene3d>
            <a:sp3d>
              <a:bevelT w="63500" h="63500" prst="coolSlant"/>
            </a:sp3d>
          </p:spPr>
          <p:style>
            <a:lnRef idx="1">
              <a:schemeClr val="dk1"/>
            </a:lnRef>
            <a:fillRef idx="2">
              <a:schemeClr val="dk1"/>
            </a:fillRef>
            <a:effectRef idx="1">
              <a:schemeClr val="dk1"/>
            </a:effectRef>
            <a:fontRef idx="minor">
              <a:schemeClr val="dk1"/>
            </a:fontRef>
          </p:style>
          <p:txBody>
            <a:bodyPr rtlCol="0" anchor="ctr" anchorCtr="0"/>
            <a:lstStyle/>
            <a:p>
              <a:pPr algn="ctr"/>
              <a:r>
                <a:rPr lang="en-US" sz="1400" dirty="0" smtClean="0">
                  <a:solidFill>
                    <a:schemeClr val="bg1">
                      <a:lumMod val="50000"/>
                    </a:schemeClr>
                  </a:solidFill>
                  <a:latin typeface="Segoe UI" pitchFamily="34" charset="0"/>
                  <a:ea typeface="Segoe UI" pitchFamily="34" charset="0"/>
                  <a:cs typeface="Segoe UI" pitchFamily="34" charset="0"/>
                </a:rPr>
                <a:t>Servers</a:t>
              </a:r>
            </a:p>
          </p:txBody>
        </p:sp>
        <p:sp>
          <p:nvSpPr>
            <p:cNvPr id="28" name="Rounded Rectangle 27"/>
            <p:cNvSpPr/>
            <p:nvPr/>
          </p:nvSpPr>
          <p:spPr>
            <a:xfrm>
              <a:off x="9154282" y="3791029"/>
              <a:ext cx="1752600" cy="381000"/>
            </a:xfrm>
            <a:prstGeom prst="roundRect">
              <a:avLst/>
            </a:prstGeom>
            <a:ln>
              <a:solidFill>
                <a:schemeClr val="bg1">
                  <a:lumMod val="75000"/>
                </a:schemeClr>
              </a:solidFill>
            </a:ln>
            <a:scene3d>
              <a:camera prst="orthographicFront"/>
              <a:lightRig rig="threePt" dir="t"/>
            </a:scene3d>
            <a:sp3d>
              <a:bevelT w="63500" h="63500" prst="coolSlant"/>
            </a:sp3d>
          </p:spPr>
          <p:style>
            <a:lnRef idx="1">
              <a:schemeClr val="dk1"/>
            </a:lnRef>
            <a:fillRef idx="2">
              <a:schemeClr val="dk1"/>
            </a:fillRef>
            <a:effectRef idx="1">
              <a:schemeClr val="dk1"/>
            </a:effectRef>
            <a:fontRef idx="minor">
              <a:schemeClr val="dk1"/>
            </a:fontRef>
          </p:style>
          <p:txBody>
            <a:bodyPr rtlCol="0" anchor="ctr" anchorCtr="0"/>
            <a:lstStyle/>
            <a:p>
              <a:pPr algn="ctr"/>
              <a:r>
                <a:rPr lang="en-US" sz="1400" dirty="0" smtClean="0">
                  <a:solidFill>
                    <a:schemeClr val="bg1">
                      <a:lumMod val="50000"/>
                    </a:schemeClr>
                  </a:solidFill>
                  <a:latin typeface="Segoe UI" pitchFamily="34" charset="0"/>
                  <a:ea typeface="Segoe UI" pitchFamily="34" charset="0"/>
                  <a:cs typeface="Segoe UI" pitchFamily="34" charset="0"/>
                </a:rPr>
                <a:t>Databases</a:t>
              </a:r>
            </a:p>
          </p:txBody>
        </p:sp>
        <p:sp>
          <p:nvSpPr>
            <p:cNvPr id="29" name="Rounded Rectangle 28"/>
            <p:cNvSpPr/>
            <p:nvPr/>
          </p:nvSpPr>
          <p:spPr>
            <a:xfrm>
              <a:off x="9154282" y="4686379"/>
              <a:ext cx="1752600" cy="381000"/>
            </a:xfrm>
            <a:prstGeom prst="roundRect">
              <a:avLst/>
            </a:prstGeom>
            <a:ln>
              <a:solidFill>
                <a:schemeClr val="bg1">
                  <a:lumMod val="75000"/>
                </a:schemeClr>
              </a:solidFill>
            </a:ln>
            <a:scene3d>
              <a:camera prst="orthographicFront"/>
              <a:lightRig rig="threePt" dir="t"/>
            </a:scene3d>
            <a:sp3d>
              <a:bevelT w="63500" h="63500" prst="coolSlant"/>
            </a:sp3d>
          </p:spPr>
          <p:style>
            <a:lnRef idx="1">
              <a:schemeClr val="dk1"/>
            </a:lnRef>
            <a:fillRef idx="2">
              <a:schemeClr val="dk1"/>
            </a:fillRef>
            <a:effectRef idx="1">
              <a:schemeClr val="dk1"/>
            </a:effectRef>
            <a:fontRef idx="minor">
              <a:schemeClr val="dk1"/>
            </a:fontRef>
          </p:style>
          <p:txBody>
            <a:bodyPr rtlCol="0" anchor="ctr" anchorCtr="0"/>
            <a:lstStyle/>
            <a:p>
              <a:pPr algn="ctr"/>
              <a:r>
                <a:rPr lang="en-US" sz="1400" dirty="0" smtClean="0">
                  <a:solidFill>
                    <a:schemeClr val="bg1">
                      <a:lumMod val="50000"/>
                    </a:schemeClr>
                  </a:solidFill>
                  <a:latin typeface="Segoe UI" pitchFamily="34" charset="0"/>
                  <a:ea typeface="Segoe UI" pitchFamily="34" charset="0"/>
                  <a:cs typeface="Segoe UI" pitchFamily="34" charset="0"/>
                </a:rPr>
                <a:t>Virtualization</a:t>
              </a:r>
            </a:p>
          </p:txBody>
        </p:sp>
        <p:sp>
          <p:nvSpPr>
            <p:cNvPr id="30" name="Rounded Rectangle 29"/>
            <p:cNvSpPr/>
            <p:nvPr/>
          </p:nvSpPr>
          <p:spPr>
            <a:xfrm>
              <a:off x="9154282" y="2908048"/>
              <a:ext cx="1752600" cy="381000"/>
            </a:xfrm>
            <a:prstGeom prst="roundRect">
              <a:avLst/>
            </a:prstGeom>
            <a:ln>
              <a:solidFill>
                <a:schemeClr val="bg1">
                  <a:lumMod val="75000"/>
                </a:schemeClr>
              </a:solidFill>
            </a:ln>
            <a:scene3d>
              <a:camera prst="orthographicFront"/>
              <a:lightRig rig="threePt" dir="t"/>
            </a:scene3d>
            <a:sp3d>
              <a:bevelT w="63500" h="63500" prst="coolSlant"/>
            </a:sp3d>
          </p:spPr>
          <p:style>
            <a:lnRef idx="1">
              <a:schemeClr val="dk1"/>
            </a:lnRef>
            <a:fillRef idx="2">
              <a:schemeClr val="dk1"/>
            </a:fillRef>
            <a:effectRef idx="1">
              <a:schemeClr val="dk1"/>
            </a:effectRef>
            <a:fontRef idx="minor">
              <a:schemeClr val="dk1"/>
            </a:fontRef>
          </p:style>
          <p:txBody>
            <a:bodyPr rtlCol="0" anchor="ctr" anchorCtr="0"/>
            <a:lstStyle/>
            <a:p>
              <a:pPr algn="ctr"/>
              <a:r>
                <a:rPr lang="en-US" sz="1400" dirty="0" smtClean="0">
                  <a:solidFill>
                    <a:schemeClr val="bg1">
                      <a:lumMod val="50000"/>
                    </a:schemeClr>
                  </a:solidFill>
                  <a:latin typeface="Segoe UI" pitchFamily="34" charset="0"/>
                  <a:ea typeface="Segoe UI" pitchFamily="34" charset="0"/>
                  <a:cs typeface="Segoe UI" pitchFamily="34" charset="0"/>
                </a:rPr>
                <a:t>Runtimes</a:t>
              </a:r>
            </a:p>
          </p:txBody>
        </p:sp>
        <p:sp>
          <p:nvSpPr>
            <p:cNvPr id="32" name="Rounded Rectangle 31"/>
            <p:cNvSpPr/>
            <p:nvPr/>
          </p:nvSpPr>
          <p:spPr>
            <a:xfrm>
              <a:off x="9154282" y="3355723"/>
              <a:ext cx="1752600" cy="381000"/>
            </a:xfrm>
            <a:prstGeom prst="roundRect">
              <a:avLst/>
            </a:prstGeom>
            <a:ln>
              <a:solidFill>
                <a:schemeClr val="bg1">
                  <a:lumMod val="75000"/>
                </a:schemeClr>
              </a:solidFill>
            </a:ln>
            <a:scene3d>
              <a:camera prst="orthographicFront"/>
              <a:lightRig rig="threePt" dir="t"/>
            </a:scene3d>
            <a:sp3d>
              <a:bevelT w="63500" h="63500" prst="coolSlant"/>
            </a:sp3d>
          </p:spPr>
          <p:style>
            <a:lnRef idx="1">
              <a:schemeClr val="dk1"/>
            </a:lnRef>
            <a:fillRef idx="2">
              <a:schemeClr val="dk1"/>
            </a:fillRef>
            <a:effectRef idx="1">
              <a:schemeClr val="dk1"/>
            </a:effectRef>
            <a:fontRef idx="minor">
              <a:schemeClr val="dk1"/>
            </a:fontRef>
          </p:style>
          <p:txBody>
            <a:bodyPr rtlCol="0" anchor="ctr" anchorCtr="0"/>
            <a:lstStyle/>
            <a:p>
              <a:pPr algn="ctr"/>
              <a:r>
                <a:rPr lang="en-US" sz="1400" dirty="0" smtClean="0">
                  <a:solidFill>
                    <a:schemeClr val="bg1">
                      <a:lumMod val="50000"/>
                    </a:schemeClr>
                  </a:solidFill>
                  <a:latin typeface="Segoe UI" pitchFamily="34" charset="0"/>
                  <a:ea typeface="Segoe UI" pitchFamily="34" charset="0"/>
                  <a:cs typeface="Segoe UI" pitchFamily="34" charset="0"/>
                </a:rPr>
                <a:t>Security</a:t>
              </a:r>
              <a:endParaRPr lang="en-US" sz="1400" dirty="0">
                <a:solidFill>
                  <a:schemeClr val="bg1">
                    <a:lumMod val="50000"/>
                  </a:schemeClr>
                </a:solidFill>
                <a:latin typeface="Segoe UI" pitchFamily="34" charset="0"/>
                <a:ea typeface="Segoe UI" pitchFamily="34" charset="0"/>
                <a:cs typeface="Segoe UI" pitchFamily="34" charset="0"/>
              </a:endParaRPr>
            </a:p>
          </p:txBody>
        </p:sp>
      </p:grpSp>
      <p:sp>
        <p:nvSpPr>
          <p:cNvPr id="41" name="Left Brace 40"/>
          <p:cNvSpPr/>
          <p:nvPr/>
        </p:nvSpPr>
        <p:spPr>
          <a:xfrm>
            <a:off x="6757625" y="1818319"/>
            <a:ext cx="196727" cy="335755"/>
          </a:xfrm>
          <a:prstGeom prst="leftBrace">
            <a:avLst>
              <a:gd name="adj1" fmla="val 7373"/>
              <a:gd name="adj2" fmla="val 50000"/>
            </a:avLst>
          </a:prstGeom>
          <a:ln w="12700">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solidFill>
                <a:schemeClr val="bg1"/>
              </a:solidFill>
              <a:latin typeface="Segoe UI" pitchFamily="34" charset="0"/>
              <a:ea typeface="Segoe UI" pitchFamily="34" charset="0"/>
              <a:cs typeface="Segoe UI" pitchFamily="34" charset="0"/>
            </a:endParaRPr>
          </a:p>
        </p:txBody>
      </p:sp>
      <p:sp>
        <p:nvSpPr>
          <p:cNvPr id="42" name="TextBox 41"/>
          <p:cNvSpPr txBox="1"/>
          <p:nvPr/>
        </p:nvSpPr>
        <p:spPr>
          <a:xfrm>
            <a:off x="6425684" y="1512793"/>
            <a:ext cx="400110" cy="1040413"/>
          </a:xfrm>
          <a:prstGeom prst="rect">
            <a:avLst/>
          </a:prstGeom>
          <a:noFill/>
        </p:spPr>
        <p:txBody>
          <a:bodyPr vert="vert270" wrap="none" rtlCol="0">
            <a:spAutoFit/>
          </a:bodyPr>
          <a:lstStyle/>
          <a:p>
            <a:r>
              <a:rPr lang="en-US" sz="1400" dirty="0" err="1" smtClean="0">
                <a:solidFill>
                  <a:schemeClr val="bg1"/>
                </a:solidFill>
                <a:latin typeface="Segoe UI" pitchFamily="34" charset="0"/>
                <a:ea typeface="Segoe UI" pitchFamily="34" charset="0"/>
                <a:cs typeface="Segoe UI" pitchFamily="34" charset="0"/>
              </a:rPr>
              <a:t>Votre</a:t>
            </a:r>
            <a:r>
              <a:rPr lang="en-US" sz="1400" dirty="0" smtClean="0">
                <a:solidFill>
                  <a:schemeClr val="bg1"/>
                </a:solidFill>
                <a:latin typeface="Segoe UI" pitchFamily="34" charset="0"/>
                <a:ea typeface="Segoe UI" pitchFamily="34" charset="0"/>
                <a:cs typeface="Segoe UI" pitchFamily="34" charset="0"/>
              </a:rPr>
              <a:t> </a:t>
            </a:r>
            <a:r>
              <a:rPr lang="en-US" sz="1400" dirty="0" err="1" smtClean="0">
                <a:solidFill>
                  <a:schemeClr val="bg1"/>
                </a:solidFill>
                <a:latin typeface="Segoe UI" pitchFamily="34" charset="0"/>
                <a:ea typeface="Segoe UI" pitchFamily="34" charset="0"/>
                <a:cs typeface="Segoe UI" pitchFamily="34" charset="0"/>
              </a:rPr>
              <a:t>valeur</a:t>
            </a:r>
            <a:endParaRPr lang="en-US" sz="1400" dirty="0">
              <a:solidFill>
                <a:schemeClr val="bg1"/>
              </a:solidFill>
              <a:latin typeface="Segoe UI" pitchFamily="34" charset="0"/>
              <a:ea typeface="Segoe UI" pitchFamily="34" charset="0"/>
              <a:cs typeface="Segoe UI" pitchFamily="34" charset="0"/>
            </a:endParaRPr>
          </a:p>
        </p:txBody>
      </p:sp>
      <p:sp>
        <p:nvSpPr>
          <p:cNvPr id="49" name="Rounded Rectangle 48"/>
          <p:cNvSpPr/>
          <p:nvPr/>
        </p:nvSpPr>
        <p:spPr>
          <a:xfrm>
            <a:off x="4644009" y="915566"/>
            <a:ext cx="2083854" cy="3886203"/>
          </a:xfrm>
          <a:prstGeom prst="roundRect">
            <a:avLst/>
          </a:prstGeom>
          <a:noFill/>
          <a:ln>
            <a:noFill/>
          </a:ln>
        </p:spPr>
        <p:style>
          <a:lnRef idx="1">
            <a:schemeClr val="accent2"/>
          </a:lnRef>
          <a:fillRef idx="3">
            <a:schemeClr val="accent2"/>
          </a:fillRef>
          <a:effectRef idx="2">
            <a:schemeClr val="accent2"/>
          </a:effectRef>
          <a:fontRef idx="minor">
            <a:schemeClr val="lt1"/>
          </a:fontRef>
        </p:style>
        <p:txBody>
          <a:bodyPr rtlCol="0" anchor="t" anchorCtr="0"/>
          <a:lstStyle/>
          <a:p>
            <a:pPr algn="ctr"/>
            <a:r>
              <a:rPr lang="en-US" spc="-80" dirty="0">
                <a:ln w="3175">
                  <a:noFill/>
                </a:ln>
                <a:solidFill>
                  <a:schemeClr val="bg1"/>
                </a:solidFill>
                <a:effectLst>
                  <a:glow rad="63500">
                    <a:schemeClr val="bg2">
                      <a:alpha val="40000"/>
                    </a:schemeClr>
                  </a:glow>
                  <a:outerShdw blurRad="304800" algn="ctr" rotWithShape="0">
                    <a:srgbClr val="2E1400"/>
                  </a:outerShdw>
                </a:effectLst>
                <a:latin typeface="+mj-lt"/>
              </a:rPr>
              <a:t>Infrastructure</a:t>
            </a:r>
          </a:p>
          <a:p>
            <a:pPr algn="ctr"/>
            <a:r>
              <a:rPr lang="en-US" sz="1400" dirty="0" smtClean="0">
                <a:solidFill>
                  <a:schemeClr val="bg1"/>
                </a:solidFill>
                <a:latin typeface="Segoe UI" pitchFamily="34" charset="0"/>
                <a:ea typeface="Segoe UI" pitchFamily="34" charset="0"/>
                <a:cs typeface="Segoe UI" pitchFamily="34" charset="0"/>
              </a:rPr>
              <a:t>(as a Service)</a:t>
            </a:r>
          </a:p>
        </p:txBody>
      </p:sp>
      <p:grpSp>
        <p:nvGrpSpPr>
          <p:cNvPr id="63" name="Group 62"/>
          <p:cNvGrpSpPr/>
          <p:nvPr/>
        </p:nvGrpSpPr>
        <p:grpSpPr>
          <a:xfrm>
            <a:off x="5010745" y="3162304"/>
            <a:ext cx="1314792" cy="1619498"/>
            <a:chOff x="6487282" y="4216403"/>
            <a:chExt cx="1752600" cy="2159331"/>
          </a:xfrm>
        </p:grpSpPr>
        <p:sp>
          <p:nvSpPr>
            <p:cNvPr id="50" name="Rounded Rectangle 49"/>
            <p:cNvSpPr/>
            <p:nvPr/>
          </p:nvSpPr>
          <p:spPr>
            <a:xfrm>
              <a:off x="6487282" y="5547059"/>
              <a:ext cx="1752600" cy="381000"/>
            </a:xfrm>
            <a:prstGeom prst="roundRect">
              <a:avLst/>
            </a:prstGeom>
            <a:ln>
              <a:solidFill>
                <a:schemeClr val="bg1">
                  <a:lumMod val="75000"/>
                </a:schemeClr>
              </a:solidFill>
            </a:ln>
            <a:scene3d>
              <a:camera prst="orthographicFront"/>
              <a:lightRig rig="threePt" dir="t"/>
            </a:scene3d>
            <a:sp3d>
              <a:bevelT w="63500" h="63500" prst="coolSlant"/>
            </a:sp3d>
          </p:spPr>
          <p:style>
            <a:lnRef idx="1">
              <a:schemeClr val="dk1"/>
            </a:lnRef>
            <a:fillRef idx="2">
              <a:schemeClr val="dk1"/>
            </a:fillRef>
            <a:effectRef idx="1">
              <a:schemeClr val="dk1"/>
            </a:effectRef>
            <a:fontRef idx="minor">
              <a:schemeClr val="dk1"/>
            </a:fontRef>
          </p:style>
          <p:txBody>
            <a:bodyPr rtlCol="0" anchor="ctr" anchorCtr="0"/>
            <a:lstStyle/>
            <a:p>
              <a:pPr algn="ctr"/>
              <a:r>
                <a:rPr lang="en-US" sz="1400" dirty="0" smtClean="0">
                  <a:solidFill>
                    <a:schemeClr val="bg1">
                      <a:lumMod val="50000"/>
                    </a:schemeClr>
                  </a:solidFill>
                  <a:latin typeface="Segoe UI" pitchFamily="34" charset="0"/>
                  <a:ea typeface="Segoe UI" pitchFamily="34" charset="0"/>
                  <a:cs typeface="Segoe UI" pitchFamily="34" charset="0"/>
                </a:rPr>
                <a:t>Storage</a:t>
              </a:r>
            </a:p>
          </p:txBody>
        </p:sp>
        <p:sp>
          <p:nvSpPr>
            <p:cNvPr id="51" name="Rounded Rectangle 50"/>
            <p:cNvSpPr/>
            <p:nvPr/>
          </p:nvSpPr>
          <p:spPr>
            <a:xfrm>
              <a:off x="6487282" y="5099384"/>
              <a:ext cx="1752600" cy="381000"/>
            </a:xfrm>
            <a:prstGeom prst="roundRect">
              <a:avLst/>
            </a:prstGeom>
            <a:ln>
              <a:solidFill>
                <a:schemeClr val="bg1">
                  <a:lumMod val="75000"/>
                </a:schemeClr>
              </a:solidFill>
            </a:ln>
            <a:scene3d>
              <a:camera prst="orthographicFront"/>
              <a:lightRig rig="threePt" dir="t"/>
            </a:scene3d>
            <a:sp3d>
              <a:bevelT w="63500" h="63500" prst="coolSlant"/>
            </a:sp3d>
          </p:spPr>
          <p:style>
            <a:lnRef idx="1">
              <a:schemeClr val="dk1"/>
            </a:lnRef>
            <a:fillRef idx="2">
              <a:schemeClr val="dk1"/>
            </a:fillRef>
            <a:effectRef idx="1">
              <a:schemeClr val="dk1"/>
            </a:effectRef>
            <a:fontRef idx="minor">
              <a:schemeClr val="dk1"/>
            </a:fontRef>
          </p:style>
          <p:txBody>
            <a:bodyPr rtlCol="0" anchor="ctr" anchorCtr="0"/>
            <a:lstStyle/>
            <a:p>
              <a:pPr algn="ctr"/>
              <a:r>
                <a:rPr lang="en-US" sz="1400" dirty="0" smtClean="0">
                  <a:solidFill>
                    <a:schemeClr val="bg1">
                      <a:lumMod val="50000"/>
                    </a:schemeClr>
                  </a:solidFill>
                  <a:latin typeface="Segoe UI" pitchFamily="34" charset="0"/>
                  <a:ea typeface="Segoe UI" pitchFamily="34" charset="0"/>
                  <a:cs typeface="Segoe UI" pitchFamily="34" charset="0"/>
                </a:rPr>
                <a:t>Server HW</a:t>
              </a:r>
            </a:p>
          </p:txBody>
        </p:sp>
        <p:sp>
          <p:nvSpPr>
            <p:cNvPr id="52" name="Rounded Rectangle 51"/>
            <p:cNvSpPr/>
            <p:nvPr/>
          </p:nvSpPr>
          <p:spPr>
            <a:xfrm>
              <a:off x="6487282" y="5994734"/>
              <a:ext cx="1752600" cy="381000"/>
            </a:xfrm>
            <a:prstGeom prst="roundRect">
              <a:avLst/>
            </a:prstGeom>
            <a:ln>
              <a:solidFill>
                <a:schemeClr val="bg1">
                  <a:lumMod val="75000"/>
                </a:schemeClr>
              </a:solidFill>
            </a:ln>
            <a:scene3d>
              <a:camera prst="orthographicFront"/>
              <a:lightRig rig="threePt" dir="t"/>
            </a:scene3d>
            <a:sp3d>
              <a:bevelT w="63500" h="63500" prst="coolSlant"/>
            </a:sp3d>
          </p:spPr>
          <p:style>
            <a:lnRef idx="1">
              <a:schemeClr val="dk1"/>
            </a:lnRef>
            <a:fillRef idx="2">
              <a:schemeClr val="dk1"/>
            </a:fillRef>
            <a:effectRef idx="1">
              <a:schemeClr val="dk1"/>
            </a:effectRef>
            <a:fontRef idx="minor">
              <a:schemeClr val="dk1"/>
            </a:fontRef>
          </p:style>
          <p:txBody>
            <a:bodyPr rtlCol="0" anchor="ctr" anchorCtr="0"/>
            <a:lstStyle/>
            <a:p>
              <a:pPr algn="ctr"/>
              <a:r>
                <a:rPr lang="en-US" sz="1400" dirty="0" smtClean="0">
                  <a:solidFill>
                    <a:schemeClr val="bg1">
                      <a:lumMod val="50000"/>
                    </a:schemeClr>
                  </a:solidFill>
                  <a:latin typeface="Segoe UI" pitchFamily="34" charset="0"/>
                  <a:ea typeface="Segoe UI" pitchFamily="34" charset="0"/>
                  <a:cs typeface="Segoe UI" pitchFamily="34" charset="0"/>
                </a:rPr>
                <a:t>Networking</a:t>
              </a:r>
            </a:p>
          </p:txBody>
        </p:sp>
        <p:sp>
          <p:nvSpPr>
            <p:cNvPr id="53" name="Rounded Rectangle 52"/>
            <p:cNvSpPr/>
            <p:nvPr/>
          </p:nvSpPr>
          <p:spPr>
            <a:xfrm>
              <a:off x="6487282" y="4216403"/>
              <a:ext cx="1752600" cy="381000"/>
            </a:xfrm>
            <a:prstGeom prst="roundRect">
              <a:avLst/>
            </a:prstGeom>
            <a:ln>
              <a:solidFill>
                <a:schemeClr val="bg1">
                  <a:lumMod val="75000"/>
                </a:schemeClr>
              </a:solidFill>
            </a:ln>
            <a:scene3d>
              <a:camera prst="orthographicFront"/>
              <a:lightRig rig="threePt" dir="t"/>
            </a:scene3d>
            <a:sp3d>
              <a:bevelT w="63500" h="63500" prst="coolSlant"/>
            </a:sp3d>
          </p:spPr>
          <p:style>
            <a:lnRef idx="1">
              <a:schemeClr val="dk1"/>
            </a:lnRef>
            <a:fillRef idx="2">
              <a:schemeClr val="dk1"/>
            </a:fillRef>
            <a:effectRef idx="1">
              <a:schemeClr val="dk1"/>
            </a:effectRef>
            <a:fontRef idx="minor">
              <a:schemeClr val="dk1"/>
            </a:fontRef>
          </p:style>
          <p:txBody>
            <a:bodyPr rtlCol="0" anchor="ctr" anchorCtr="0"/>
            <a:lstStyle/>
            <a:p>
              <a:pPr algn="ctr"/>
              <a:r>
                <a:rPr lang="en-US" sz="1400" dirty="0" smtClean="0">
                  <a:solidFill>
                    <a:schemeClr val="bg1">
                      <a:lumMod val="50000"/>
                    </a:schemeClr>
                  </a:solidFill>
                  <a:latin typeface="Segoe UI" pitchFamily="34" charset="0"/>
                  <a:ea typeface="Segoe UI" pitchFamily="34" charset="0"/>
                  <a:cs typeface="Segoe UI" pitchFamily="34" charset="0"/>
                </a:rPr>
                <a:t>Servers</a:t>
              </a:r>
            </a:p>
          </p:txBody>
        </p:sp>
        <p:sp>
          <p:nvSpPr>
            <p:cNvPr id="55" name="Rounded Rectangle 54"/>
            <p:cNvSpPr/>
            <p:nvPr/>
          </p:nvSpPr>
          <p:spPr>
            <a:xfrm>
              <a:off x="6487282" y="4664078"/>
              <a:ext cx="1752600" cy="381000"/>
            </a:xfrm>
            <a:prstGeom prst="roundRect">
              <a:avLst/>
            </a:prstGeom>
            <a:ln>
              <a:solidFill>
                <a:schemeClr val="bg1">
                  <a:lumMod val="75000"/>
                </a:schemeClr>
              </a:solidFill>
            </a:ln>
            <a:scene3d>
              <a:camera prst="orthographicFront"/>
              <a:lightRig rig="threePt" dir="t"/>
            </a:scene3d>
            <a:sp3d>
              <a:bevelT w="63500" h="63500" prst="coolSlant"/>
            </a:sp3d>
          </p:spPr>
          <p:style>
            <a:lnRef idx="1">
              <a:schemeClr val="dk1"/>
            </a:lnRef>
            <a:fillRef idx="2">
              <a:schemeClr val="dk1"/>
            </a:fillRef>
            <a:effectRef idx="1">
              <a:schemeClr val="dk1"/>
            </a:effectRef>
            <a:fontRef idx="minor">
              <a:schemeClr val="dk1"/>
            </a:fontRef>
          </p:style>
          <p:txBody>
            <a:bodyPr rtlCol="0" anchor="ctr" anchorCtr="0"/>
            <a:lstStyle/>
            <a:p>
              <a:pPr algn="ctr"/>
              <a:r>
                <a:rPr lang="en-US" sz="1400" dirty="0" smtClean="0">
                  <a:solidFill>
                    <a:schemeClr val="bg1">
                      <a:lumMod val="50000"/>
                    </a:schemeClr>
                  </a:solidFill>
                  <a:latin typeface="Segoe UI" pitchFamily="34" charset="0"/>
                  <a:ea typeface="Segoe UI" pitchFamily="34" charset="0"/>
                  <a:cs typeface="Segoe UI" pitchFamily="34" charset="0"/>
                </a:rPr>
                <a:t>Virtualization</a:t>
              </a:r>
            </a:p>
          </p:txBody>
        </p:sp>
      </p:grpSp>
      <p:grpSp>
        <p:nvGrpSpPr>
          <p:cNvPr id="64" name="Group 63"/>
          <p:cNvGrpSpPr/>
          <p:nvPr/>
        </p:nvGrpSpPr>
        <p:grpSpPr>
          <a:xfrm>
            <a:off x="5010745" y="1818318"/>
            <a:ext cx="1314792" cy="1293978"/>
            <a:chOff x="6487282" y="2424424"/>
            <a:chExt cx="1752600" cy="1725304"/>
          </a:xfrm>
        </p:grpSpPr>
        <p:sp>
          <p:nvSpPr>
            <p:cNvPr id="54" name="Rounded Rectangle 53"/>
            <p:cNvSpPr/>
            <p:nvPr/>
          </p:nvSpPr>
          <p:spPr>
            <a:xfrm>
              <a:off x="6487282" y="3768728"/>
              <a:ext cx="1752600" cy="38100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Databases</a:t>
              </a:r>
            </a:p>
          </p:txBody>
        </p:sp>
        <p:sp>
          <p:nvSpPr>
            <p:cNvPr id="56" name="Rounded Rectangle 55"/>
            <p:cNvSpPr/>
            <p:nvPr/>
          </p:nvSpPr>
          <p:spPr>
            <a:xfrm>
              <a:off x="6487282" y="2872099"/>
              <a:ext cx="1752600" cy="38100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Runtimes</a:t>
              </a:r>
            </a:p>
          </p:txBody>
        </p:sp>
        <p:sp>
          <p:nvSpPr>
            <p:cNvPr id="57" name="Rounded Rectangle 56"/>
            <p:cNvSpPr/>
            <p:nvPr/>
          </p:nvSpPr>
          <p:spPr>
            <a:xfrm>
              <a:off x="6487282" y="2424424"/>
              <a:ext cx="1752600" cy="38100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Applications</a:t>
              </a:r>
            </a:p>
          </p:txBody>
        </p:sp>
        <p:sp>
          <p:nvSpPr>
            <p:cNvPr id="58" name="Rounded Rectangle 57"/>
            <p:cNvSpPr/>
            <p:nvPr/>
          </p:nvSpPr>
          <p:spPr>
            <a:xfrm>
              <a:off x="6487282" y="3319774"/>
              <a:ext cx="1752600" cy="38100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Security</a:t>
              </a:r>
              <a:endParaRPr lang="en-US" sz="1400" dirty="0">
                <a:solidFill>
                  <a:schemeClr val="bg1"/>
                </a:solidFill>
                <a:latin typeface="Segoe UI" pitchFamily="34" charset="0"/>
                <a:ea typeface="Segoe UI" pitchFamily="34" charset="0"/>
                <a:cs typeface="Segoe UI" pitchFamily="34" charset="0"/>
              </a:endParaRPr>
            </a:p>
          </p:txBody>
        </p:sp>
      </p:grpSp>
      <p:sp>
        <p:nvSpPr>
          <p:cNvPr id="61" name="Left Brace 60"/>
          <p:cNvSpPr/>
          <p:nvPr/>
        </p:nvSpPr>
        <p:spPr>
          <a:xfrm>
            <a:off x="4756854" y="1806007"/>
            <a:ext cx="200077" cy="335756"/>
          </a:xfrm>
          <a:prstGeom prst="leftBrace">
            <a:avLst>
              <a:gd name="adj1" fmla="val 3687"/>
              <a:gd name="adj2" fmla="val 50000"/>
            </a:avLst>
          </a:pr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solidFill>
                <a:schemeClr val="bg1"/>
              </a:solidFill>
              <a:latin typeface="Segoe UI" pitchFamily="34" charset="0"/>
              <a:ea typeface="Segoe UI" pitchFamily="34" charset="0"/>
              <a:cs typeface="Segoe UI" pitchFamily="34" charset="0"/>
            </a:endParaRPr>
          </a:p>
        </p:txBody>
      </p:sp>
      <p:sp>
        <p:nvSpPr>
          <p:cNvPr id="62" name="TextBox 61"/>
          <p:cNvSpPr txBox="1"/>
          <p:nvPr/>
        </p:nvSpPr>
        <p:spPr>
          <a:xfrm>
            <a:off x="4422892" y="1503134"/>
            <a:ext cx="400110" cy="1040413"/>
          </a:xfrm>
          <a:prstGeom prst="rect">
            <a:avLst/>
          </a:prstGeom>
          <a:noFill/>
        </p:spPr>
        <p:txBody>
          <a:bodyPr vert="vert270" wrap="none" rtlCol="0">
            <a:spAutoFit/>
          </a:bodyPr>
          <a:lstStyle/>
          <a:p>
            <a:r>
              <a:rPr lang="en-US" sz="1400" dirty="0" err="1" smtClean="0">
                <a:solidFill>
                  <a:schemeClr val="bg1"/>
                </a:solidFill>
                <a:latin typeface="Segoe UI" pitchFamily="34" charset="0"/>
                <a:ea typeface="Segoe UI" pitchFamily="34" charset="0"/>
                <a:cs typeface="Segoe UI" pitchFamily="34" charset="0"/>
              </a:rPr>
              <a:t>Votre</a:t>
            </a:r>
            <a:r>
              <a:rPr lang="en-US" sz="1400" dirty="0" smtClean="0">
                <a:solidFill>
                  <a:schemeClr val="bg1"/>
                </a:solidFill>
                <a:latin typeface="Segoe UI" pitchFamily="34" charset="0"/>
                <a:ea typeface="Segoe UI" pitchFamily="34" charset="0"/>
                <a:cs typeface="Segoe UI" pitchFamily="34" charset="0"/>
              </a:rPr>
              <a:t> </a:t>
            </a:r>
            <a:r>
              <a:rPr lang="en-US" sz="1400" dirty="0" err="1" smtClean="0">
                <a:solidFill>
                  <a:schemeClr val="bg1"/>
                </a:solidFill>
                <a:latin typeface="Segoe UI" pitchFamily="34" charset="0"/>
                <a:ea typeface="Segoe UI" pitchFamily="34" charset="0"/>
                <a:cs typeface="Segoe UI" pitchFamily="34" charset="0"/>
              </a:rPr>
              <a:t>valeur</a:t>
            </a:r>
            <a:endParaRPr lang="en-US" sz="1400" dirty="0">
              <a:solidFill>
                <a:schemeClr val="bg1"/>
              </a:solidFill>
              <a:latin typeface="Segoe UI" pitchFamily="34" charset="0"/>
              <a:ea typeface="Segoe UI" pitchFamily="34" charset="0"/>
              <a:cs typeface="Segoe UI" pitchFamily="34" charset="0"/>
            </a:endParaRPr>
          </a:p>
        </p:txBody>
      </p:sp>
      <p:sp>
        <p:nvSpPr>
          <p:cNvPr id="70" name="Left Brace 69"/>
          <p:cNvSpPr/>
          <p:nvPr/>
        </p:nvSpPr>
        <p:spPr>
          <a:xfrm>
            <a:off x="2738978" y="1795274"/>
            <a:ext cx="200077" cy="1333748"/>
          </a:xfrm>
          <a:prstGeom prst="leftBrace">
            <a:avLst>
              <a:gd name="adj1" fmla="val 3687"/>
              <a:gd name="adj2" fmla="val 50000"/>
            </a:avLst>
          </a:prstGeom>
          <a:ln w="12700">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solidFill>
                <a:schemeClr val="bg1"/>
              </a:solidFill>
              <a:latin typeface="Segoe UI" pitchFamily="34" charset="0"/>
              <a:ea typeface="Segoe UI" pitchFamily="34" charset="0"/>
              <a:cs typeface="Segoe UI" pitchFamily="34" charset="0"/>
            </a:endParaRPr>
          </a:p>
        </p:txBody>
      </p:sp>
      <p:sp>
        <p:nvSpPr>
          <p:cNvPr id="71" name="TextBox 70"/>
          <p:cNvSpPr txBox="1"/>
          <p:nvPr/>
        </p:nvSpPr>
        <p:spPr>
          <a:xfrm>
            <a:off x="2394568" y="1992816"/>
            <a:ext cx="400110" cy="1040413"/>
          </a:xfrm>
          <a:prstGeom prst="rect">
            <a:avLst/>
          </a:prstGeom>
          <a:noFill/>
        </p:spPr>
        <p:txBody>
          <a:bodyPr vert="vert270" wrap="none" rtlCol="0">
            <a:spAutoFit/>
          </a:bodyPr>
          <a:lstStyle/>
          <a:p>
            <a:r>
              <a:rPr lang="en-US" sz="1400" dirty="0" err="1" smtClean="0">
                <a:solidFill>
                  <a:schemeClr val="bg1"/>
                </a:solidFill>
                <a:latin typeface="Segoe UI" pitchFamily="34" charset="0"/>
                <a:ea typeface="Segoe UI" pitchFamily="34" charset="0"/>
                <a:cs typeface="Segoe UI" pitchFamily="34" charset="0"/>
              </a:rPr>
              <a:t>Votre</a:t>
            </a:r>
            <a:r>
              <a:rPr lang="en-US" sz="1400" dirty="0" smtClean="0">
                <a:solidFill>
                  <a:schemeClr val="bg1"/>
                </a:solidFill>
                <a:latin typeface="Segoe UI" pitchFamily="34" charset="0"/>
                <a:ea typeface="Segoe UI" pitchFamily="34" charset="0"/>
                <a:cs typeface="Segoe UI" pitchFamily="34" charset="0"/>
              </a:rPr>
              <a:t> </a:t>
            </a:r>
            <a:r>
              <a:rPr lang="en-US" sz="1400" dirty="0" err="1" smtClean="0">
                <a:solidFill>
                  <a:schemeClr val="bg1"/>
                </a:solidFill>
                <a:latin typeface="Segoe UI" pitchFamily="34" charset="0"/>
                <a:ea typeface="Segoe UI" pitchFamily="34" charset="0"/>
                <a:cs typeface="Segoe UI" pitchFamily="34" charset="0"/>
              </a:rPr>
              <a:t>valeur</a:t>
            </a:r>
            <a:endParaRPr lang="en-US" sz="1400" dirty="0">
              <a:solidFill>
                <a:schemeClr val="bg1"/>
              </a:solidFill>
              <a:latin typeface="Segoe UI" pitchFamily="34" charset="0"/>
              <a:ea typeface="Segoe UI" pitchFamily="34" charset="0"/>
              <a:cs typeface="Segoe UI" pitchFamily="34" charset="0"/>
            </a:endParaRPr>
          </a:p>
        </p:txBody>
      </p:sp>
      <p:sp>
        <p:nvSpPr>
          <p:cNvPr id="72" name="Rounded Rectangle 71"/>
          <p:cNvSpPr/>
          <p:nvPr/>
        </p:nvSpPr>
        <p:spPr>
          <a:xfrm>
            <a:off x="2994544" y="1806008"/>
            <a:ext cx="1314792" cy="969572"/>
          </a:xfrm>
          <a:prstGeom prst="roundRect">
            <a:avLst>
              <a:gd name="adj" fmla="val 7011"/>
            </a:avLst>
          </a:prstGeom>
          <a:ln/>
        </p:spPr>
        <p:style>
          <a:lnRef idx="0">
            <a:schemeClr val="accent6"/>
          </a:lnRef>
          <a:fillRef idx="3">
            <a:schemeClr val="accent6"/>
          </a:fillRef>
          <a:effectRef idx="3">
            <a:schemeClr val="accent6"/>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Innovations</a:t>
            </a:r>
          </a:p>
        </p:txBody>
      </p:sp>
      <p:sp>
        <p:nvSpPr>
          <p:cNvPr id="73" name="Left Brace 72"/>
          <p:cNvSpPr/>
          <p:nvPr/>
        </p:nvSpPr>
        <p:spPr>
          <a:xfrm>
            <a:off x="4756851" y="1806007"/>
            <a:ext cx="200078" cy="1994528"/>
          </a:xfrm>
          <a:prstGeom prst="leftBrace">
            <a:avLst>
              <a:gd name="adj1" fmla="val 3687"/>
              <a:gd name="adj2" fmla="val 50000"/>
            </a:avLst>
          </a:pr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solidFill>
                <a:schemeClr val="bg1"/>
              </a:solidFill>
              <a:latin typeface="Segoe UI" pitchFamily="34" charset="0"/>
              <a:ea typeface="Segoe UI" pitchFamily="34" charset="0"/>
              <a:cs typeface="Segoe UI" pitchFamily="34" charset="0"/>
            </a:endParaRPr>
          </a:p>
        </p:txBody>
      </p:sp>
      <p:sp>
        <p:nvSpPr>
          <p:cNvPr id="74" name="TextBox 73"/>
          <p:cNvSpPr txBox="1"/>
          <p:nvPr/>
        </p:nvSpPr>
        <p:spPr>
          <a:xfrm>
            <a:off x="4417723" y="2332184"/>
            <a:ext cx="400110" cy="1040413"/>
          </a:xfrm>
          <a:prstGeom prst="rect">
            <a:avLst/>
          </a:prstGeom>
          <a:noFill/>
        </p:spPr>
        <p:txBody>
          <a:bodyPr vert="vert270" wrap="none" rtlCol="0">
            <a:spAutoFit/>
          </a:bodyPr>
          <a:lstStyle/>
          <a:p>
            <a:r>
              <a:rPr lang="en-US" sz="1400" dirty="0" err="1" smtClean="0">
                <a:solidFill>
                  <a:schemeClr val="bg1"/>
                </a:solidFill>
                <a:latin typeface="Segoe UI" pitchFamily="34" charset="0"/>
                <a:ea typeface="Segoe UI" pitchFamily="34" charset="0"/>
                <a:cs typeface="Segoe UI" pitchFamily="34" charset="0"/>
              </a:rPr>
              <a:t>Votre</a:t>
            </a:r>
            <a:r>
              <a:rPr lang="en-US" sz="1400" dirty="0" smtClean="0">
                <a:solidFill>
                  <a:schemeClr val="bg1"/>
                </a:solidFill>
                <a:latin typeface="Segoe UI" pitchFamily="34" charset="0"/>
                <a:ea typeface="Segoe UI" pitchFamily="34" charset="0"/>
                <a:cs typeface="Segoe UI" pitchFamily="34" charset="0"/>
              </a:rPr>
              <a:t> </a:t>
            </a:r>
            <a:r>
              <a:rPr lang="en-US" sz="1400" dirty="0" err="1" smtClean="0">
                <a:solidFill>
                  <a:schemeClr val="bg1"/>
                </a:solidFill>
                <a:latin typeface="Segoe UI" pitchFamily="34" charset="0"/>
                <a:ea typeface="Segoe UI" pitchFamily="34" charset="0"/>
                <a:cs typeface="Segoe UI" pitchFamily="34" charset="0"/>
              </a:rPr>
              <a:t>valeur</a:t>
            </a:r>
            <a:endParaRPr lang="en-US" sz="1400" dirty="0">
              <a:solidFill>
                <a:schemeClr val="bg1"/>
              </a:solidFill>
              <a:latin typeface="Segoe UI" pitchFamily="34" charset="0"/>
              <a:ea typeface="Segoe UI" pitchFamily="34" charset="0"/>
              <a:cs typeface="Segoe UI" pitchFamily="34" charset="0"/>
            </a:endParaRPr>
          </a:p>
        </p:txBody>
      </p:sp>
      <p:sp>
        <p:nvSpPr>
          <p:cNvPr id="75" name="Rounded Rectangle 74"/>
          <p:cNvSpPr/>
          <p:nvPr/>
        </p:nvSpPr>
        <p:spPr>
          <a:xfrm>
            <a:off x="5012420" y="1818319"/>
            <a:ext cx="1314792" cy="1629734"/>
          </a:xfrm>
          <a:prstGeom prst="roundRect">
            <a:avLst>
              <a:gd name="adj" fmla="val 4208"/>
            </a:avLst>
          </a:prstGeom>
          <a:ln/>
        </p:spPr>
        <p:style>
          <a:lnRef idx="0">
            <a:schemeClr val="accent6"/>
          </a:lnRef>
          <a:fillRef idx="3">
            <a:schemeClr val="accent6"/>
          </a:fillRef>
          <a:effectRef idx="3">
            <a:schemeClr val="accent6"/>
          </a:effectRef>
          <a:fontRef idx="minor">
            <a:schemeClr val="lt1"/>
          </a:fontRef>
        </p:style>
        <p:txBody>
          <a:bodyPr rtlCol="0" anchor="ctr" anchorCtr="0"/>
          <a:lstStyle/>
          <a:p>
            <a:pPr algn="ctr"/>
            <a:r>
              <a:rPr lang="en-US" sz="1400" dirty="0" smtClean="0">
                <a:solidFill>
                  <a:schemeClr val="bg1"/>
                </a:solidFill>
                <a:latin typeface="Segoe UI" pitchFamily="34" charset="0"/>
                <a:ea typeface="Segoe UI" pitchFamily="34" charset="0"/>
                <a:cs typeface="Segoe UI" pitchFamily="34" charset="0"/>
              </a:rPr>
              <a:t>Innovations</a:t>
            </a:r>
          </a:p>
        </p:txBody>
      </p:sp>
      <p:sp>
        <p:nvSpPr>
          <p:cNvPr id="76" name="Left Brace 75"/>
          <p:cNvSpPr/>
          <p:nvPr/>
        </p:nvSpPr>
        <p:spPr>
          <a:xfrm>
            <a:off x="6757623" y="1821559"/>
            <a:ext cx="196728" cy="2980038"/>
          </a:xfrm>
          <a:prstGeom prst="leftBrace">
            <a:avLst>
              <a:gd name="adj1" fmla="val 7373"/>
              <a:gd name="adj2" fmla="val 50000"/>
            </a:avLst>
          </a:prstGeom>
          <a:ln w="12700">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solidFill>
                <a:schemeClr val="bg1"/>
              </a:solidFill>
              <a:latin typeface="Segoe UI" pitchFamily="34" charset="0"/>
              <a:ea typeface="Segoe UI" pitchFamily="34" charset="0"/>
              <a:cs typeface="Segoe UI" pitchFamily="34" charset="0"/>
            </a:endParaRPr>
          </a:p>
        </p:txBody>
      </p:sp>
      <p:sp>
        <p:nvSpPr>
          <p:cNvPr id="77" name="TextBox 76"/>
          <p:cNvSpPr txBox="1"/>
          <p:nvPr/>
        </p:nvSpPr>
        <p:spPr>
          <a:xfrm>
            <a:off x="6425682" y="2827481"/>
            <a:ext cx="400110" cy="1040413"/>
          </a:xfrm>
          <a:prstGeom prst="rect">
            <a:avLst/>
          </a:prstGeom>
          <a:noFill/>
        </p:spPr>
        <p:txBody>
          <a:bodyPr vert="vert270" wrap="none" rtlCol="0">
            <a:spAutoFit/>
          </a:bodyPr>
          <a:lstStyle/>
          <a:p>
            <a:r>
              <a:rPr lang="en-US" sz="1400" dirty="0" err="1" smtClean="0">
                <a:solidFill>
                  <a:schemeClr val="bg1"/>
                </a:solidFill>
                <a:latin typeface="Segoe UI" pitchFamily="34" charset="0"/>
                <a:ea typeface="Segoe UI" pitchFamily="34" charset="0"/>
                <a:cs typeface="Segoe UI" pitchFamily="34" charset="0"/>
              </a:rPr>
              <a:t>Votre</a:t>
            </a:r>
            <a:r>
              <a:rPr lang="en-US" sz="1400" dirty="0" smtClean="0">
                <a:solidFill>
                  <a:schemeClr val="bg1"/>
                </a:solidFill>
                <a:latin typeface="Segoe UI" pitchFamily="34" charset="0"/>
                <a:ea typeface="Segoe UI" pitchFamily="34" charset="0"/>
                <a:cs typeface="Segoe UI" pitchFamily="34" charset="0"/>
              </a:rPr>
              <a:t> </a:t>
            </a:r>
            <a:r>
              <a:rPr lang="en-US" sz="1400" dirty="0" err="1" smtClean="0">
                <a:solidFill>
                  <a:schemeClr val="bg1"/>
                </a:solidFill>
                <a:latin typeface="Segoe UI" pitchFamily="34" charset="0"/>
                <a:ea typeface="Segoe UI" pitchFamily="34" charset="0"/>
                <a:cs typeface="Segoe UI" pitchFamily="34" charset="0"/>
              </a:rPr>
              <a:t>valeur</a:t>
            </a:r>
            <a:endParaRPr lang="en-US" sz="1400" dirty="0">
              <a:solidFill>
                <a:schemeClr val="bg1"/>
              </a:solidFill>
              <a:latin typeface="Segoe UI" pitchFamily="34" charset="0"/>
              <a:ea typeface="Segoe UI" pitchFamily="34" charset="0"/>
              <a:cs typeface="Segoe UI" pitchFamily="34" charset="0"/>
            </a:endParaRPr>
          </a:p>
        </p:txBody>
      </p:sp>
      <p:sp>
        <p:nvSpPr>
          <p:cNvPr id="78" name="Rounded Rectangle 77"/>
          <p:cNvSpPr/>
          <p:nvPr/>
        </p:nvSpPr>
        <p:spPr>
          <a:xfrm>
            <a:off x="7011516" y="1821559"/>
            <a:ext cx="1314792" cy="2651409"/>
          </a:xfrm>
          <a:prstGeom prst="roundRect">
            <a:avLst>
              <a:gd name="adj" fmla="val 4208"/>
            </a:avLst>
          </a:prstGeom>
          <a:ln/>
        </p:spPr>
        <p:style>
          <a:lnRef idx="0">
            <a:schemeClr val="accent6"/>
          </a:lnRef>
          <a:fillRef idx="3">
            <a:schemeClr val="accent6"/>
          </a:fillRef>
          <a:effectRef idx="3">
            <a:schemeClr val="accent6"/>
          </a:effectRef>
          <a:fontRef idx="minor">
            <a:schemeClr val="lt1"/>
          </a:fontRef>
        </p:style>
        <p:txBody>
          <a:bodyPr rtlCol="0" anchor="ctr" anchorCtr="0"/>
          <a:lstStyle/>
          <a:p>
            <a:pPr algn="ctr"/>
            <a:r>
              <a:rPr lang="en-US" sz="1400" smtClean="0">
                <a:solidFill>
                  <a:schemeClr val="bg1"/>
                </a:solidFill>
                <a:latin typeface="Segoe UI" pitchFamily="34" charset="0"/>
                <a:ea typeface="Segoe UI" pitchFamily="34" charset="0"/>
                <a:cs typeface="Segoe UI" pitchFamily="34" charset="0"/>
              </a:rPr>
              <a:t>Innovations</a:t>
            </a:r>
            <a:endParaRPr lang="en-US" sz="1400" dirty="0" smtClean="0">
              <a:solidFill>
                <a:schemeClr val="bg1"/>
              </a:solidFill>
              <a:latin typeface="Segoe UI" pitchFamily="34" charset="0"/>
              <a:ea typeface="Segoe UI" pitchFamily="34" charset="0"/>
              <a:cs typeface="Segoe UI" pitchFamily="34" charset="0"/>
            </a:endParaRPr>
          </a:p>
        </p:txBody>
      </p:sp>
      <p:sp>
        <p:nvSpPr>
          <p:cNvPr id="66" name="Title 1"/>
          <p:cNvSpPr>
            <a:spLocks noGrp="1"/>
          </p:cNvSpPr>
          <p:nvPr>
            <p:ph type="title"/>
          </p:nvPr>
        </p:nvSpPr>
        <p:spPr/>
        <p:txBody>
          <a:bodyPr>
            <a:noAutofit/>
          </a:bodyPr>
          <a:lstStyle/>
          <a:p>
            <a:r>
              <a:rPr lang="fr-FR" sz="3200" dirty="0"/>
              <a:t>Opportunités pour l’Innovation</a:t>
            </a:r>
          </a:p>
        </p:txBody>
      </p:sp>
      <p:pic>
        <p:nvPicPr>
          <p:cNvPr id="69" name="Picture 3" descr="C:\Users\marinet\Pictures\Azure_ISV\logos azure\WinAzure_rgb_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16784" y="724178"/>
            <a:ext cx="2304256" cy="264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1175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5"/>
                                        </p:tgtEl>
                                      </p:cBhvr>
                                    </p:animEffect>
                                    <p:set>
                                      <p:cBhvr>
                                        <p:cTn id="7" dur="1" fill="hold">
                                          <p:stCondLst>
                                            <p:cond delay="499"/>
                                          </p:stCondLst>
                                        </p:cTn>
                                        <p:tgtEl>
                                          <p:spTgt spid="45"/>
                                        </p:tgtEl>
                                        <p:attrNameLst>
                                          <p:attrName>style.visibility</p:attrName>
                                        </p:attrNameLst>
                                      </p:cBhvr>
                                      <p:to>
                                        <p:strVal val="hidden"/>
                                      </p:to>
                                    </p:set>
                                  </p:childTnLst>
                                </p:cTn>
                              </p:par>
                            </p:childTnLst>
                          </p:cTn>
                        </p:par>
                        <p:par>
                          <p:cTn id="8" fill="hold">
                            <p:stCondLst>
                              <p:cond delay="500"/>
                            </p:stCondLst>
                            <p:childTnLst>
                              <p:par>
                                <p:cTn id="9" presetID="42" presetClass="path" presetSubtype="0" accel="50000" decel="50000" fill="hold" nodeType="afterEffect">
                                  <p:stCondLst>
                                    <p:cond delay="0"/>
                                  </p:stCondLst>
                                  <p:childTnLst>
                                    <p:animMotion origin="layout" path="M -3.13143E-6 -7.9556E-7 L -3.13143E-6 0.19612 " pathEditMode="relative" rAng="0" ptsTypes="AA">
                                      <p:cBhvr>
                                        <p:cTn id="10" dur="2000" fill="hold"/>
                                        <p:tgtEl>
                                          <p:spTgt spid="46"/>
                                        </p:tgtEl>
                                        <p:attrNameLst>
                                          <p:attrName>ppt_x</p:attrName>
                                          <p:attrName>ppt_y</p:attrName>
                                        </p:attrNameLst>
                                      </p:cBhvr>
                                      <p:rCtr x="0" y="9806"/>
                                    </p:animMotion>
                                  </p:childTnLst>
                                </p:cTn>
                              </p:par>
                              <p:par>
                                <p:cTn id="11" presetID="10" presetClass="exit" presetSubtype="0" fill="hold" grpId="0" nodeType="withEffect">
                                  <p:stCondLst>
                                    <p:cond delay="0"/>
                                  </p:stCondLst>
                                  <p:childTnLst>
                                    <p:animEffect transition="out" filter="fade">
                                      <p:cBhvr>
                                        <p:cTn id="12" dur="500"/>
                                        <p:tgtEl>
                                          <p:spTgt spid="40"/>
                                        </p:tgtEl>
                                      </p:cBhvr>
                                    </p:animEffect>
                                    <p:set>
                                      <p:cBhvr>
                                        <p:cTn id="13" dur="1" fill="hold">
                                          <p:stCondLst>
                                            <p:cond delay="499"/>
                                          </p:stCondLst>
                                        </p:cTn>
                                        <p:tgtEl>
                                          <p:spTgt spid="40"/>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39"/>
                                        </p:tgtEl>
                                      </p:cBhvr>
                                    </p:animEffect>
                                    <p:set>
                                      <p:cBhvr>
                                        <p:cTn id="16" dur="1" fill="hold">
                                          <p:stCondLst>
                                            <p:cond delay="499"/>
                                          </p:stCondLst>
                                        </p:cTn>
                                        <p:tgtEl>
                                          <p:spTgt spid="39"/>
                                        </p:tgtEl>
                                        <p:attrNameLst>
                                          <p:attrName>style.visibility</p:attrName>
                                        </p:attrNameLst>
                                      </p:cBhvr>
                                      <p:to>
                                        <p:strVal val="hidden"/>
                                      </p:to>
                                    </p:set>
                                  </p:childTnLst>
                                </p:cTn>
                              </p:par>
                            </p:childTnLst>
                          </p:cTn>
                        </p:par>
                        <p:par>
                          <p:cTn id="17" fill="hold">
                            <p:stCondLst>
                              <p:cond delay="2500"/>
                            </p:stCondLst>
                            <p:childTnLst>
                              <p:par>
                                <p:cTn id="18" presetID="10" presetClass="entr" presetSubtype="0" fill="hold" grpId="0" nodeType="after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fade">
                                      <p:cBhvr>
                                        <p:cTn id="20" dur="500"/>
                                        <p:tgtEl>
                                          <p:spTgt spid="7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2"/>
                                        </p:tgtEl>
                                        <p:attrNameLst>
                                          <p:attrName>style.visibility</p:attrName>
                                        </p:attrNameLst>
                                      </p:cBhvr>
                                      <p:to>
                                        <p:strVal val="visible"/>
                                      </p:to>
                                    </p:set>
                                    <p:animEffect transition="in" filter="fade">
                                      <p:cBhvr>
                                        <p:cTn id="26" dur="500"/>
                                        <p:tgtEl>
                                          <p:spTgt spid="7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63"/>
                                        </p:tgtEl>
                                      </p:cBhvr>
                                    </p:animEffect>
                                    <p:set>
                                      <p:cBhvr>
                                        <p:cTn id="31" dur="1" fill="hold">
                                          <p:stCondLst>
                                            <p:cond delay="499"/>
                                          </p:stCondLst>
                                        </p:cTn>
                                        <p:tgtEl>
                                          <p:spTgt spid="63"/>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500"/>
                                        <p:tgtEl>
                                          <p:spTgt spid="62"/>
                                        </p:tgtEl>
                                      </p:cBhvr>
                                    </p:animEffect>
                                    <p:set>
                                      <p:cBhvr>
                                        <p:cTn id="34" dur="1" fill="hold">
                                          <p:stCondLst>
                                            <p:cond delay="499"/>
                                          </p:stCondLst>
                                        </p:cTn>
                                        <p:tgtEl>
                                          <p:spTgt spid="62"/>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500"/>
                                        <p:tgtEl>
                                          <p:spTgt spid="61"/>
                                        </p:tgtEl>
                                      </p:cBhvr>
                                    </p:animEffect>
                                    <p:set>
                                      <p:cBhvr>
                                        <p:cTn id="37" dur="1" fill="hold">
                                          <p:stCondLst>
                                            <p:cond delay="499"/>
                                          </p:stCondLst>
                                        </p:cTn>
                                        <p:tgtEl>
                                          <p:spTgt spid="61"/>
                                        </p:tgtEl>
                                        <p:attrNameLst>
                                          <p:attrName>style.visibility</p:attrName>
                                        </p:attrNameLst>
                                      </p:cBhvr>
                                      <p:to>
                                        <p:strVal val="hidden"/>
                                      </p:to>
                                    </p:set>
                                  </p:childTnLst>
                                </p:cTn>
                              </p:par>
                            </p:childTnLst>
                          </p:cTn>
                        </p:par>
                        <p:par>
                          <p:cTn id="38" fill="hold">
                            <p:stCondLst>
                              <p:cond delay="500"/>
                            </p:stCondLst>
                            <p:childTnLst>
                              <p:par>
                                <p:cTn id="39" presetID="42" presetClass="path" presetSubtype="0" accel="50000" decel="50000" fill="hold" nodeType="afterEffect">
                                  <p:stCondLst>
                                    <p:cond delay="0"/>
                                  </p:stCondLst>
                                  <p:childTnLst>
                                    <p:animMotion origin="layout" path="M -2.24306E-6 -3.40426E-6 L -2.24306E-6 0.32355 " pathEditMode="relative" rAng="0" ptsTypes="AA">
                                      <p:cBhvr>
                                        <p:cTn id="40" dur="2000" fill="hold"/>
                                        <p:tgtEl>
                                          <p:spTgt spid="64"/>
                                        </p:tgtEl>
                                        <p:attrNameLst>
                                          <p:attrName>ppt_x</p:attrName>
                                          <p:attrName>ppt_y</p:attrName>
                                        </p:attrNameLst>
                                      </p:cBhvr>
                                      <p:rCtr x="0" y="16166"/>
                                    </p:animMotion>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500"/>
                                        <p:tgtEl>
                                          <p:spTgt spid="7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fade">
                                      <p:cBhvr>
                                        <p:cTn id="47" dur="500"/>
                                        <p:tgtEl>
                                          <p:spTgt spid="7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5"/>
                                        </p:tgtEl>
                                        <p:attrNameLst>
                                          <p:attrName>style.visibility</p:attrName>
                                        </p:attrNameLst>
                                      </p:cBhvr>
                                      <p:to>
                                        <p:strVal val="visible"/>
                                      </p:to>
                                    </p:set>
                                    <p:animEffect transition="in" filter="fade">
                                      <p:cBhvr>
                                        <p:cTn id="50" dur="500"/>
                                        <p:tgtEl>
                                          <p:spTgt spid="7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65"/>
                                        </p:tgtEl>
                                      </p:cBhvr>
                                    </p:animEffect>
                                    <p:set>
                                      <p:cBhvr>
                                        <p:cTn id="55" dur="1" fill="hold">
                                          <p:stCondLst>
                                            <p:cond delay="499"/>
                                          </p:stCondLst>
                                        </p:cTn>
                                        <p:tgtEl>
                                          <p:spTgt spid="65"/>
                                        </p:tgtEl>
                                        <p:attrNameLst>
                                          <p:attrName>style.visibility</p:attrName>
                                        </p:attrNameLst>
                                      </p:cBhvr>
                                      <p:to>
                                        <p:strVal val="hidden"/>
                                      </p:to>
                                    </p:set>
                                  </p:childTnLst>
                                </p:cTn>
                              </p:par>
                              <p:par>
                                <p:cTn id="56" presetID="10" presetClass="exit" presetSubtype="0" fill="hold" grpId="0" nodeType="withEffect">
                                  <p:stCondLst>
                                    <p:cond delay="0"/>
                                  </p:stCondLst>
                                  <p:childTnLst>
                                    <p:animEffect transition="out" filter="fade">
                                      <p:cBhvr>
                                        <p:cTn id="57" dur="500"/>
                                        <p:tgtEl>
                                          <p:spTgt spid="42"/>
                                        </p:tgtEl>
                                      </p:cBhvr>
                                    </p:animEffect>
                                    <p:set>
                                      <p:cBhvr>
                                        <p:cTn id="58" dur="1" fill="hold">
                                          <p:stCondLst>
                                            <p:cond delay="499"/>
                                          </p:stCondLst>
                                        </p:cTn>
                                        <p:tgtEl>
                                          <p:spTgt spid="42"/>
                                        </p:tgtEl>
                                        <p:attrNameLst>
                                          <p:attrName>style.visibility</p:attrName>
                                        </p:attrNameLst>
                                      </p:cBhvr>
                                      <p:to>
                                        <p:strVal val="hidden"/>
                                      </p:to>
                                    </p:set>
                                  </p:childTnLst>
                                </p:cTn>
                              </p:par>
                              <p:par>
                                <p:cTn id="59" presetID="10" presetClass="exit" presetSubtype="0" fill="hold" grpId="0" nodeType="withEffect">
                                  <p:stCondLst>
                                    <p:cond delay="0"/>
                                  </p:stCondLst>
                                  <p:childTnLst>
                                    <p:animEffect transition="out" filter="fade">
                                      <p:cBhvr>
                                        <p:cTn id="60" dur="500"/>
                                        <p:tgtEl>
                                          <p:spTgt spid="41"/>
                                        </p:tgtEl>
                                      </p:cBhvr>
                                    </p:animEffect>
                                    <p:set>
                                      <p:cBhvr>
                                        <p:cTn id="61" dur="1" fill="hold">
                                          <p:stCondLst>
                                            <p:cond delay="499"/>
                                          </p:stCondLst>
                                        </p:cTn>
                                        <p:tgtEl>
                                          <p:spTgt spid="41"/>
                                        </p:tgtEl>
                                        <p:attrNameLst>
                                          <p:attrName>style.visibility</p:attrName>
                                        </p:attrNameLst>
                                      </p:cBhvr>
                                      <p:to>
                                        <p:strVal val="hidden"/>
                                      </p:to>
                                    </p:set>
                                  </p:childTnLst>
                                </p:cTn>
                              </p:par>
                            </p:childTnLst>
                          </p:cTn>
                        </p:par>
                        <p:par>
                          <p:cTn id="62" fill="hold">
                            <p:stCondLst>
                              <p:cond delay="500"/>
                            </p:stCondLst>
                            <p:childTnLst>
                              <p:par>
                                <p:cTn id="63" presetID="42" presetClass="path" presetSubtype="0" accel="50000" decel="50000" fill="hold" grpId="0" nodeType="afterEffect">
                                  <p:stCondLst>
                                    <p:cond delay="0"/>
                                  </p:stCondLst>
                                  <p:childTnLst>
                                    <p:animMotion origin="layout" path="M 2.27433E-6 3.53377E-6 L 2.27433E-6 0.51665 " pathEditMode="relative" rAng="0" ptsTypes="AA">
                                      <p:cBhvr>
                                        <p:cTn id="64" dur="2000" fill="hold"/>
                                        <p:tgtEl>
                                          <p:spTgt spid="31"/>
                                        </p:tgtEl>
                                        <p:attrNameLst>
                                          <p:attrName>ppt_x</p:attrName>
                                          <p:attrName>ppt_y</p:attrName>
                                        </p:attrNameLst>
                                      </p:cBhvr>
                                      <p:rCtr x="0" y="25833"/>
                                    </p:animMotion>
                                  </p:childTnLst>
                                </p:cTn>
                              </p:par>
                            </p:childTnLst>
                          </p:cTn>
                        </p:par>
                        <p:par>
                          <p:cTn id="65" fill="hold">
                            <p:stCondLst>
                              <p:cond delay="2500"/>
                            </p:stCondLst>
                            <p:childTnLst>
                              <p:par>
                                <p:cTn id="66" presetID="10" presetClass="entr" presetSubtype="0" fill="hold" grpId="0" nodeType="afterEffect">
                                  <p:stCondLst>
                                    <p:cond delay="0"/>
                                  </p:stCondLst>
                                  <p:childTnLst>
                                    <p:set>
                                      <p:cBhvr>
                                        <p:cTn id="67" dur="1" fill="hold">
                                          <p:stCondLst>
                                            <p:cond delay="0"/>
                                          </p:stCondLst>
                                        </p:cTn>
                                        <p:tgtEl>
                                          <p:spTgt spid="77"/>
                                        </p:tgtEl>
                                        <p:attrNameLst>
                                          <p:attrName>style.visibility</p:attrName>
                                        </p:attrNameLst>
                                      </p:cBhvr>
                                      <p:to>
                                        <p:strVal val="visible"/>
                                      </p:to>
                                    </p:set>
                                    <p:animEffect transition="in" filter="fade">
                                      <p:cBhvr>
                                        <p:cTn id="68" dur="500"/>
                                        <p:tgtEl>
                                          <p:spTgt spid="7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76"/>
                                        </p:tgtEl>
                                        <p:attrNameLst>
                                          <p:attrName>style.visibility</p:attrName>
                                        </p:attrNameLst>
                                      </p:cBhvr>
                                      <p:to>
                                        <p:strVal val="visible"/>
                                      </p:to>
                                    </p:set>
                                    <p:animEffect transition="in" filter="fade">
                                      <p:cBhvr>
                                        <p:cTn id="71" dur="500"/>
                                        <p:tgtEl>
                                          <p:spTgt spid="7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78"/>
                                        </p:tgtEl>
                                        <p:attrNameLst>
                                          <p:attrName>style.visibility</p:attrName>
                                        </p:attrNameLst>
                                      </p:cBhvr>
                                      <p:to>
                                        <p:strVal val="visible"/>
                                      </p:to>
                                    </p:set>
                                    <p:animEffect transition="in" filter="fade">
                                      <p:cBhvr>
                                        <p:cTn id="74"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31" grpId="0" animBg="1"/>
      <p:bldP spid="41" grpId="0" animBg="1"/>
      <p:bldP spid="42" grpId="0"/>
      <p:bldP spid="61" grpId="0" animBg="1"/>
      <p:bldP spid="62" grpId="0"/>
      <p:bldP spid="70" grpId="0" animBg="1"/>
      <p:bldP spid="71" grpId="0"/>
      <p:bldP spid="72" grpId="0" animBg="1"/>
      <p:bldP spid="73" grpId="0" animBg="1"/>
      <p:bldP spid="74" grpId="0"/>
      <p:bldP spid="75" grpId="0" animBg="1"/>
      <p:bldP spid="76" grpId="0" animBg="1"/>
      <p:bldP spid="77" grpId="0"/>
      <p:bldP spid="7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200" dirty="0" smtClean="0"/>
              <a:t>Bénéfices de Windows Azure</a:t>
            </a:r>
            <a:endParaRPr lang="fr-FR" sz="3200" dirty="0"/>
          </a:p>
        </p:txBody>
      </p:sp>
      <p:sp>
        <p:nvSpPr>
          <p:cNvPr id="4" name="Content Placeholder 3"/>
          <p:cNvSpPr>
            <a:spLocks noGrp="1"/>
          </p:cNvSpPr>
          <p:nvPr>
            <p:ph idx="1"/>
          </p:nvPr>
        </p:nvSpPr>
        <p:spPr/>
        <p:txBody>
          <a:bodyPr>
            <a:normAutofit/>
          </a:bodyPr>
          <a:lstStyle/>
          <a:p>
            <a:pPr marL="0" indent="0">
              <a:buNone/>
            </a:pPr>
            <a:r>
              <a:rPr lang="fr-FR" sz="2000" dirty="0"/>
              <a:t>Un système d’exploitation pour le Cloud </a:t>
            </a:r>
          </a:p>
          <a:p>
            <a:endParaRPr lang="en-US" sz="2000" dirty="0"/>
          </a:p>
        </p:txBody>
      </p:sp>
      <p:sp>
        <p:nvSpPr>
          <p:cNvPr id="36" name="Rectangle 35"/>
          <p:cNvSpPr/>
          <p:nvPr/>
        </p:nvSpPr>
        <p:spPr bwMode="auto">
          <a:xfrm>
            <a:off x="262910" y="1761660"/>
            <a:ext cx="2630158" cy="3726414"/>
          </a:xfrm>
          <a:prstGeom prst="rect">
            <a:avLst/>
          </a:prstGeom>
          <a:gradFill rotWithShape="1">
            <a:gsLst>
              <a:gs pos="0">
                <a:srgbClr val="3497AE">
                  <a:shade val="51000"/>
                  <a:satMod val="130000"/>
                </a:srgbClr>
              </a:gs>
              <a:gs pos="80000">
                <a:srgbClr val="3497AE">
                  <a:shade val="93000"/>
                  <a:satMod val="130000"/>
                  <a:alpha val="10000"/>
                </a:srgbClr>
              </a:gs>
              <a:gs pos="100000">
                <a:srgbClr val="3497AE">
                  <a:shade val="94000"/>
                  <a:satMod val="135000"/>
                  <a:alpha val="0"/>
                </a:srgbClr>
              </a:gs>
            </a:gsLst>
            <a:lin ang="16200000" scaled="0"/>
          </a:gradFill>
          <a:ln w="19050">
            <a:gradFill>
              <a:gsLst>
                <a:gs pos="0">
                  <a:srgbClr val="FFFFFF">
                    <a:alpha val="0"/>
                  </a:srgbClr>
                </a:gs>
                <a:gs pos="100000">
                  <a:srgbClr val="FFFFFF"/>
                </a:gs>
              </a:gsLst>
              <a:lin ang="5400000" scaled="0"/>
            </a:gradFill>
            <a:headEnd type="none" w="med" len="med"/>
            <a:tailEnd type="none" w="med" len="med"/>
          </a:ln>
          <a:effectLst>
            <a:outerShdw blurRad="63500" sx="101000" sy="101000" algn="ctr" rotWithShape="0">
              <a:srgbClr val="FFFFFF">
                <a:alpha val="15000"/>
              </a:srgbClr>
            </a:outerShdw>
          </a:effectLst>
          <a:scene3d>
            <a:camera prst="orthographicFront">
              <a:rot lat="0" lon="0" rev="0"/>
            </a:camera>
            <a:lightRig rig="threePt" dir="t"/>
          </a:scene3d>
          <a:sp3d prstMaterial="matte">
            <a:contourClr>
              <a:srgbClr val="3497AE">
                <a:lumMod val="40000"/>
                <a:lumOff val="60000"/>
              </a:srgbClr>
            </a:contourClr>
          </a:sp3d>
        </p:spPr>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gradFill>
                <a:gsLst>
                  <a:gs pos="0">
                    <a:srgbClr val="FFFFFF">
                      <a:lumMod val="85000"/>
                      <a:lumOff val="15000"/>
                    </a:srgbClr>
                  </a:gs>
                  <a:gs pos="100000">
                    <a:srgbClr val="FFFFFF">
                      <a:lumMod val="85000"/>
                      <a:lumOff val="15000"/>
                    </a:srgbClr>
                  </a:gs>
                </a:gsLst>
                <a:lin ang="5400000" scaled="0"/>
              </a:gradFill>
              <a:effectLst/>
              <a:uLnTx/>
              <a:uFillTx/>
              <a:latin typeface="Segoe" pitchFamily="34" charset="0"/>
              <a:ea typeface="+mn-ea"/>
              <a:cs typeface="+mn-cs"/>
            </a:endParaRPr>
          </a:p>
        </p:txBody>
      </p:sp>
      <p:sp>
        <p:nvSpPr>
          <p:cNvPr id="37" name="Rectangle 36"/>
          <p:cNvSpPr/>
          <p:nvPr/>
        </p:nvSpPr>
        <p:spPr bwMode="auto">
          <a:xfrm>
            <a:off x="2963952" y="1761660"/>
            <a:ext cx="5917139" cy="3726414"/>
          </a:xfrm>
          <a:prstGeom prst="rect">
            <a:avLst/>
          </a:prstGeom>
          <a:gradFill rotWithShape="1">
            <a:gsLst>
              <a:gs pos="0">
                <a:srgbClr val="3497AE">
                  <a:shade val="51000"/>
                  <a:satMod val="130000"/>
                </a:srgbClr>
              </a:gs>
              <a:gs pos="80000">
                <a:srgbClr val="3497AE">
                  <a:shade val="93000"/>
                  <a:satMod val="130000"/>
                  <a:alpha val="10000"/>
                </a:srgbClr>
              </a:gs>
              <a:gs pos="100000">
                <a:srgbClr val="3497AE">
                  <a:shade val="94000"/>
                  <a:satMod val="135000"/>
                  <a:alpha val="0"/>
                </a:srgbClr>
              </a:gs>
            </a:gsLst>
            <a:lin ang="16200000" scaled="0"/>
          </a:gradFill>
          <a:ln w="19050">
            <a:gradFill>
              <a:gsLst>
                <a:gs pos="0">
                  <a:srgbClr val="FFFFFF">
                    <a:alpha val="0"/>
                  </a:srgbClr>
                </a:gs>
                <a:gs pos="100000">
                  <a:srgbClr val="FFFFFF"/>
                </a:gs>
              </a:gsLst>
              <a:lin ang="5400000" scaled="0"/>
            </a:gradFill>
            <a:headEnd type="none" w="med" len="med"/>
            <a:tailEnd type="none" w="med" len="med"/>
          </a:ln>
          <a:effectLst>
            <a:outerShdw blurRad="63500" sx="101000" sy="101000" algn="ctr" rotWithShape="0">
              <a:srgbClr val="FFFFFF">
                <a:alpha val="15000"/>
              </a:srgbClr>
            </a:outerShdw>
          </a:effectLst>
          <a:scene3d>
            <a:camera prst="orthographicFront">
              <a:rot lat="0" lon="0" rev="0"/>
            </a:camera>
            <a:lightRig rig="threePt" dir="t"/>
          </a:scene3d>
          <a:sp3d prstMaterial="matte">
            <a:contourClr>
              <a:srgbClr val="3497AE">
                <a:lumMod val="40000"/>
                <a:lumOff val="60000"/>
              </a:srgbClr>
            </a:contourClr>
          </a:sp3d>
        </p:spPr>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gradFill>
                <a:gsLst>
                  <a:gs pos="0">
                    <a:srgbClr val="FFFFFF">
                      <a:lumMod val="85000"/>
                      <a:lumOff val="15000"/>
                    </a:srgbClr>
                  </a:gs>
                  <a:gs pos="100000">
                    <a:srgbClr val="FFFFFF">
                      <a:lumMod val="85000"/>
                      <a:lumOff val="15000"/>
                    </a:srgbClr>
                  </a:gs>
                </a:gsLst>
                <a:lin ang="5400000" scaled="0"/>
              </a:gradFill>
              <a:effectLst/>
              <a:uLnTx/>
              <a:uFillTx/>
              <a:latin typeface="Segoe" pitchFamily="34" charset="0"/>
              <a:ea typeface="+mn-ea"/>
              <a:cs typeface="+mn-cs"/>
            </a:endParaRPr>
          </a:p>
        </p:txBody>
      </p:sp>
      <p:sp>
        <p:nvSpPr>
          <p:cNvPr id="38" name="TextBox 37"/>
          <p:cNvSpPr txBox="1"/>
          <p:nvPr/>
        </p:nvSpPr>
        <p:spPr>
          <a:xfrm>
            <a:off x="353712" y="1389105"/>
            <a:ext cx="2448557" cy="424732"/>
          </a:xfrm>
          <a:prstGeom prst="rect">
            <a:avLst/>
          </a:prstGeom>
          <a:noFill/>
        </p:spPr>
        <p:txBody>
          <a:bodyPr wrap="square" lIns="0" rIns="0" rtlCol="0">
            <a:spAutoFit/>
          </a:bodyPr>
          <a:lstStyle/>
          <a:p>
            <a:pPr marL="0" marR="0" lvl="0" indent="0" algn="ctr" defTabSz="914400" eaLnBrk="1" fontAlgn="auto" latinLnBrk="0" hangingPunct="1">
              <a:lnSpc>
                <a:spcPct val="90000"/>
              </a:lnSpc>
              <a:spcBef>
                <a:spcPct val="20000"/>
              </a:spcBef>
              <a:spcAft>
                <a:spcPts val="0"/>
              </a:spcAft>
              <a:buClrTx/>
              <a:buSzTx/>
              <a:buFontTx/>
              <a:buNone/>
              <a:tabLst/>
              <a:defRPr/>
            </a:pPr>
            <a:r>
              <a:rPr lang="en-US" sz="2400" spc="-80" dirty="0" smtClean="0">
                <a:ln w="3175">
                  <a:noFill/>
                </a:ln>
                <a:gradFill flip="none" rotWithShape="1">
                  <a:gsLst>
                    <a:gs pos="52000">
                      <a:srgbClr val="FFFFFF"/>
                    </a:gs>
                    <a:gs pos="83000">
                      <a:srgbClr val="2E95EA"/>
                    </a:gs>
                  </a:gsLst>
                  <a:lin ang="5400000" scaled="1"/>
                  <a:tileRect/>
                </a:gradFill>
                <a:effectLst>
                  <a:glow rad="63500">
                    <a:schemeClr val="bg2">
                      <a:alpha val="40000"/>
                    </a:schemeClr>
                  </a:glow>
                  <a:outerShdw blurRad="304800" algn="ctr" rotWithShape="0">
                    <a:srgbClr val="2E1400"/>
                  </a:outerShdw>
                </a:effectLst>
                <a:latin typeface="+mj-lt"/>
              </a:rPr>
              <a:t>Qui </a:t>
            </a:r>
            <a:r>
              <a:rPr lang="en-US" sz="2400" spc="-80" dirty="0" err="1" smtClean="0">
                <a:ln w="3175">
                  <a:noFill/>
                </a:ln>
                <a:gradFill flip="none" rotWithShape="1">
                  <a:gsLst>
                    <a:gs pos="52000">
                      <a:srgbClr val="FFFFFF"/>
                    </a:gs>
                    <a:gs pos="83000">
                      <a:srgbClr val="2E95EA"/>
                    </a:gs>
                  </a:gsLst>
                  <a:lin ang="5400000" scaled="1"/>
                  <a:tileRect/>
                </a:gradFill>
                <a:effectLst>
                  <a:glow rad="63500">
                    <a:schemeClr val="bg2">
                      <a:alpha val="40000"/>
                    </a:schemeClr>
                  </a:glow>
                  <a:outerShdw blurRad="304800" algn="ctr" rotWithShape="0">
                    <a:srgbClr val="2E1400"/>
                  </a:outerShdw>
                </a:effectLst>
                <a:latin typeface="+mj-lt"/>
              </a:rPr>
              <a:t>permet</a:t>
            </a:r>
            <a:r>
              <a:rPr lang="en-US" sz="2400" spc="-80" dirty="0" smtClean="0">
                <a:ln w="3175">
                  <a:noFill/>
                </a:ln>
                <a:gradFill flip="none" rotWithShape="1">
                  <a:gsLst>
                    <a:gs pos="52000">
                      <a:srgbClr val="FFFFFF"/>
                    </a:gs>
                    <a:gs pos="83000">
                      <a:srgbClr val="2E95EA"/>
                    </a:gs>
                  </a:gsLst>
                  <a:lin ang="5400000" scaled="1"/>
                  <a:tileRect/>
                </a:gradFill>
                <a:effectLst>
                  <a:glow rad="63500">
                    <a:schemeClr val="bg2">
                      <a:alpha val="40000"/>
                    </a:schemeClr>
                  </a:glow>
                  <a:outerShdw blurRad="304800" algn="ctr" rotWithShape="0">
                    <a:srgbClr val="2E1400"/>
                  </a:outerShdw>
                </a:effectLst>
                <a:latin typeface="+mj-lt"/>
              </a:rPr>
              <a:t> de </a:t>
            </a:r>
            <a:endParaRPr lang="en-US" sz="2400" spc="-80" dirty="0">
              <a:ln w="3175">
                <a:noFill/>
              </a:ln>
              <a:gradFill flip="none" rotWithShape="1">
                <a:gsLst>
                  <a:gs pos="52000">
                    <a:srgbClr val="FFFFFF"/>
                  </a:gs>
                  <a:gs pos="83000">
                    <a:srgbClr val="2E95EA"/>
                  </a:gs>
                </a:gsLst>
                <a:lin ang="5400000" scaled="1"/>
                <a:tileRect/>
              </a:gradFill>
              <a:effectLst>
                <a:glow rad="63500">
                  <a:schemeClr val="bg2">
                    <a:alpha val="40000"/>
                  </a:schemeClr>
                </a:glow>
                <a:outerShdw blurRad="304800" algn="ctr" rotWithShape="0">
                  <a:srgbClr val="2E1400"/>
                </a:outerShdw>
              </a:effectLst>
              <a:latin typeface="+mj-lt"/>
            </a:endParaRPr>
          </a:p>
        </p:txBody>
      </p:sp>
      <p:cxnSp>
        <p:nvCxnSpPr>
          <p:cNvPr id="39" name="Straight Connector 38"/>
          <p:cNvCxnSpPr/>
          <p:nvPr/>
        </p:nvCxnSpPr>
        <p:spPr>
          <a:xfrm>
            <a:off x="377527" y="1760469"/>
            <a:ext cx="2400925" cy="1191"/>
          </a:xfrm>
          <a:prstGeom prst="line">
            <a:avLst/>
          </a:prstGeom>
          <a:noFill/>
          <a:ln w="6350" cap="rnd" cmpd="sng" algn="ctr">
            <a:gradFill flip="none" rotWithShape="1">
              <a:gsLst>
                <a:gs pos="0">
                  <a:srgbClr val="FFFFFF">
                    <a:alpha val="0"/>
                  </a:srgbClr>
                </a:gs>
                <a:gs pos="50000">
                  <a:srgbClr val="FFFFFF"/>
                </a:gs>
                <a:gs pos="100000">
                  <a:srgbClr val="FFFFFF">
                    <a:alpha val="0"/>
                  </a:srgbClr>
                </a:gs>
              </a:gsLst>
              <a:lin ang="10800000" scaled="0"/>
              <a:tileRect/>
            </a:gradFill>
            <a:prstDash val="solid"/>
          </a:ln>
          <a:effectLst>
            <a:outerShdw blurRad="63500" algn="ctr" rotWithShape="0">
              <a:srgbClr val="000000">
                <a:alpha val="40000"/>
              </a:srgbClr>
            </a:outerShdw>
          </a:effectLst>
        </p:spPr>
      </p:cxnSp>
      <p:sp>
        <p:nvSpPr>
          <p:cNvPr id="40" name="Cube 39"/>
          <p:cNvSpPr/>
          <p:nvPr/>
        </p:nvSpPr>
        <p:spPr bwMode="auto">
          <a:xfrm>
            <a:off x="3276379" y="4333655"/>
            <a:ext cx="2725935" cy="625367"/>
          </a:xfrm>
          <a:prstGeom prst="cube">
            <a:avLst>
              <a:gd name="adj" fmla="val 11905"/>
            </a:avLst>
          </a:prstGeom>
          <a:gradFill rotWithShape="1">
            <a:gsLst>
              <a:gs pos="0">
                <a:srgbClr val="7DCC2E">
                  <a:shade val="47500"/>
                  <a:satMod val="137000"/>
                </a:srgbClr>
              </a:gs>
              <a:gs pos="55000">
                <a:srgbClr val="7DCC2E">
                  <a:shade val="69000"/>
                  <a:satMod val="137000"/>
                </a:srgbClr>
              </a:gs>
              <a:gs pos="100000">
                <a:srgbClr val="7DCC2E">
                  <a:shade val="98000"/>
                  <a:satMod val="137000"/>
                </a:srgbClr>
              </a:gs>
            </a:gsLst>
            <a:lin ang="16200000" scaled="0"/>
          </a:gradFill>
          <a:ln w="6350" cap="rnd" cmpd="sng" algn="ctr">
            <a:solidFill>
              <a:srgbClr val="7DCC2E">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0" tIns="45716" rIns="0" bIns="45716" numCol="1" rtlCol="0" anchor="ctr" anchorCtr="0" compatLnSpc="1">
            <a:prstTxWarp prst="textNoShape">
              <a:avLst/>
            </a:prstTxWarp>
          </a:bodyPr>
          <a:lstStyle/>
          <a:p>
            <a:pPr marL="0" marR="0" lvl="0" indent="0" algn="ctr" defTabSz="914061" rtl="0" eaLnBrk="1" fontAlgn="base" latinLnBrk="0" hangingPunct="1">
              <a:lnSpc>
                <a:spcPct val="90000"/>
              </a:lnSpc>
              <a:spcBef>
                <a:spcPct val="0"/>
              </a:spcBef>
              <a:spcAft>
                <a:spcPct val="0"/>
              </a:spcAft>
              <a:buClrTx/>
              <a:buSzTx/>
              <a:buFontTx/>
              <a:buNone/>
              <a:tabLst/>
              <a:defRPr/>
            </a:pPr>
            <a:r>
              <a:rPr kumimoji="0" lang="en-US" sz="20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Kozuka Gothic Pro M"/>
                <a:ea typeface="+mn-ea"/>
                <a:cs typeface="+mn-cs"/>
              </a:rPr>
              <a:t>Data centers</a:t>
            </a:r>
            <a:endParaRPr kumimoji="0" lang="en-US"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Kozuka Gothic Pro M"/>
              <a:ea typeface="+mn-ea"/>
              <a:cs typeface="+mn-cs"/>
            </a:endParaRPr>
          </a:p>
        </p:txBody>
      </p:sp>
      <p:sp>
        <p:nvSpPr>
          <p:cNvPr id="41" name="Cube 40"/>
          <p:cNvSpPr/>
          <p:nvPr/>
        </p:nvSpPr>
        <p:spPr bwMode="auto">
          <a:xfrm>
            <a:off x="3276379" y="3737153"/>
            <a:ext cx="2725935" cy="625367"/>
          </a:xfrm>
          <a:prstGeom prst="cube">
            <a:avLst>
              <a:gd name="adj" fmla="val 11905"/>
            </a:avLst>
          </a:prstGeom>
          <a:gradFill rotWithShape="1">
            <a:gsLst>
              <a:gs pos="0">
                <a:srgbClr val="7DCC2E">
                  <a:shade val="47500"/>
                  <a:satMod val="137000"/>
                </a:srgbClr>
              </a:gs>
              <a:gs pos="55000">
                <a:srgbClr val="7DCC2E">
                  <a:shade val="69000"/>
                  <a:satMod val="137000"/>
                </a:srgbClr>
              </a:gs>
              <a:gs pos="100000">
                <a:srgbClr val="7DCC2E">
                  <a:shade val="98000"/>
                  <a:satMod val="137000"/>
                </a:srgbClr>
              </a:gs>
            </a:gsLst>
            <a:lin ang="16200000" scaled="0"/>
          </a:gradFill>
          <a:ln w="6350" cap="rnd" cmpd="sng" algn="ctr">
            <a:solidFill>
              <a:srgbClr val="7DCC2E">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0" tIns="45716" rIns="0" bIns="45716" numCol="1" rtlCol="0" anchor="ctr" anchorCtr="0" compatLnSpc="1">
            <a:prstTxWarp prst="textNoShape">
              <a:avLst/>
            </a:prstTxWarp>
          </a:bodyPr>
          <a:lstStyle/>
          <a:p>
            <a:pPr marL="0" marR="0" lvl="0" indent="0" algn="ctr" defTabSz="914061" rtl="0" eaLnBrk="1" fontAlgn="base" latinLnBrk="0" hangingPunct="1">
              <a:lnSpc>
                <a:spcPct val="90000"/>
              </a:lnSpc>
              <a:spcBef>
                <a:spcPct val="0"/>
              </a:spcBef>
              <a:spcAft>
                <a:spcPct val="0"/>
              </a:spcAft>
              <a:buClrTx/>
              <a:buSzTx/>
              <a:buFontTx/>
              <a:buNone/>
              <a:tabLst/>
              <a:defRPr/>
            </a:pPr>
            <a:r>
              <a:rPr kumimoji="0" lang="en-US" sz="20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Kozuka Gothic Pro M"/>
                <a:ea typeface="+mn-ea"/>
                <a:cs typeface="+mn-cs"/>
              </a:rPr>
              <a:t>Services de </a:t>
            </a:r>
            <a:r>
              <a:rPr kumimoji="0" lang="en-US" sz="20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Kozuka Gothic Pro M"/>
                <a:ea typeface="+mn-ea"/>
                <a:cs typeface="+mn-cs"/>
              </a:rPr>
              <a:t>Stockage</a:t>
            </a:r>
            <a:endParaRPr kumimoji="0" lang="en-US"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Kozuka Gothic Pro M"/>
              <a:ea typeface="+mn-ea"/>
              <a:cs typeface="+mn-cs"/>
            </a:endParaRPr>
          </a:p>
        </p:txBody>
      </p:sp>
      <p:sp>
        <p:nvSpPr>
          <p:cNvPr id="42" name="Cube 41"/>
          <p:cNvSpPr/>
          <p:nvPr/>
        </p:nvSpPr>
        <p:spPr bwMode="auto">
          <a:xfrm>
            <a:off x="3276379" y="3140650"/>
            <a:ext cx="2725935" cy="625367"/>
          </a:xfrm>
          <a:prstGeom prst="cube">
            <a:avLst>
              <a:gd name="adj" fmla="val 11905"/>
            </a:avLst>
          </a:prstGeom>
          <a:gradFill rotWithShape="1">
            <a:gsLst>
              <a:gs pos="0">
                <a:srgbClr val="7DCC2E">
                  <a:shade val="47500"/>
                  <a:satMod val="137000"/>
                </a:srgbClr>
              </a:gs>
              <a:gs pos="55000">
                <a:srgbClr val="7DCC2E">
                  <a:shade val="69000"/>
                  <a:satMod val="137000"/>
                </a:srgbClr>
              </a:gs>
              <a:gs pos="100000">
                <a:srgbClr val="7DCC2E">
                  <a:shade val="98000"/>
                  <a:satMod val="137000"/>
                </a:srgbClr>
              </a:gs>
            </a:gsLst>
            <a:lin ang="16200000" scaled="0"/>
          </a:gradFill>
          <a:ln w="6350" cap="rnd" cmpd="sng" algn="ctr">
            <a:solidFill>
              <a:srgbClr val="7DCC2E">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0" tIns="45716" rIns="0" bIns="45716" numCol="1" rtlCol="0" anchor="ctr" anchorCtr="0" compatLnSpc="1">
            <a:prstTxWarp prst="textNoShape">
              <a:avLst/>
            </a:prstTxWarp>
          </a:bodyPr>
          <a:lstStyle/>
          <a:p>
            <a:pPr marL="0" marR="0" lvl="0" indent="0" algn="ctr" defTabSz="914061" rtl="0" eaLnBrk="1" fontAlgn="base" latinLnBrk="0" hangingPunct="1">
              <a:lnSpc>
                <a:spcPct val="90000"/>
              </a:lnSpc>
              <a:spcBef>
                <a:spcPct val="0"/>
              </a:spcBef>
              <a:spcAft>
                <a:spcPct val="0"/>
              </a:spcAft>
              <a:buClrTx/>
              <a:buSzTx/>
              <a:buFontTx/>
              <a:buNone/>
              <a:tabLst/>
              <a:defRPr/>
            </a:pPr>
            <a:r>
              <a:rPr kumimoji="0" lang="en-US" sz="20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Kozuka Gothic Pro M"/>
                <a:ea typeface="+mn-ea"/>
                <a:cs typeface="+mn-cs"/>
              </a:rPr>
              <a:t>Virtualisation</a:t>
            </a:r>
            <a:endParaRPr kumimoji="0" lang="en-US"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Kozuka Gothic Pro M"/>
              <a:ea typeface="+mn-ea"/>
              <a:cs typeface="+mn-cs"/>
            </a:endParaRPr>
          </a:p>
        </p:txBody>
      </p:sp>
      <p:sp>
        <p:nvSpPr>
          <p:cNvPr id="43" name="Cube 42"/>
          <p:cNvSpPr/>
          <p:nvPr/>
        </p:nvSpPr>
        <p:spPr bwMode="auto">
          <a:xfrm>
            <a:off x="3276379" y="2544146"/>
            <a:ext cx="2725935" cy="625367"/>
          </a:xfrm>
          <a:prstGeom prst="cube">
            <a:avLst>
              <a:gd name="adj" fmla="val 11905"/>
            </a:avLst>
          </a:prstGeom>
          <a:gradFill rotWithShape="1">
            <a:gsLst>
              <a:gs pos="0">
                <a:srgbClr val="7DCC2E">
                  <a:shade val="47500"/>
                  <a:satMod val="137000"/>
                </a:srgbClr>
              </a:gs>
              <a:gs pos="55000">
                <a:srgbClr val="7DCC2E">
                  <a:shade val="69000"/>
                  <a:satMod val="137000"/>
                </a:srgbClr>
              </a:gs>
              <a:gs pos="100000">
                <a:srgbClr val="7DCC2E">
                  <a:shade val="98000"/>
                  <a:satMod val="137000"/>
                </a:srgbClr>
              </a:gs>
            </a:gsLst>
            <a:lin ang="16200000" scaled="0"/>
          </a:gradFill>
          <a:ln w="6350" cap="rnd" cmpd="sng" algn="ctr">
            <a:solidFill>
              <a:srgbClr val="7DCC2E">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0" tIns="45716" rIns="0" bIns="45716" numCol="1" rtlCol="0" anchor="ctr" anchorCtr="0" compatLnSpc="1">
            <a:prstTxWarp prst="textNoShape">
              <a:avLst/>
            </a:prstTxWarp>
          </a:bodyPr>
          <a:lstStyle/>
          <a:p>
            <a:pPr marL="0" marR="0" lvl="0" indent="0" algn="ctr" defTabSz="914061" rtl="0" eaLnBrk="1" fontAlgn="base" latinLnBrk="0" hangingPunct="1">
              <a:lnSpc>
                <a:spcPct val="90000"/>
              </a:lnSpc>
              <a:spcBef>
                <a:spcPct val="0"/>
              </a:spcBef>
              <a:spcAft>
                <a:spcPct val="0"/>
              </a:spcAft>
              <a:buClrTx/>
              <a:buSzTx/>
              <a:buFontTx/>
              <a:buNone/>
              <a:tabLst/>
              <a:defRPr/>
            </a:pPr>
            <a:r>
              <a:rPr kumimoji="0" lang="en-US"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Kozuka Gothic Pro M"/>
                <a:ea typeface="+mn-ea"/>
                <a:cs typeface="+mn-cs"/>
              </a:rPr>
              <a:t>Services Management</a:t>
            </a:r>
          </a:p>
        </p:txBody>
      </p:sp>
      <p:sp>
        <p:nvSpPr>
          <p:cNvPr id="44" name="Cube 43"/>
          <p:cNvSpPr/>
          <p:nvPr/>
        </p:nvSpPr>
        <p:spPr bwMode="auto">
          <a:xfrm>
            <a:off x="3276379" y="1947643"/>
            <a:ext cx="2725935" cy="625367"/>
          </a:xfrm>
          <a:prstGeom prst="cube">
            <a:avLst>
              <a:gd name="adj" fmla="val 11905"/>
            </a:avLst>
          </a:prstGeom>
          <a:gradFill rotWithShape="1">
            <a:gsLst>
              <a:gs pos="0">
                <a:srgbClr val="7DCC2E">
                  <a:shade val="47500"/>
                  <a:satMod val="137000"/>
                </a:srgbClr>
              </a:gs>
              <a:gs pos="55000">
                <a:srgbClr val="7DCC2E">
                  <a:shade val="69000"/>
                  <a:satMod val="137000"/>
                </a:srgbClr>
              </a:gs>
              <a:gs pos="100000">
                <a:srgbClr val="7DCC2E">
                  <a:shade val="98000"/>
                  <a:satMod val="137000"/>
                </a:srgbClr>
              </a:gs>
            </a:gsLst>
            <a:lin ang="16200000" scaled="0"/>
          </a:gradFill>
          <a:ln w="6350" cap="rnd" cmpd="sng" algn="ctr">
            <a:solidFill>
              <a:srgbClr val="7DCC2E">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0" tIns="45716" rIns="0" bIns="45716" numCol="1" rtlCol="0" anchor="ctr" anchorCtr="0" compatLnSpc="1">
            <a:prstTxWarp prst="textNoShape">
              <a:avLst/>
            </a:prstTxWarp>
          </a:bodyPr>
          <a:lstStyle/>
          <a:p>
            <a:pPr marL="0" marR="0" lvl="0" indent="0" algn="ctr" defTabSz="914061" rtl="0" eaLnBrk="1" fontAlgn="base" latinLnBrk="0" hangingPunct="1">
              <a:lnSpc>
                <a:spcPct val="90000"/>
              </a:lnSpc>
              <a:spcBef>
                <a:spcPct val="0"/>
              </a:spcBef>
              <a:spcAft>
                <a:spcPct val="0"/>
              </a:spcAft>
              <a:buClrTx/>
              <a:buSzTx/>
              <a:buFontTx/>
              <a:buNone/>
              <a:tabLst/>
              <a:defRPr/>
            </a:pPr>
            <a:r>
              <a:rPr kumimoji="0" lang="en-US" sz="20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Kozuka Gothic Pro M"/>
                <a:ea typeface="+mn-ea"/>
                <a:cs typeface="+mn-cs"/>
              </a:rPr>
              <a:t>Sécurité</a:t>
            </a:r>
            <a:r>
              <a:rPr kumimoji="0" lang="en-US" sz="20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Kozuka Gothic Pro M"/>
                <a:ea typeface="+mn-ea"/>
                <a:cs typeface="+mn-cs"/>
              </a:rPr>
              <a:t> et </a:t>
            </a:r>
            <a:r>
              <a:rPr kumimoji="0" lang="en-US" sz="20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Kozuka Gothic Pro M"/>
                <a:ea typeface="+mn-ea"/>
                <a:cs typeface="+mn-cs"/>
              </a:rPr>
              <a:t>Contrôle</a:t>
            </a:r>
            <a:endParaRPr kumimoji="0" lang="en-US"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Kozuka Gothic Pro M"/>
              <a:ea typeface="+mn-ea"/>
              <a:cs typeface="+mn-cs"/>
            </a:endParaRPr>
          </a:p>
        </p:txBody>
      </p:sp>
      <p:sp>
        <p:nvSpPr>
          <p:cNvPr id="45" name="TextBox 44"/>
          <p:cNvSpPr txBox="1"/>
          <p:nvPr/>
        </p:nvSpPr>
        <p:spPr>
          <a:xfrm>
            <a:off x="3294581" y="1355712"/>
            <a:ext cx="2696187" cy="424732"/>
          </a:xfrm>
          <a:prstGeom prst="rect">
            <a:avLst/>
          </a:prstGeom>
          <a:noFill/>
        </p:spPr>
        <p:txBody>
          <a:bodyPr wrap="none" rtlCol="0">
            <a:spAutoFit/>
          </a:bodyPr>
          <a:lstStyle/>
          <a:p>
            <a:pPr marL="0" marR="0" lvl="0" indent="0" algn="ctr" defTabSz="914400" eaLnBrk="1" fontAlgn="auto" latinLnBrk="0" hangingPunct="1">
              <a:lnSpc>
                <a:spcPct val="90000"/>
              </a:lnSpc>
              <a:spcBef>
                <a:spcPct val="20000"/>
              </a:spcBef>
              <a:spcAft>
                <a:spcPts val="0"/>
              </a:spcAft>
              <a:buClrTx/>
              <a:buSzTx/>
              <a:buFontTx/>
              <a:buNone/>
              <a:tabLst/>
              <a:defRPr/>
            </a:pPr>
            <a:r>
              <a:rPr lang="en-US" sz="2400" spc="-80" dirty="0" smtClean="0">
                <a:ln w="3175">
                  <a:noFill/>
                </a:ln>
                <a:gradFill flip="none" rotWithShape="1">
                  <a:gsLst>
                    <a:gs pos="52000">
                      <a:srgbClr val="FFFFFF"/>
                    </a:gs>
                    <a:gs pos="83000">
                      <a:srgbClr val="2E95EA"/>
                    </a:gs>
                  </a:gsLst>
                  <a:lin ang="5400000" scaled="1"/>
                  <a:tileRect/>
                </a:gradFill>
                <a:effectLst>
                  <a:glow rad="63500">
                    <a:schemeClr val="bg2">
                      <a:alpha val="40000"/>
                    </a:schemeClr>
                  </a:glow>
                  <a:outerShdw blurRad="304800" algn="ctr" rotWithShape="0">
                    <a:srgbClr val="2E1400"/>
                  </a:outerShdw>
                </a:effectLst>
                <a:latin typeface="+mj-lt"/>
              </a:rPr>
              <a:t>Qui </a:t>
            </a:r>
            <a:r>
              <a:rPr lang="en-US" sz="2400" spc="-80" dirty="0" err="1" smtClean="0">
                <a:ln w="3175">
                  <a:noFill/>
                </a:ln>
                <a:gradFill flip="none" rotWithShape="1">
                  <a:gsLst>
                    <a:gs pos="52000">
                      <a:srgbClr val="FFFFFF"/>
                    </a:gs>
                    <a:gs pos="83000">
                      <a:srgbClr val="2E95EA"/>
                    </a:gs>
                  </a:gsLst>
                  <a:lin ang="5400000" scaled="1"/>
                  <a:tileRect/>
                </a:gradFill>
                <a:effectLst>
                  <a:glow rad="63500">
                    <a:schemeClr val="bg2">
                      <a:alpha val="40000"/>
                    </a:schemeClr>
                  </a:glow>
                  <a:outerShdw blurRad="304800" algn="ctr" rotWithShape="0">
                    <a:srgbClr val="2E1400"/>
                  </a:outerShdw>
                </a:effectLst>
                <a:latin typeface="+mj-lt"/>
              </a:rPr>
              <a:t>gère</a:t>
            </a:r>
            <a:r>
              <a:rPr lang="en-US" sz="2400" spc="-80" dirty="0" smtClean="0">
                <a:ln w="3175">
                  <a:noFill/>
                </a:ln>
                <a:gradFill flip="none" rotWithShape="1">
                  <a:gsLst>
                    <a:gs pos="52000">
                      <a:srgbClr val="FFFFFF"/>
                    </a:gs>
                    <a:gs pos="83000">
                      <a:srgbClr val="2E95EA"/>
                    </a:gs>
                  </a:gsLst>
                  <a:lin ang="5400000" scaled="1"/>
                  <a:tileRect/>
                </a:gradFill>
                <a:effectLst>
                  <a:glow rad="63500">
                    <a:schemeClr val="bg2">
                      <a:alpha val="40000"/>
                    </a:schemeClr>
                  </a:glow>
                  <a:outerShdw blurRad="304800" algn="ctr" rotWithShape="0">
                    <a:srgbClr val="2E1400"/>
                  </a:outerShdw>
                </a:effectLst>
                <a:latin typeface="+mj-lt"/>
              </a:rPr>
              <a:t> à </a:t>
            </a:r>
            <a:r>
              <a:rPr lang="en-US" sz="2400" spc="-80" dirty="0" err="1" smtClean="0">
                <a:ln w="3175">
                  <a:noFill/>
                </a:ln>
                <a:gradFill flip="none" rotWithShape="1">
                  <a:gsLst>
                    <a:gs pos="52000">
                      <a:srgbClr val="FFFFFF"/>
                    </a:gs>
                    <a:gs pos="83000">
                      <a:srgbClr val="2E95EA"/>
                    </a:gs>
                  </a:gsLst>
                  <a:lin ang="5400000" scaled="1"/>
                  <a:tileRect/>
                </a:gradFill>
                <a:effectLst>
                  <a:glow rad="63500">
                    <a:schemeClr val="bg2">
                      <a:alpha val="40000"/>
                    </a:schemeClr>
                  </a:glow>
                  <a:outerShdw blurRad="304800" algn="ctr" rotWithShape="0">
                    <a:srgbClr val="2E1400"/>
                  </a:outerShdw>
                </a:effectLst>
                <a:latin typeface="+mj-lt"/>
              </a:rPr>
              <a:t>votre</a:t>
            </a:r>
            <a:r>
              <a:rPr lang="en-US" sz="2400" spc="-80" dirty="0" smtClean="0">
                <a:ln w="3175">
                  <a:noFill/>
                </a:ln>
                <a:gradFill flip="none" rotWithShape="1">
                  <a:gsLst>
                    <a:gs pos="52000">
                      <a:srgbClr val="FFFFFF"/>
                    </a:gs>
                    <a:gs pos="83000">
                      <a:srgbClr val="2E95EA"/>
                    </a:gs>
                  </a:gsLst>
                  <a:lin ang="5400000" scaled="1"/>
                  <a:tileRect/>
                </a:gradFill>
                <a:effectLst>
                  <a:glow rad="63500">
                    <a:schemeClr val="bg2">
                      <a:alpha val="40000"/>
                    </a:schemeClr>
                  </a:glow>
                  <a:outerShdw blurRad="304800" algn="ctr" rotWithShape="0">
                    <a:srgbClr val="2E1400"/>
                  </a:outerShdw>
                </a:effectLst>
                <a:latin typeface="+mj-lt"/>
              </a:rPr>
              <a:t> place</a:t>
            </a:r>
            <a:endParaRPr lang="en-US" sz="2400" spc="-80" dirty="0">
              <a:ln w="3175">
                <a:noFill/>
              </a:ln>
              <a:gradFill flip="none" rotWithShape="1">
                <a:gsLst>
                  <a:gs pos="52000">
                    <a:srgbClr val="FFFFFF"/>
                  </a:gs>
                  <a:gs pos="83000">
                    <a:srgbClr val="2E95EA"/>
                  </a:gs>
                </a:gsLst>
                <a:lin ang="5400000" scaled="1"/>
                <a:tileRect/>
              </a:gradFill>
              <a:effectLst>
                <a:glow rad="63500">
                  <a:schemeClr val="bg2">
                    <a:alpha val="40000"/>
                  </a:schemeClr>
                </a:glow>
                <a:outerShdw blurRad="304800" algn="ctr" rotWithShape="0">
                  <a:srgbClr val="2E1400"/>
                </a:outerShdw>
              </a:effectLst>
              <a:latin typeface="+mj-lt"/>
            </a:endParaRPr>
          </a:p>
        </p:txBody>
      </p:sp>
      <p:cxnSp>
        <p:nvCxnSpPr>
          <p:cNvPr id="46" name="Straight Connector 45"/>
          <p:cNvCxnSpPr/>
          <p:nvPr/>
        </p:nvCxnSpPr>
        <p:spPr>
          <a:xfrm>
            <a:off x="3335987" y="1760469"/>
            <a:ext cx="2606719" cy="1191"/>
          </a:xfrm>
          <a:prstGeom prst="line">
            <a:avLst/>
          </a:prstGeom>
          <a:noFill/>
          <a:ln w="6350" cap="rnd" cmpd="sng" algn="ctr">
            <a:gradFill flip="none" rotWithShape="1">
              <a:gsLst>
                <a:gs pos="0">
                  <a:srgbClr val="FFFFFF">
                    <a:alpha val="0"/>
                  </a:srgbClr>
                </a:gs>
                <a:gs pos="50000">
                  <a:srgbClr val="FFFFFF"/>
                </a:gs>
                <a:gs pos="100000">
                  <a:srgbClr val="FFFFFF">
                    <a:alpha val="0"/>
                  </a:srgbClr>
                </a:gs>
              </a:gsLst>
              <a:lin ang="10800000" scaled="0"/>
              <a:tileRect/>
            </a:gradFill>
            <a:prstDash val="solid"/>
          </a:ln>
          <a:effectLst>
            <a:outerShdw blurRad="63500" algn="ctr" rotWithShape="0">
              <a:srgbClr val="000000">
                <a:alpha val="40000"/>
              </a:srgbClr>
            </a:outerShdw>
          </a:effectLst>
        </p:spPr>
      </p:cxnSp>
      <p:sp>
        <p:nvSpPr>
          <p:cNvPr id="47" name="TextBox 46"/>
          <p:cNvSpPr txBox="1"/>
          <p:nvPr/>
        </p:nvSpPr>
        <p:spPr>
          <a:xfrm>
            <a:off x="6488578" y="1355712"/>
            <a:ext cx="1972591" cy="424732"/>
          </a:xfrm>
          <a:prstGeom prst="rect">
            <a:avLst/>
          </a:prstGeom>
          <a:noFill/>
        </p:spPr>
        <p:txBody>
          <a:bodyPr wrap="none" rtlCol="0">
            <a:spAutoFit/>
          </a:bodyPr>
          <a:lstStyle/>
          <a:p>
            <a:pPr marL="0" marR="0" lvl="0" indent="0" algn="ctr" defTabSz="914400" eaLnBrk="1" fontAlgn="auto" latinLnBrk="0" hangingPunct="1">
              <a:lnSpc>
                <a:spcPct val="90000"/>
              </a:lnSpc>
              <a:spcBef>
                <a:spcPct val="20000"/>
              </a:spcBef>
              <a:spcAft>
                <a:spcPts val="0"/>
              </a:spcAft>
              <a:buClrTx/>
              <a:buSzTx/>
              <a:buFontTx/>
              <a:buNone/>
              <a:tabLst/>
              <a:defRPr/>
            </a:pPr>
            <a:r>
              <a:rPr lang="en-US" sz="2400" spc="-80" dirty="0" err="1" smtClean="0">
                <a:ln w="3175">
                  <a:noFill/>
                </a:ln>
                <a:gradFill flip="none" rotWithShape="1">
                  <a:gsLst>
                    <a:gs pos="52000">
                      <a:srgbClr val="FFFFFF"/>
                    </a:gs>
                    <a:gs pos="83000">
                      <a:srgbClr val="2E95EA"/>
                    </a:gs>
                  </a:gsLst>
                  <a:lin ang="5400000" scaled="1"/>
                  <a:tileRect/>
                </a:gradFill>
                <a:effectLst>
                  <a:glow rad="63500">
                    <a:schemeClr val="bg2">
                      <a:alpha val="40000"/>
                    </a:schemeClr>
                  </a:glow>
                  <a:outerShdw blurRad="304800" algn="ctr" rotWithShape="0">
                    <a:srgbClr val="2E1400"/>
                  </a:outerShdw>
                </a:effectLst>
                <a:latin typeface="+mj-lt"/>
              </a:rPr>
              <a:t>Vous</a:t>
            </a:r>
            <a:r>
              <a:rPr lang="en-US" sz="2400" spc="-80" dirty="0" smtClean="0">
                <a:ln w="3175">
                  <a:noFill/>
                </a:ln>
                <a:gradFill flip="none" rotWithShape="1">
                  <a:gsLst>
                    <a:gs pos="52000">
                      <a:srgbClr val="FFFFFF"/>
                    </a:gs>
                    <a:gs pos="83000">
                      <a:srgbClr val="2E95EA"/>
                    </a:gs>
                  </a:gsLst>
                  <a:lin ang="5400000" scaled="1"/>
                  <a:tileRect/>
                </a:gradFill>
                <a:effectLst>
                  <a:glow rad="63500">
                    <a:schemeClr val="bg2">
                      <a:alpha val="40000"/>
                    </a:schemeClr>
                  </a:glow>
                  <a:outerShdw blurRad="304800" algn="ctr" rotWithShape="0">
                    <a:srgbClr val="2E1400"/>
                  </a:outerShdw>
                </a:effectLst>
                <a:latin typeface="+mj-lt"/>
              </a:rPr>
              <a:t> </a:t>
            </a:r>
            <a:r>
              <a:rPr lang="en-US" sz="2400" spc="-80" dirty="0" err="1" smtClean="0">
                <a:ln w="3175">
                  <a:noFill/>
                </a:ln>
                <a:gradFill flip="none" rotWithShape="1">
                  <a:gsLst>
                    <a:gs pos="52000">
                      <a:srgbClr val="FFFFFF"/>
                    </a:gs>
                    <a:gs pos="83000">
                      <a:srgbClr val="2E95EA"/>
                    </a:gs>
                  </a:gsLst>
                  <a:lin ang="5400000" scaled="1"/>
                  <a:tileRect/>
                </a:gradFill>
                <a:effectLst>
                  <a:glow rad="63500">
                    <a:schemeClr val="bg2">
                      <a:alpha val="40000"/>
                    </a:schemeClr>
                  </a:glow>
                  <a:outerShdw blurRad="304800" algn="ctr" rotWithShape="0">
                    <a:srgbClr val="2E1400"/>
                  </a:outerShdw>
                </a:effectLst>
                <a:latin typeface="+mj-lt"/>
              </a:rPr>
              <a:t>bénéficiez</a:t>
            </a:r>
            <a:endParaRPr lang="en-US" sz="2400" spc="-80" dirty="0">
              <a:ln w="3175">
                <a:noFill/>
              </a:ln>
              <a:gradFill flip="none" rotWithShape="1">
                <a:gsLst>
                  <a:gs pos="52000">
                    <a:srgbClr val="FFFFFF"/>
                  </a:gs>
                  <a:gs pos="83000">
                    <a:srgbClr val="2E95EA"/>
                  </a:gs>
                </a:gsLst>
                <a:lin ang="5400000" scaled="1"/>
                <a:tileRect/>
              </a:gradFill>
              <a:effectLst>
                <a:glow rad="63500">
                  <a:schemeClr val="bg2">
                    <a:alpha val="40000"/>
                  </a:schemeClr>
                </a:glow>
                <a:outerShdw blurRad="304800" algn="ctr" rotWithShape="0">
                  <a:srgbClr val="2E1400"/>
                </a:outerShdw>
              </a:effectLst>
              <a:latin typeface="+mj-lt"/>
            </a:endParaRPr>
          </a:p>
        </p:txBody>
      </p:sp>
      <p:cxnSp>
        <p:nvCxnSpPr>
          <p:cNvPr id="48" name="Straight Connector 47"/>
          <p:cNvCxnSpPr/>
          <p:nvPr/>
        </p:nvCxnSpPr>
        <p:spPr>
          <a:xfrm>
            <a:off x="6434477" y="1760469"/>
            <a:ext cx="2057936" cy="1191"/>
          </a:xfrm>
          <a:prstGeom prst="line">
            <a:avLst/>
          </a:prstGeom>
          <a:noFill/>
          <a:ln w="6350" cap="rnd" cmpd="sng" algn="ctr">
            <a:gradFill flip="none" rotWithShape="1">
              <a:gsLst>
                <a:gs pos="0">
                  <a:srgbClr val="FFFFFF">
                    <a:alpha val="0"/>
                  </a:srgbClr>
                </a:gs>
                <a:gs pos="50000">
                  <a:srgbClr val="FFFFFF"/>
                </a:gs>
                <a:gs pos="100000">
                  <a:srgbClr val="FFFFFF">
                    <a:alpha val="0"/>
                  </a:srgbClr>
                </a:gs>
              </a:gsLst>
              <a:lin ang="10800000" scaled="0"/>
              <a:tileRect/>
            </a:gradFill>
            <a:prstDash val="solid"/>
          </a:ln>
          <a:effectLst>
            <a:outerShdw blurRad="63500" algn="ctr" rotWithShape="0">
              <a:srgbClr val="000000">
                <a:alpha val="40000"/>
              </a:srgbClr>
            </a:outerShdw>
          </a:effectLst>
        </p:spPr>
      </p:cxnSp>
      <p:grpSp>
        <p:nvGrpSpPr>
          <p:cNvPr id="49" name="Group 64"/>
          <p:cNvGrpSpPr/>
          <p:nvPr/>
        </p:nvGrpSpPr>
        <p:grpSpPr>
          <a:xfrm>
            <a:off x="5973357" y="2258219"/>
            <a:ext cx="288111" cy="2388716"/>
            <a:chOff x="7962401" y="2843356"/>
            <a:chExt cx="384048" cy="3184955"/>
          </a:xfrm>
        </p:grpSpPr>
        <p:cxnSp>
          <p:nvCxnSpPr>
            <p:cNvPr id="50" name="Straight Connector 49"/>
            <p:cNvCxnSpPr/>
            <p:nvPr/>
          </p:nvCxnSpPr>
          <p:spPr>
            <a:xfrm rot="16200000">
              <a:off x="6563369" y="4433618"/>
              <a:ext cx="3182112" cy="1588"/>
            </a:xfrm>
            <a:prstGeom prst="line">
              <a:avLst/>
            </a:prstGeom>
            <a:noFill/>
            <a:ln w="6350" cap="rnd" cmpd="sng" algn="ctr">
              <a:gradFill flip="none" rotWithShape="1">
                <a:gsLst>
                  <a:gs pos="0">
                    <a:srgbClr val="FFFFFF"/>
                  </a:gs>
                  <a:gs pos="50000">
                    <a:srgbClr val="FFFFFF"/>
                  </a:gs>
                  <a:gs pos="100000">
                    <a:srgbClr val="FFFFFF"/>
                  </a:gs>
                </a:gsLst>
                <a:lin ang="10800000" scaled="0"/>
                <a:tileRect/>
              </a:gradFill>
              <a:prstDash val="solid"/>
            </a:ln>
            <a:effectLst>
              <a:outerShdw blurRad="63500" algn="ctr" rotWithShape="0">
                <a:srgbClr val="FFFFFF">
                  <a:alpha val="40000"/>
                </a:srgbClr>
              </a:outerShdw>
            </a:effectLst>
          </p:spPr>
        </p:cxnSp>
        <p:cxnSp>
          <p:nvCxnSpPr>
            <p:cNvPr id="51" name="Straight Connector 50"/>
            <p:cNvCxnSpPr/>
            <p:nvPr/>
          </p:nvCxnSpPr>
          <p:spPr>
            <a:xfrm>
              <a:off x="7962401" y="4436049"/>
              <a:ext cx="384048" cy="1588"/>
            </a:xfrm>
            <a:prstGeom prst="line">
              <a:avLst/>
            </a:prstGeom>
            <a:noFill/>
            <a:ln w="6350" cap="rnd" cmpd="sng" algn="ctr">
              <a:gradFill flip="none" rotWithShape="1">
                <a:gsLst>
                  <a:gs pos="0">
                    <a:srgbClr val="FFFFFF"/>
                  </a:gs>
                  <a:gs pos="50000">
                    <a:srgbClr val="FFFFFF"/>
                  </a:gs>
                  <a:gs pos="100000">
                    <a:srgbClr val="FFFFFF"/>
                  </a:gs>
                </a:gsLst>
                <a:lin ang="10800000" scaled="0"/>
                <a:tileRect/>
              </a:gradFill>
              <a:prstDash val="solid"/>
            </a:ln>
            <a:effectLst>
              <a:outerShdw blurRad="63500" algn="ctr" rotWithShape="0">
                <a:srgbClr val="FFFFFF">
                  <a:alpha val="40000"/>
                </a:srgbClr>
              </a:outerShdw>
            </a:effectLst>
          </p:spPr>
        </p:cxnSp>
        <p:cxnSp>
          <p:nvCxnSpPr>
            <p:cNvPr id="52" name="Straight Connector 51"/>
            <p:cNvCxnSpPr/>
            <p:nvPr/>
          </p:nvCxnSpPr>
          <p:spPr>
            <a:xfrm>
              <a:off x="7962401" y="3640711"/>
              <a:ext cx="182880" cy="1588"/>
            </a:xfrm>
            <a:prstGeom prst="line">
              <a:avLst/>
            </a:prstGeom>
            <a:noFill/>
            <a:ln w="6350" cap="rnd" cmpd="sng" algn="ctr">
              <a:gradFill flip="none" rotWithShape="1">
                <a:gsLst>
                  <a:gs pos="0">
                    <a:srgbClr val="FFFFFF"/>
                  </a:gs>
                  <a:gs pos="50000">
                    <a:srgbClr val="FFFFFF"/>
                  </a:gs>
                  <a:gs pos="100000">
                    <a:srgbClr val="FFFFFF"/>
                  </a:gs>
                </a:gsLst>
                <a:lin ang="10800000" scaled="0"/>
                <a:tileRect/>
              </a:gradFill>
              <a:prstDash val="solid"/>
            </a:ln>
            <a:effectLst>
              <a:outerShdw blurRad="63500" algn="ctr" rotWithShape="0">
                <a:srgbClr val="FFFFFF">
                  <a:alpha val="40000"/>
                </a:srgbClr>
              </a:outerShdw>
            </a:effectLst>
          </p:spPr>
        </p:cxnSp>
        <p:cxnSp>
          <p:nvCxnSpPr>
            <p:cNvPr id="53" name="Straight Connector 52"/>
            <p:cNvCxnSpPr/>
            <p:nvPr/>
          </p:nvCxnSpPr>
          <p:spPr>
            <a:xfrm>
              <a:off x="7962401" y="2845373"/>
              <a:ext cx="182880" cy="1588"/>
            </a:xfrm>
            <a:prstGeom prst="line">
              <a:avLst/>
            </a:prstGeom>
            <a:noFill/>
            <a:ln w="6350" cap="rnd" cmpd="sng" algn="ctr">
              <a:gradFill flip="none" rotWithShape="1">
                <a:gsLst>
                  <a:gs pos="0">
                    <a:srgbClr val="FFFFFF"/>
                  </a:gs>
                  <a:gs pos="50000">
                    <a:srgbClr val="FFFFFF"/>
                  </a:gs>
                  <a:gs pos="100000">
                    <a:srgbClr val="FFFFFF"/>
                  </a:gs>
                </a:gsLst>
                <a:lin ang="10800000" scaled="0"/>
                <a:tileRect/>
              </a:gradFill>
              <a:prstDash val="solid"/>
            </a:ln>
            <a:effectLst>
              <a:outerShdw blurRad="63500" algn="ctr" rotWithShape="0">
                <a:srgbClr val="FFFFFF">
                  <a:alpha val="40000"/>
                </a:srgbClr>
              </a:outerShdw>
            </a:effectLst>
          </p:spPr>
        </p:cxnSp>
        <p:cxnSp>
          <p:nvCxnSpPr>
            <p:cNvPr id="54" name="Straight Connector 53"/>
            <p:cNvCxnSpPr/>
            <p:nvPr/>
          </p:nvCxnSpPr>
          <p:spPr>
            <a:xfrm>
              <a:off x="7962401" y="5231387"/>
              <a:ext cx="182880" cy="1588"/>
            </a:xfrm>
            <a:prstGeom prst="line">
              <a:avLst/>
            </a:prstGeom>
            <a:noFill/>
            <a:ln w="6350" cap="rnd" cmpd="sng" algn="ctr">
              <a:gradFill flip="none" rotWithShape="1">
                <a:gsLst>
                  <a:gs pos="0">
                    <a:srgbClr val="FFFFFF"/>
                  </a:gs>
                  <a:gs pos="50000">
                    <a:srgbClr val="FFFFFF"/>
                  </a:gs>
                  <a:gs pos="100000">
                    <a:srgbClr val="FFFFFF"/>
                  </a:gs>
                </a:gsLst>
                <a:lin ang="10800000" scaled="0"/>
                <a:tileRect/>
              </a:gradFill>
              <a:prstDash val="solid"/>
            </a:ln>
            <a:effectLst>
              <a:outerShdw blurRad="63500" algn="ctr" rotWithShape="0">
                <a:srgbClr val="FFFFFF">
                  <a:alpha val="40000"/>
                </a:srgbClr>
              </a:outerShdw>
            </a:effectLst>
          </p:spPr>
        </p:cxnSp>
        <p:cxnSp>
          <p:nvCxnSpPr>
            <p:cNvPr id="55" name="Straight Connector 54"/>
            <p:cNvCxnSpPr/>
            <p:nvPr/>
          </p:nvCxnSpPr>
          <p:spPr>
            <a:xfrm>
              <a:off x="7962401" y="6026723"/>
              <a:ext cx="182880" cy="1588"/>
            </a:xfrm>
            <a:prstGeom prst="line">
              <a:avLst/>
            </a:prstGeom>
            <a:noFill/>
            <a:ln w="6350" cap="rnd" cmpd="sng" algn="ctr">
              <a:gradFill flip="none" rotWithShape="1">
                <a:gsLst>
                  <a:gs pos="0">
                    <a:srgbClr val="FFFFFF"/>
                  </a:gs>
                  <a:gs pos="50000">
                    <a:srgbClr val="FFFFFF"/>
                  </a:gs>
                  <a:gs pos="100000">
                    <a:srgbClr val="FFFFFF"/>
                  </a:gs>
                </a:gsLst>
                <a:lin ang="10800000" scaled="0"/>
                <a:tileRect/>
              </a:gradFill>
              <a:prstDash val="solid"/>
            </a:ln>
            <a:effectLst>
              <a:outerShdw blurRad="63500" algn="ctr" rotWithShape="0">
                <a:srgbClr val="FFFFFF">
                  <a:alpha val="40000"/>
                </a:srgbClr>
              </a:outerShdw>
            </a:effectLst>
          </p:spPr>
        </p:cxnSp>
      </p:grpSp>
      <p:sp>
        <p:nvSpPr>
          <p:cNvPr id="56" name="TextBox 55"/>
          <p:cNvSpPr txBox="1"/>
          <p:nvPr/>
        </p:nvSpPr>
        <p:spPr>
          <a:xfrm>
            <a:off x="6352163" y="2032224"/>
            <a:ext cx="2228384" cy="2766216"/>
          </a:xfrm>
          <a:prstGeom prst="rect">
            <a:avLst/>
          </a:prstGeom>
          <a:noFill/>
        </p:spPr>
        <p:txBody>
          <a:bodyPr wrap="square" rtlCol="0" anchor="ctr" anchorCtr="0">
            <a:noAutofit/>
          </a:bodyPr>
          <a:lstStyle/>
          <a:p>
            <a:pPr marL="0" marR="0" lvl="0" indent="0" algn="l" defTabSz="91436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ea typeface="+mn-ea"/>
              <a:cs typeface="+mn-cs"/>
            </a:endParaRPr>
          </a:p>
        </p:txBody>
      </p:sp>
      <p:grpSp>
        <p:nvGrpSpPr>
          <p:cNvPr id="57" name="Group 38"/>
          <p:cNvGrpSpPr/>
          <p:nvPr/>
        </p:nvGrpSpPr>
        <p:grpSpPr>
          <a:xfrm>
            <a:off x="6228185" y="1936213"/>
            <a:ext cx="2528929" cy="3003804"/>
            <a:chOff x="8302083" y="2414016"/>
            <a:chExt cx="3371028" cy="4005072"/>
          </a:xfrm>
        </p:grpSpPr>
        <p:sp>
          <p:nvSpPr>
            <p:cNvPr id="58" name="Rectangle 57"/>
            <p:cNvSpPr/>
            <p:nvPr/>
          </p:nvSpPr>
          <p:spPr bwMode="auto">
            <a:xfrm rot="10800000">
              <a:off x="8357613" y="2414016"/>
              <a:ext cx="3182113" cy="4005072"/>
            </a:xfrm>
            <a:prstGeom prst="rect">
              <a:avLst/>
            </a:prstGeom>
            <a:solidFill>
              <a:srgbClr val="000000">
                <a:alpha val="50000"/>
              </a:srgbClr>
            </a:solidFill>
            <a:ln>
              <a:noFill/>
              <a:headEnd type="none" w="med" len="med"/>
              <a:tailEnd type="none" w="med" len="med"/>
            </a:ln>
            <a:effectLst/>
            <a:scene3d>
              <a:camera prst="orthographicFront"/>
              <a:lightRig rig="threePt" dir="t"/>
            </a:scene3d>
            <a:sp3d prstMaterial="matte">
              <a:contourClr>
                <a:srgbClr val="3497AE">
                  <a:lumMod val="40000"/>
                  <a:lumOff val="60000"/>
                </a:srgbClr>
              </a:contourClr>
            </a:sp3d>
          </p:spPr>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gradFill>
                  <a:gsLst>
                    <a:gs pos="0">
                      <a:srgbClr val="FFFFFF">
                        <a:lumMod val="85000"/>
                        <a:lumOff val="15000"/>
                      </a:srgbClr>
                    </a:gs>
                    <a:gs pos="100000">
                      <a:srgbClr val="FFFFFF">
                        <a:lumMod val="85000"/>
                        <a:lumOff val="15000"/>
                      </a:srgbClr>
                    </a:gs>
                  </a:gsLst>
                  <a:lin ang="5400000" scaled="0"/>
                </a:gradFill>
                <a:effectLst/>
                <a:uLnTx/>
                <a:uFillTx/>
                <a:latin typeface="Segoe" pitchFamily="34" charset="0"/>
                <a:ea typeface="+mn-ea"/>
                <a:cs typeface="+mn-cs"/>
              </a:endParaRPr>
            </a:p>
          </p:txBody>
        </p:sp>
        <p:sp>
          <p:nvSpPr>
            <p:cNvPr id="59" name="Rectangle 1"/>
            <p:cNvSpPr>
              <a:spLocks noChangeArrowheads="1"/>
            </p:cNvSpPr>
            <p:nvPr/>
          </p:nvSpPr>
          <p:spPr bwMode="auto">
            <a:xfrm>
              <a:off x="8302083" y="2531181"/>
              <a:ext cx="3371028" cy="37117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noAutofit/>
            </a:bodyPr>
            <a:lstStyle/>
            <a:p>
              <a:pPr marL="0" marR="0" lvl="0" indent="-277813" defTabSz="914400" eaLnBrk="1" fontAlgn="base" latinLnBrk="0" hangingPunct="1">
                <a:lnSpc>
                  <a:spcPct val="150000"/>
                </a:lnSpc>
                <a:spcBef>
                  <a:spcPct val="20000"/>
                </a:spcBef>
                <a:spcAft>
                  <a:spcPct val="0"/>
                </a:spcAft>
                <a:buClrTx/>
                <a:buSzTx/>
                <a:buFontTx/>
                <a:buBlip>
                  <a:blip r:embed="rId3"/>
                </a:buBlip>
                <a:tabLst/>
                <a:defRPr/>
              </a:pPr>
              <a:r>
                <a:rPr kumimoji="0" lang="en-US" b="0" i="0" u="none" strike="noStrike" kern="0" cap="none" spc="-80" normalizeH="0" baseline="0" noProof="0" dirty="0" err="1" smtClean="0">
                  <a:ln>
                    <a:noFill/>
                  </a:ln>
                  <a:solidFill>
                    <a:schemeClr val="bg1"/>
                  </a:solidFill>
                  <a:effectLst>
                    <a:glow rad="63500">
                      <a:srgbClr val="2E95EA">
                        <a:alpha val="40000"/>
                      </a:srgbClr>
                    </a:glow>
                    <a:outerShdw blurRad="304800" algn="ctr" rotWithShape="0">
                      <a:srgbClr val="2E1400"/>
                    </a:outerShdw>
                  </a:effectLst>
                  <a:uLnTx/>
                  <a:uFillTx/>
                  <a:latin typeface="Segoe UI" pitchFamily="34" charset="0"/>
                  <a:ea typeface="Segoe UI" pitchFamily="34" charset="0"/>
                  <a:cs typeface="Segoe UI" pitchFamily="34" charset="0"/>
                </a:rPr>
                <a:t>Réduction</a:t>
              </a:r>
              <a:r>
                <a:rPr kumimoji="0" lang="en-US" b="0" i="0" u="none" strike="noStrike" kern="0" cap="none" spc="-80" normalizeH="0" baseline="0" noProof="0" dirty="0" smtClean="0">
                  <a:ln>
                    <a:noFill/>
                  </a:ln>
                  <a:solidFill>
                    <a:schemeClr val="bg1"/>
                  </a:solidFill>
                  <a:effectLst>
                    <a:glow rad="63500">
                      <a:srgbClr val="2E95EA">
                        <a:alpha val="40000"/>
                      </a:srgbClr>
                    </a:glow>
                    <a:outerShdw blurRad="304800" algn="ctr" rotWithShape="0">
                      <a:srgbClr val="2E1400"/>
                    </a:outerShdw>
                  </a:effectLst>
                  <a:uLnTx/>
                  <a:uFillTx/>
                  <a:latin typeface="Segoe UI" pitchFamily="34" charset="0"/>
                  <a:ea typeface="Segoe UI" pitchFamily="34" charset="0"/>
                  <a:cs typeface="Segoe UI" pitchFamily="34" charset="0"/>
                </a:rPr>
                <a:t> des </a:t>
              </a:r>
              <a:r>
                <a:rPr kumimoji="0" lang="en-US" b="0" i="0" u="none" strike="noStrike" kern="0" cap="none" spc="-80" normalizeH="0" baseline="0" noProof="0" dirty="0" err="1" smtClean="0">
                  <a:ln>
                    <a:noFill/>
                  </a:ln>
                  <a:solidFill>
                    <a:schemeClr val="bg1"/>
                  </a:solidFill>
                  <a:effectLst>
                    <a:glow rad="63500">
                      <a:srgbClr val="2E95EA">
                        <a:alpha val="40000"/>
                      </a:srgbClr>
                    </a:glow>
                    <a:outerShdw blurRad="304800" algn="ctr" rotWithShape="0">
                      <a:srgbClr val="2E1400"/>
                    </a:outerShdw>
                  </a:effectLst>
                  <a:uLnTx/>
                  <a:uFillTx/>
                  <a:latin typeface="Segoe UI" pitchFamily="34" charset="0"/>
                  <a:ea typeface="Segoe UI" pitchFamily="34" charset="0"/>
                  <a:cs typeface="Segoe UI" pitchFamily="34" charset="0"/>
                </a:rPr>
                <a:t>coûts</a:t>
              </a:r>
              <a:r>
                <a:rPr kumimoji="0" lang="en-US" b="0" i="0" u="none" strike="noStrike" kern="0" cap="none" spc="-80" normalizeH="0" baseline="0" noProof="0" dirty="0" smtClean="0">
                  <a:ln>
                    <a:noFill/>
                  </a:ln>
                  <a:solidFill>
                    <a:schemeClr val="bg1"/>
                  </a:solidFill>
                  <a:effectLst>
                    <a:glow rad="63500">
                      <a:srgbClr val="2E95EA">
                        <a:alpha val="40000"/>
                      </a:srgbClr>
                    </a:glow>
                    <a:outerShdw blurRad="304800" algn="ctr" rotWithShape="0">
                      <a:srgbClr val="2E1400"/>
                    </a:outerShdw>
                  </a:effectLst>
                  <a:uLnTx/>
                  <a:uFillTx/>
                  <a:latin typeface="Segoe UI" pitchFamily="34" charset="0"/>
                  <a:ea typeface="Segoe UI" pitchFamily="34" charset="0"/>
                  <a:cs typeface="Segoe UI" pitchFamily="34" charset="0"/>
                </a:rPr>
                <a:t> </a:t>
              </a:r>
            </a:p>
            <a:p>
              <a:pPr marL="0" marR="0" lvl="0" indent="-277813" defTabSz="914400" eaLnBrk="1" fontAlgn="base" latinLnBrk="0" hangingPunct="1">
                <a:lnSpc>
                  <a:spcPct val="150000"/>
                </a:lnSpc>
                <a:spcBef>
                  <a:spcPct val="20000"/>
                </a:spcBef>
                <a:spcAft>
                  <a:spcPct val="0"/>
                </a:spcAft>
                <a:buClrTx/>
                <a:buSzTx/>
                <a:buFontTx/>
                <a:buBlip>
                  <a:blip r:embed="rId3"/>
                </a:buBlip>
                <a:tabLst/>
                <a:defRPr/>
              </a:pPr>
              <a:r>
                <a:rPr kumimoji="0" lang="en-US" b="0" i="0" u="none" strike="noStrike" kern="0" cap="none" spc="-80" normalizeH="0" baseline="0" noProof="0" dirty="0" err="1" smtClean="0">
                  <a:ln>
                    <a:noFill/>
                  </a:ln>
                  <a:solidFill>
                    <a:schemeClr val="bg1"/>
                  </a:solidFill>
                  <a:effectLst>
                    <a:glow rad="63500">
                      <a:srgbClr val="2E95EA">
                        <a:alpha val="40000"/>
                      </a:srgbClr>
                    </a:glow>
                    <a:outerShdw blurRad="304800" algn="ctr" rotWithShape="0">
                      <a:srgbClr val="2E1400"/>
                    </a:outerShdw>
                  </a:effectLst>
                  <a:uLnTx/>
                  <a:uFillTx/>
                  <a:latin typeface="Segoe UI" pitchFamily="34" charset="0"/>
                  <a:ea typeface="Segoe UI" pitchFamily="34" charset="0"/>
                  <a:cs typeface="Segoe UI" pitchFamily="34" charset="0"/>
                </a:rPr>
                <a:t>Agilité</a:t>
              </a:r>
              <a:r>
                <a:rPr kumimoji="0" lang="en-US" b="0" i="0" u="none" strike="noStrike" kern="0" cap="none" spc="-80" normalizeH="0" baseline="0" noProof="0" dirty="0" smtClean="0">
                  <a:ln>
                    <a:noFill/>
                  </a:ln>
                  <a:solidFill>
                    <a:schemeClr val="bg1"/>
                  </a:solidFill>
                  <a:effectLst>
                    <a:glow rad="63500">
                      <a:srgbClr val="2E95EA">
                        <a:alpha val="40000"/>
                      </a:srgbClr>
                    </a:glow>
                    <a:outerShdw blurRad="304800" algn="ctr" rotWithShape="0">
                      <a:srgbClr val="2E1400"/>
                    </a:outerShdw>
                  </a:effectLst>
                  <a:uLnTx/>
                  <a:uFillTx/>
                  <a:latin typeface="Segoe UI" pitchFamily="34" charset="0"/>
                  <a:ea typeface="Segoe UI" pitchFamily="34" charset="0"/>
                  <a:cs typeface="Segoe UI" pitchFamily="34" charset="0"/>
                </a:rPr>
                <a:t> / on-demand</a:t>
              </a:r>
            </a:p>
            <a:p>
              <a:pPr marL="0" marR="0" lvl="0" indent="-277813" defTabSz="914400" eaLnBrk="1" fontAlgn="base" latinLnBrk="0" hangingPunct="1">
                <a:lnSpc>
                  <a:spcPct val="150000"/>
                </a:lnSpc>
                <a:spcBef>
                  <a:spcPct val="20000"/>
                </a:spcBef>
                <a:spcAft>
                  <a:spcPct val="0"/>
                </a:spcAft>
                <a:buClrTx/>
                <a:buSzTx/>
                <a:buFontTx/>
                <a:buBlip>
                  <a:blip r:embed="rId3"/>
                </a:buBlip>
                <a:tabLst/>
                <a:defRPr/>
              </a:pPr>
              <a:r>
                <a:rPr kumimoji="0" lang="en-US" b="0" i="0" u="none" strike="noStrike" kern="0" cap="none" spc="-80" normalizeH="0" baseline="0" noProof="0" dirty="0" smtClean="0">
                  <a:ln>
                    <a:noFill/>
                  </a:ln>
                  <a:solidFill>
                    <a:schemeClr val="bg1"/>
                  </a:solidFill>
                  <a:effectLst>
                    <a:glow rad="63500">
                      <a:srgbClr val="2E95EA">
                        <a:alpha val="40000"/>
                      </a:srgbClr>
                    </a:glow>
                    <a:outerShdw blurRad="304800" algn="ctr" rotWithShape="0">
                      <a:srgbClr val="2E1400"/>
                    </a:outerShdw>
                  </a:effectLst>
                  <a:uLnTx/>
                  <a:uFillTx/>
                  <a:latin typeface="Segoe UI" pitchFamily="34" charset="0"/>
                  <a:ea typeface="Segoe UI" pitchFamily="34" charset="0"/>
                  <a:cs typeface="Segoe UI" pitchFamily="34" charset="0"/>
                </a:rPr>
                <a:t> </a:t>
              </a:r>
              <a:r>
                <a:rPr kumimoji="0" lang="en-US" b="0" i="0" u="none" strike="noStrike" kern="0" cap="none" spc="-80" normalizeH="0" baseline="0" noProof="0" dirty="0" err="1" smtClean="0">
                  <a:ln>
                    <a:noFill/>
                  </a:ln>
                  <a:solidFill>
                    <a:schemeClr val="bg1"/>
                  </a:solidFill>
                  <a:effectLst>
                    <a:glow rad="63500">
                      <a:srgbClr val="2E95EA">
                        <a:alpha val="40000"/>
                      </a:srgbClr>
                    </a:glow>
                    <a:outerShdw blurRad="304800" algn="ctr" rotWithShape="0">
                      <a:srgbClr val="2E1400"/>
                    </a:outerShdw>
                  </a:effectLst>
                  <a:uLnTx/>
                  <a:uFillTx/>
                  <a:latin typeface="Segoe UI" pitchFamily="34" charset="0"/>
                  <a:ea typeface="Segoe UI" pitchFamily="34" charset="0"/>
                  <a:cs typeface="Segoe UI" pitchFamily="34" charset="0"/>
                </a:rPr>
                <a:t>Efficacité</a:t>
              </a:r>
              <a:endParaRPr kumimoji="0" lang="en-US" b="0" i="0" u="none" strike="noStrike" kern="0" cap="none" spc="-80" normalizeH="0" baseline="0" noProof="0" dirty="0" smtClean="0">
                <a:ln>
                  <a:noFill/>
                </a:ln>
                <a:solidFill>
                  <a:schemeClr val="bg1"/>
                </a:solidFill>
                <a:effectLst>
                  <a:glow rad="63500">
                    <a:srgbClr val="2E95EA">
                      <a:alpha val="40000"/>
                    </a:srgbClr>
                  </a:glow>
                  <a:outerShdw blurRad="304800" algn="ctr" rotWithShape="0">
                    <a:srgbClr val="2E1400"/>
                  </a:outerShdw>
                </a:effectLst>
                <a:uLnTx/>
                <a:uFillTx/>
                <a:latin typeface="Segoe UI" pitchFamily="34" charset="0"/>
                <a:ea typeface="Segoe UI" pitchFamily="34" charset="0"/>
                <a:cs typeface="Segoe UI" pitchFamily="34" charset="0"/>
              </a:endParaRPr>
            </a:p>
            <a:p>
              <a:pPr marL="0" marR="0" lvl="0" indent="-277813" defTabSz="914400" eaLnBrk="1" fontAlgn="base" latinLnBrk="0" hangingPunct="1">
                <a:lnSpc>
                  <a:spcPct val="150000"/>
                </a:lnSpc>
                <a:spcBef>
                  <a:spcPct val="20000"/>
                </a:spcBef>
                <a:spcAft>
                  <a:spcPct val="0"/>
                </a:spcAft>
                <a:buClrTx/>
                <a:buSzTx/>
                <a:buFontTx/>
                <a:buBlip>
                  <a:blip r:embed="rId3"/>
                </a:buBlip>
                <a:tabLst/>
                <a:defRPr/>
              </a:pPr>
              <a:r>
                <a:rPr kumimoji="0" lang="en-US" b="0" i="0" u="none" strike="noStrike" kern="0" cap="none" spc="-80" normalizeH="0" baseline="0" noProof="0" dirty="0" smtClean="0">
                  <a:ln>
                    <a:noFill/>
                  </a:ln>
                  <a:solidFill>
                    <a:schemeClr val="bg1"/>
                  </a:solidFill>
                  <a:effectLst>
                    <a:glow rad="63500">
                      <a:srgbClr val="2E95EA">
                        <a:alpha val="40000"/>
                      </a:srgbClr>
                    </a:glow>
                    <a:outerShdw blurRad="304800" algn="ctr" rotWithShape="0">
                      <a:srgbClr val="2E1400"/>
                    </a:outerShdw>
                  </a:effectLst>
                  <a:uLnTx/>
                  <a:uFillTx/>
                  <a:latin typeface="Segoe UI" pitchFamily="34" charset="0"/>
                  <a:ea typeface="Segoe UI" pitchFamily="34" charset="0"/>
                  <a:cs typeface="Segoe UI" pitchFamily="34" charset="0"/>
                </a:rPr>
                <a:t> </a:t>
              </a:r>
              <a:r>
                <a:rPr kumimoji="0" lang="en-US" b="0" i="0" u="none" strike="noStrike" kern="0" cap="none" spc="-80" normalizeH="0" baseline="0" noProof="0" dirty="0" err="1" smtClean="0">
                  <a:ln>
                    <a:noFill/>
                  </a:ln>
                  <a:solidFill>
                    <a:schemeClr val="bg1"/>
                  </a:solidFill>
                  <a:effectLst>
                    <a:glow rad="63500">
                      <a:srgbClr val="2E95EA">
                        <a:alpha val="40000"/>
                      </a:srgbClr>
                    </a:glow>
                    <a:outerShdw blurRad="304800" algn="ctr" rotWithShape="0">
                      <a:srgbClr val="2E1400"/>
                    </a:outerShdw>
                  </a:effectLst>
                  <a:uLnTx/>
                  <a:uFillTx/>
                  <a:latin typeface="Segoe UI" pitchFamily="34" charset="0"/>
                  <a:ea typeface="Segoe UI" pitchFamily="34" charset="0"/>
                  <a:cs typeface="Segoe UI" pitchFamily="34" charset="0"/>
                </a:rPr>
                <a:t>Interoperabilité</a:t>
              </a:r>
              <a:endParaRPr kumimoji="0" lang="en-US" b="0" i="0" u="none" strike="noStrike" kern="0" cap="none" spc="-80" normalizeH="0" baseline="0" noProof="0" dirty="0" smtClean="0">
                <a:ln>
                  <a:noFill/>
                </a:ln>
                <a:solidFill>
                  <a:schemeClr val="bg1"/>
                </a:solidFill>
                <a:effectLst>
                  <a:glow rad="63500">
                    <a:srgbClr val="2E95EA">
                      <a:alpha val="40000"/>
                    </a:srgbClr>
                  </a:glow>
                  <a:outerShdw blurRad="304800" algn="ctr" rotWithShape="0">
                    <a:srgbClr val="2E1400"/>
                  </a:outerShdw>
                </a:effectLst>
                <a:uLnTx/>
                <a:uFillTx/>
                <a:latin typeface="Segoe UI" pitchFamily="34" charset="0"/>
                <a:ea typeface="Segoe UI" pitchFamily="34" charset="0"/>
                <a:cs typeface="Segoe UI" pitchFamily="34" charset="0"/>
              </a:endParaRPr>
            </a:p>
            <a:p>
              <a:pPr marL="0" marR="0" lvl="0" indent="-277813" defTabSz="914400" eaLnBrk="1" fontAlgn="base" latinLnBrk="0" hangingPunct="1">
                <a:lnSpc>
                  <a:spcPct val="150000"/>
                </a:lnSpc>
                <a:spcBef>
                  <a:spcPct val="20000"/>
                </a:spcBef>
                <a:spcAft>
                  <a:spcPct val="0"/>
                </a:spcAft>
                <a:buClrTx/>
                <a:buSzTx/>
                <a:buFontTx/>
                <a:buBlip>
                  <a:blip r:embed="rId3"/>
                </a:buBlip>
                <a:tabLst/>
                <a:defRPr/>
              </a:pPr>
              <a:r>
                <a:rPr kumimoji="0" lang="en-US" b="0" i="0" u="none" strike="noStrike" kern="0" cap="none" spc="-80" normalizeH="0" baseline="0" noProof="0" dirty="0" smtClean="0">
                  <a:ln>
                    <a:noFill/>
                  </a:ln>
                  <a:solidFill>
                    <a:schemeClr val="bg1"/>
                  </a:solidFill>
                  <a:effectLst>
                    <a:glow rad="63500">
                      <a:srgbClr val="2E95EA">
                        <a:alpha val="40000"/>
                      </a:srgbClr>
                    </a:glow>
                    <a:outerShdw blurRad="304800" algn="ctr" rotWithShape="0">
                      <a:srgbClr val="2E1400"/>
                    </a:outerShdw>
                  </a:effectLst>
                  <a:uLnTx/>
                  <a:uFillTx/>
                  <a:latin typeface="Segoe UI" pitchFamily="34" charset="0"/>
                  <a:ea typeface="Segoe UI" pitchFamily="34" charset="0"/>
                  <a:cs typeface="Segoe UI" pitchFamily="34" charset="0"/>
                </a:rPr>
                <a:t> Focus</a:t>
              </a:r>
            </a:p>
          </p:txBody>
        </p:sp>
      </p:grpSp>
      <p:grpSp>
        <p:nvGrpSpPr>
          <p:cNvPr id="60" name="Group 39"/>
          <p:cNvGrpSpPr/>
          <p:nvPr/>
        </p:nvGrpSpPr>
        <p:grpSpPr>
          <a:xfrm>
            <a:off x="444666" y="2289803"/>
            <a:ext cx="2266649" cy="2279310"/>
            <a:chOff x="592732" y="2885470"/>
            <a:chExt cx="3021411" cy="3039080"/>
          </a:xfrm>
        </p:grpSpPr>
        <p:sp>
          <p:nvSpPr>
            <p:cNvPr id="61" name="Cube 60"/>
            <p:cNvSpPr/>
            <p:nvPr/>
          </p:nvSpPr>
          <p:spPr bwMode="auto">
            <a:xfrm>
              <a:off x="592732" y="4367541"/>
              <a:ext cx="1557009" cy="1557009"/>
            </a:xfrm>
            <a:prstGeom prst="cube">
              <a:avLst>
                <a:gd name="adj" fmla="val 11905"/>
              </a:avLst>
            </a:prstGeom>
            <a:gradFill rotWithShape="1">
              <a:gsLst>
                <a:gs pos="0">
                  <a:srgbClr val="FF9929">
                    <a:shade val="47500"/>
                    <a:satMod val="137000"/>
                  </a:srgbClr>
                </a:gs>
                <a:gs pos="55000">
                  <a:srgbClr val="FF9929">
                    <a:shade val="69000"/>
                    <a:satMod val="137000"/>
                  </a:srgbClr>
                </a:gs>
                <a:gs pos="100000">
                  <a:srgbClr val="FF9929">
                    <a:shade val="98000"/>
                    <a:satMod val="137000"/>
                  </a:srgbClr>
                </a:gs>
              </a:gsLst>
              <a:lin ang="16200000" scaled="0"/>
            </a:gradFill>
            <a:ln w="6350" cap="rnd" cmpd="sng" algn="ctr">
              <a:solidFill>
                <a:srgbClr val="FF9929">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0" tIns="45716" rIns="0" bIns="45716" numCol="1" rtlCol="0" anchor="b" anchorCtr="0" compatLnSpc="1">
              <a:prstTxWarp prst="textNoShape">
                <a:avLst/>
              </a:prstTxWarp>
            </a:bodyPr>
            <a:lstStyle/>
            <a:p>
              <a:pPr marL="0" marR="0" lvl="0" indent="0" algn="ctr" defTabSz="914061"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Kozuka Gothic Pro M"/>
                  <a:ea typeface="+mn-ea"/>
                  <a:cs typeface="+mn-cs"/>
                </a:rPr>
                <a:t>Gérer</a:t>
              </a:r>
              <a:r>
                <a:rPr kumimoji="0" lang="en-US" sz="1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Kozuka Gothic Pro M"/>
                  <a:ea typeface="+mn-ea"/>
                  <a:cs typeface="+mn-cs"/>
                </a:rPr>
                <a:t> des apps</a:t>
              </a:r>
              <a:endParaRPr kumimoji="0" lang="en-US" sz="1400" b="0" i="0" u="none" strike="noStrike" kern="1200" cap="none" spc="0" normalizeH="0" baseline="0" noProof="0" dirty="0">
                <a:ln>
                  <a:noFill/>
                </a:ln>
                <a:gradFill>
                  <a:gsLst>
                    <a:gs pos="0">
                      <a:srgbClr val="FFFFFF"/>
                    </a:gs>
                    <a:gs pos="100000">
                      <a:srgbClr val="FFFFFF"/>
                    </a:gs>
                  </a:gsLst>
                  <a:lin ang="5400000" scaled="0"/>
                </a:gradFill>
                <a:effectLst/>
                <a:uLnTx/>
                <a:uFillTx/>
                <a:latin typeface="Kozuka Gothic Pro M"/>
                <a:ea typeface="+mn-ea"/>
                <a:cs typeface="+mn-cs"/>
              </a:endParaRPr>
            </a:p>
          </p:txBody>
        </p:sp>
        <p:sp>
          <p:nvSpPr>
            <p:cNvPr id="62" name="Cube 61"/>
            <p:cNvSpPr/>
            <p:nvPr/>
          </p:nvSpPr>
          <p:spPr bwMode="auto">
            <a:xfrm>
              <a:off x="2057134" y="4367541"/>
              <a:ext cx="1557009" cy="1557009"/>
            </a:xfrm>
            <a:prstGeom prst="cube">
              <a:avLst>
                <a:gd name="adj" fmla="val 11905"/>
              </a:avLst>
            </a:prstGeom>
            <a:gradFill rotWithShape="1">
              <a:gsLst>
                <a:gs pos="0">
                  <a:srgbClr val="FF9929">
                    <a:shade val="47500"/>
                    <a:satMod val="137000"/>
                  </a:srgbClr>
                </a:gs>
                <a:gs pos="55000">
                  <a:srgbClr val="FF9929">
                    <a:shade val="69000"/>
                    <a:satMod val="137000"/>
                  </a:srgbClr>
                </a:gs>
                <a:gs pos="100000">
                  <a:srgbClr val="FF9929">
                    <a:shade val="98000"/>
                    <a:satMod val="137000"/>
                  </a:srgbClr>
                </a:gs>
              </a:gsLst>
              <a:lin ang="16200000" scaled="0"/>
            </a:gradFill>
            <a:ln w="6350" cap="rnd" cmpd="sng" algn="ctr">
              <a:solidFill>
                <a:srgbClr val="FF9929">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0" tIns="45716" rIns="0" bIns="45716" numCol="1" rtlCol="0" anchor="b" anchorCtr="0" compatLnSpc="1">
              <a:prstTxWarp prst="textNoShape">
                <a:avLst/>
              </a:prstTxWarp>
            </a:bodyPr>
            <a:lstStyle/>
            <a:p>
              <a:pPr marL="0" marR="0" lvl="0" indent="0" algn="ctr" defTabSz="914061"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Kozuka Gothic Pro M"/>
                  <a:ea typeface="+mn-ea"/>
                  <a:cs typeface="+mn-cs"/>
                </a:rPr>
                <a:t>Stocker des </a:t>
              </a:r>
              <a:r>
                <a:rPr kumimoji="0" lang="en-US" sz="1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Kozuka Gothic Pro M"/>
                  <a:ea typeface="+mn-ea"/>
                  <a:cs typeface="+mn-cs"/>
                </a:rPr>
                <a:t>datas</a:t>
              </a:r>
              <a:endParaRPr kumimoji="0" lang="en-US" sz="1400" b="0" i="0" u="none" strike="noStrike" kern="1200" cap="none" spc="0" normalizeH="0" baseline="0" noProof="0" dirty="0">
                <a:ln>
                  <a:noFill/>
                </a:ln>
                <a:gradFill>
                  <a:gsLst>
                    <a:gs pos="0">
                      <a:srgbClr val="FFFFFF"/>
                    </a:gs>
                    <a:gs pos="100000">
                      <a:srgbClr val="FFFFFF"/>
                    </a:gs>
                  </a:gsLst>
                  <a:lin ang="5400000" scaled="0"/>
                </a:gradFill>
                <a:effectLst/>
                <a:uLnTx/>
                <a:uFillTx/>
                <a:latin typeface="Kozuka Gothic Pro M"/>
                <a:ea typeface="+mn-ea"/>
                <a:cs typeface="+mn-cs"/>
              </a:endParaRPr>
            </a:p>
          </p:txBody>
        </p:sp>
        <p:sp>
          <p:nvSpPr>
            <p:cNvPr id="63" name="Cube 62"/>
            <p:cNvSpPr/>
            <p:nvPr/>
          </p:nvSpPr>
          <p:spPr bwMode="auto">
            <a:xfrm>
              <a:off x="592732" y="2885470"/>
              <a:ext cx="1557009" cy="1557009"/>
            </a:xfrm>
            <a:prstGeom prst="cube">
              <a:avLst>
                <a:gd name="adj" fmla="val 11905"/>
              </a:avLst>
            </a:prstGeom>
            <a:gradFill rotWithShape="1">
              <a:gsLst>
                <a:gs pos="0">
                  <a:srgbClr val="FF9929">
                    <a:shade val="47500"/>
                    <a:satMod val="137000"/>
                  </a:srgbClr>
                </a:gs>
                <a:gs pos="55000">
                  <a:srgbClr val="FF9929">
                    <a:shade val="69000"/>
                    <a:satMod val="137000"/>
                  </a:srgbClr>
                </a:gs>
                <a:gs pos="100000">
                  <a:srgbClr val="FF9929">
                    <a:shade val="98000"/>
                    <a:satMod val="137000"/>
                  </a:srgbClr>
                </a:gs>
              </a:gsLst>
              <a:lin ang="16200000" scaled="0"/>
            </a:gradFill>
            <a:ln w="6350" cap="rnd" cmpd="sng" algn="ctr">
              <a:solidFill>
                <a:srgbClr val="FF9929">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0" tIns="45716" rIns="0" bIns="45716" numCol="1" rtlCol="0" anchor="b" anchorCtr="0" compatLnSpc="1">
              <a:prstTxWarp prst="textNoShape">
                <a:avLst/>
              </a:prstTxWarp>
            </a:bodyPr>
            <a:lstStyle/>
            <a:p>
              <a:pPr marL="0" marR="0" lvl="0" indent="0" algn="ctr" defTabSz="914061"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Kozuka Gothic Pro M"/>
                  <a:ea typeface="+mn-ea"/>
                  <a:cs typeface="+mn-cs"/>
                </a:rPr>
                <a:t>Héberger</a:t>
              </a:r>
              <a:r>
                <a:rPr kumimoji="0" lang="en-US" sz="1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Kozuka Gothic Pro M"/>
                  <a:ea typeface="+mn-ea"/>
                  <a:cs typeface="+mn-cs"/>
                </a:rPr>
                <a:t> des apps</a:t>
              </a:r>
              <a:endParaRPr kumimoji="0" lang="en-US" sz="1400" b="0" i="0" u="none" strike="noStrike" kern="1200" cap="none" spc="0" normalizeH="0" baseline="0" noProof="0" dirty="0">
                <a:ln>
                  <a:noFill/>
                </a:ln>
                <a:gradFill>
                  <a:gsLst>
                    <a:gs pos="0">
                      <a:srgbClr val="FFFFFF"/>
                    </a:gs>
                    <a:gs pos="100000">
                      <a:srgbClr val="FFFFFF"/>
                    </a:gs>
                  </a:gsLst>
                  <a:lin ang="5400000" scaled="0"/>
                </a:gradFill>
                <a:effectLst/>
                <a:uLnTx/>
                <a:uFillTx/>
                <a:latin typeface="Kozuka Gothic Pro M"/>
                <a:ea typeface="+mn-ea"/>
                <a:cs typeface="+mn-cs"/>
              </a:endParaRPr>
            </a:p>
          </p:txBody>
        </p:sp>
        <p:sp>
          <p:nvSpPr>
            <p:cNvPr id="64" name="Cube 63"/>
            <p:cNvSpPr/>
            <p:nvPr/>
          </p:nvSpPr>
          <p:spPr bwMode="auto">
            <a:xfrm>
              <a:off x="2057134" y="2885470"/>
              <a:ext cx="1557009" cy="1557009"/>
            </a:xfrm>
            <a:prstGeom prst="cube">
              <a:avLst>
                <a:gd name="adj" fmla="val 11905"/>
              </a:avLst>
            </a:prstGeom>
            <a:gradFill rotWithShape="1">
              <a:gsLst>
                <a:gs pos="0">
                  <a:srgbClr val="FF9929">
                    <a:shade val="47500"/>
                    <a:satMod val="137000"/>
                  </a:srgbClr>
                </a:gs>
                <a:gs pos="55000">
                  <a:srgbClr val="FF9929">
                    <a:shade val="69000"/>
                    <a:satMod val="137000"/>
                  </a:srgbClr>
                </a:gs>
                <a:gs pos="100000">
                  <a:srgbClr val="FF9929">
                    <a:shade val="98000"/>
                    <a:satMod val="137000"/>
                  </a:srgbClr>
                </a:gs>
              </a:gsLst>
              <a:lin ang="16200000" scaled="0"/>
            </a:gradFill>
            <a:ln w="6350" cap="rnd" cmpd="sng" algn="ctr">
              <a:solidFill>
                <a:srgbClr val="FF9929">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0" tIns="45716" rIns="0" bIns="45716" numCol="1" rtlCol="0" anchor="b" anchorCtr="0" compatLnSpc="1">
              <a:prstTxWarp prst="textNoShape">
                <a:avLst/>
              </a:prstTxWarp>
            </a:bodyPr>
            <a:lstStyle/>
            <a:p>
              <a:pPr marL="0" marR="0" lvl="0" indent="0" algn="ctr" defTabSz="914061"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Kozuka Gothic Pro M"/>
                  <a:ea typeface="+mn-ea"/>
                  <a:cs typeface="+mn-cs"/>
                </a:rPr>
                <a:t>Créer</a:t>
              </a:r>
              <a:r>
                <a:rPr kumimoji="0" lang="en-US" sz="1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Kozuka Gothic Pro M"/>
                  <a:ea typeface="+mn-ea"/>
                  <a:cs typeface="+mn-cs"/>
                </a:rPr>
                <a:t> des apps</a:t>
              </a:r>
              <a:endParaRPr kumimoji="0" lang="en-US" sz="1400" b="0" i="0" u="none" strike="noStrike" kern="1200" cap="none" spc="0" normalizeH="0" baseline="0" noProof="0" dirty="0">
                <a:ln>
                  <a:noFill/>
                </a:ln>
                <a:gradFill>
                  <a:gsLst>
                    <a:gs pos="0">
                      <a:srgbClr val="FFFFFF"/>
                    </a:gs>
                    <a:gs pos="100000">
                      <a:srgbClr val="FFFFFF"/>
                    </a:gs>
                  </a:gsLst>
                  <a:lin ang="5400000" scaled="0"/>
                </a:gradFill>
                <a:effectLst/>
                <a:uLnTx/>
                <a:uFillTx/>
                <a:latin typeface="Kozuka Gothic Pro M"/>
                <a:ea typeface="+mn-ea"/>
                <a:cs typeface="+mn-cs"/>
              </a:endParaRPr>
            </a:p>
          </p:txBody>
        </p:sp>
        <p:pic>
          <p:nvPicPr>
            <p:cNvPr id="65" name="Picture 2" descr="E:\RESOURCES\DVD_ART36\Artwork_Imagery\Icons - Illustrations\_ WINDOWS VISTA ICONS\VPN servers computer ras.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33379" y="4557543"/>
              <a:ext cx="581780" cy="813856"/>
            </a:xfrm>
            <a:prstGeom prst="rect">
              <a:avLst/>
            </a:prstGeom>
            <a:noFill/>
          </p:spPr>
        </p:pic>
        <p:pic>
          <p:nvPicPr>
            <p:cNvPr id="66" name="Picture 3" descr="E:\RESOURCES\DVD_ART36\Artwork_Imagery\Icons - Illustrations\_ REAL VISTA STYLE\network computer connected.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66573" y="4413527"/>
              <a:ext cx="1108722" cy="1108722"/>
            </a:xfrm>
            <a:prstGeom prst="rect">
              <a:avLst/>
            </a:prstGeom>
            <a:noFill/>
          </p:spPr>
        </p:pic>
        <p:pic>
          <p:nvPicPr>
            <p:cNvPr id="67" name="Picture 4" descr="E:\RESOURCES\DVD_ART36\Artwork_Imagery\Icons - Illustrations\_ VIRTUALIZATION ICONS\Application Virtual.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370843" y="3045375"/>
              <a:ext cx="751872" cy="844656"/>
            </a:xfrm>
            <a:prstGeom prst="rect">
              <a:avLst/>
            </a:prstGeom>
            <a:noFill/>
          </p:spPr>
        </p:pic>
        <p:pic>
          <p:nvPicPr>
            <p:cNvPr id="68" name="Picture 2" descr="E:\RESOURCES\PPT Resources\RESOURCE DVD 35\Artwork_Imagery\Icons - Illustrations\_WINDOWS SERVER ICONS\Hardware\Computer PC desktop machine.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95984" y="3119812"/>
              <a:ext cx="826137" cy="689584"/>
            </a:xfrm>
            <a:prstGeom prst="rect">
              <a:avLst/>
            </a:prstGeom>
            <a:noFill/>
          </p:spPr>
        </p:pic>
      </p:grpSp>
    </p:spTree>
    <p:extLst>
      <p:ext uri="{BB962C8B-B14F-4D97-AF65-F5344CB8AC3E}">
        <p14:creationId xmlns:p14="http://schemas.microsoft.com/office/powerpoint/2010/main" val="1952980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childTnLst>
                          </p:cTn>
                        </p:par>
                        <p:par>
                          <p:cTn id="14" fill="hold">
                            <p:stCondLst>
                              <p:cond delay="1500"/>
                            </p:stCondLst>
                            <p:childTnLst>
                              <p:par>
                                <p:cTn id="15" presetID="17" presetClass="entr" presetSubtype="10"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strVal val="#ppt_h"/>
                                          </p:val>
                                        </p:tav>
                                        <p:tav tm="100000">
                                          <p:val>
                                            <p:strVal val="#ppt_h"/>
                                          </p:val>
                                        </p:tav>
                                      </p:tavLst>
                                    </p:anim>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500"/>
                                        <p:tgtEl>
                                          <p:spTgt spid="60"/>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childTnLst>
                          </p:cTn>
                        </p:par>
                        <p:par>
                          <p:cTn id="34" fill="hold">
                            <p:stCondLst>
                              <p:cond delay="1500"/>
                            </p:stCondLst>
                            <p:childTnLst>
                              <p:par>
                                <p:cTn id="35" presetID="17" presetClass="entr" presetSubtype="10"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p:cTn id="37" dur="500" fill="hold"/>
                                        <p:tgtEl>
                                          <p:spTgt spid="46"/>
                                        </p:tgtEl>
                                        <p:attrNameLst>
                                          <p:attrName>ppt_w</p:attrName>
                                        </p:attrNameLst>
                                      </p:cBhvr>
                                      <p:tavLst>
                                        <p:tav tm="0">
                                          <p:val>
                                            <p:fltVal val="0"/>
                                          </p:val>
                                        </p:tav>
                                        <p:tav tm="100000">
                                          <p:val>
                                            <p:strVal val="#ppt_w"/>
                                          </p:val>
                                        </p:tav>
                                      </p:tavLst>
                                    </p:anim>
                                    <p:anim calcmode="lin" valueType="num">
                                      <p:cBhvr>
                                        <p:cTn id="38" dur="500" fill="hold"/>
                                        <p:tgtEl>
                                          <p:spTgt spid="46"/>
                                        </p:tgtEl>
                                        <p:attrNameLst>
                                          <p:attrName>ppt_h</p:attrName>
                                        </p:attrNameLst>
                                      </p:cBhvr>
                                      <p:tavLst>
                                        <p:tav tm="0">
                                          <p:val>
                                            <p:strVal val="#ppt_h"/>
                                          </p:val>
                                        </p:tav>
                                        <p:tav tm="100000">
                                          <p:val>
                                            <p:strVal val="#ppt_h"/>
                                          </p:val>
                                        </p:tav>
                                      </p:tavLst>
                                    </p:anim>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childTnLst>
                          </p:cTn>
                        </p:par>
                        <p:par>
                          <p:cTn id="43" fill="hold">
                            <p:stCondLst>
                              <p:cond delay="2500"/>
                            </p:stCondLst>
                            <p:childTnLst>
                              <p:par>
                                <p:cTn id="44" presetID="10" presetClass="entr" presetSubtype="0"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childTnLst>
                                </p:cTn>
                              </p:par>
                            </p:childTnLst>
                          </p:cTn>
                        </p:par>
                        <p:par>
                          <p:cTn id="47" fill="hold">
                            <p:stCondLst>
                              <p:cond delay="3000"/>
                            </p:stCondLst>
                            <p:childTnLst>
                              <p:par>
                                <p:cTn id="48" presetID="10" presetClass="entr" presetSubtype="0"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500"/>
                                        <p:tgtEl>
                                          <p:spTgt spid="44"/>
                                        </p:tgtEl>
                                      </p:cBhvr>
                                    </p:animEffect>
                                  </p:childTnLst>
                                </p:cTn>
                              </p:par>
                            </p:childTnLst>
                          </p:cTn>
                        </p:par>
                        <p:par>
                          <p:cTn id="59" fill="hold">
                            <p:stCondLst>
                              <p:cond delay="4500"/>
                            </p:stCondLst>
                            <p:childTnLst>
                              <p:par>
                                <p:cTn id="60" presetID="22" presetClass="entr" presetSubtype="8" fill="hold" nodeType="after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childTnLst>
                          </p:cTn>
                        </p:par>
                        <p:par>
                          <p:cTn id="63" fill="hold">
                            <p:stCondLst>
                              <p:cond delay="5000"/>
                            </p:stCondLst>
                            <p:childTnLst>
                              <p:par>
                                <p:cTn id="64" presetID="10" presetClass="entr" presetSubtype="0" fill="hold" grpId="0" nodeType="after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fade">
                                      <p:cBhvr>
                                        <p:cTn id="66" dur="500"/>
                                        <p:tgtEl>
                                          <p:spTgt spid="47"/>
                                        </p:tgtEl>
                                      </p:cBhvr>
                                    </p:animEffect>
                                  </p:childTnLst>
                                </p:cTn>
                              </p:par>
                            </p:childTnLst>
                          </p:cTn>
                        </p:par>
                        <p:par>
                          <p:cTn id="67" fill="hold">
                            <p:stCondLst>
                              <p:cond delay="5500"/>
                            </p:stCondLst>
                            <p:childTnLst>
                              <p:par>
                                <p:cTn id="68" presetID="17" presetClass="entr" presetSubtype="10" fill="hold" nodeType="after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p:cTn id="70" dur="500" fill="hold"/>
                                        <p:tgtEl>
                                          <p:spTgt spid="48"/>
                                        </p:tgtEl>
                                        <p:attrNameLst>
                                          <p:attrName>ppt_w</p:attrName>
                                        </p:attrNameLst>
                                      </p:cBhvr>
                                      <p:tavLst>
                                        <p:tav tm="0">
                                          <p:val>
                                            <p:fltVal val="0"/>
                                          </p:val>
                                        </p:tav>
                                        <p:tav tm="100000">
                                          <p:val>
                                            <p:strVal val="#ppt_w"/>
                                          </p:val>
                                        </p:tav>
                                      </p:tavLst>
                                    </p:anim>
                                    <p:anim calcmode="lin" valueType="num">
                                      <p:cBhvr>
                                        <p:cTn id="71" dur="500" fill="hold"/>
                                        <p:tgtEl>
                                          <p:spTgt spid="48"/>
                                        </p:tgtEl>
                                        <p:attrNameLst>
                                          <p:attrName>ppt_h</p:attrName>
                                        </p:attrNameLst>
                                      </p:cBhvr>
                                      <p:tavLst>
                                        <p:tav tm="0">
                                          <p:val>
                                            <p:strVal val="#ppt_h"/>
                                          </p:val>
                                        </p:tav>
                                        <p:tav tm="100000">
                                          <p:val>
                                            <p:strVal val="#ppt_h"/>
                                          </p:val>
                                        </p:tav>
                                      </p:tavLst>
                                    </p:anim>
                                  </p:childTnLst>
                                </p:cTn>
                              </p:par>
                            </p:childTnLst>
                          </p:cTn>
                        </p:par>
                        <p:par>
                          <p:cTn id="72" fill="hold">
                            <p:stCondLst>
                              <p:cond delay="6000"/>
                            </p:stCondLst>
                            <p:childTnLst>
                              <p:par>
                                <p:cTn id="73" presetID="10" presetClass="entr" presetSubtype="0" fill="hold" grpId="0" nodeType="afterEffect" nodePh="1">
                                  <p:stCondLst>
                                    <p:cond delay="0"/>
                                  </p:stCondLst>
                                  <p:endCondLst>
                                    <p:cond evt="begin" delay="0">
                                      <p:tn val="73"/>
                                    </p:cond>
                                  </p:endCondLst>
                                  <p:childTnLst>
                                    <p:set>
                                      <p:cBhvr>
                                        <p:cTn id="74" dur="1" fill="hold">
                                          <p:stCondLst>
                                            <p:cond delay="0"/>
                                          </p:stCondLst>
                                        </p:cTn>
                                        <p:tgtEl>
                                          <p:spTgt spid="56"/>
                                        </p:tgtEl>
                                        <p:attrNameLst>
                                          <p:attrName>style.visibility</p:attrName>
                                        </p:attrNameLst>
                                      </p:cBhvr>
                                      <p:to>
                                        <p:strVal val="visible"/>
                                      </p:to>
                                    </p:set>
                                    <p:animEffect transition="in" filter="fade">
                                      <p:cBhvr>
                                        <p:cTn id="75" dur="500"/>
                                        <p:tgtEl>
                                          <p:spTgt spid="56"/>
                                        </p:tgtEl>
                                      </p:cBhvr>
                                    </p:animEffect>
                                  </p:childTnLst>
                                </p:cTn>
                              </p:par>
                            </p:childTnLst>
                          </p:cTn>
                        </p:par>
                        <p:par>
                          <p:cTn id="76" fill="hold">
                            <p:stCondLst>
                              <p:cond delay="6500"/>
                            </p:stCondLst>
                            <p:childTnLst>
                              <p:par>
                                <p:cTn id="77" presetID="10" presetClass="entr" presetSubtype="0" fill="hold" nodeType="after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fade">
                                      <p:cBhvr>
                                        <p:cTn id="7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p:bldP spid="40" grpId="0" animBg="1"/>
      <p:bldP spid="41" grpId="0" animBg="1"/>
      <p:bldP spid="42" grpId="0" animBg="1"/>
      <p:bldP spid="43" grpId="0" animBg="1"/>
      <p:bldP spid="44" grpId="0" animBg="1"/>
      <p:bldP spid="45" grpId="0"/>
      <p:bldP spid="47" grpId="0"/>
      <p:bldP spid="5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657948"/>
            <a:ext cx="9144000" cy="148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Autofit/>
          </a:bodyPr>
          <a:lstStyle/>
          <a:p>
            <a:r>
              <a:rPr lang="fr-FR" sz="3200" dirty="0"/>
              <a:t>La </a:t>
            </a:r>
            <a:r>
              <a:rPr lang="fr-FR" sz="3200" dirty="0" smtClean="0"/>
              <a:t>plateforme </a:t>
            </a:r>
            <a:r>
              <a:rPr lang="fr-FR" sz="3200" dirty="0"/>
              <a:t>Windows Azure</a:t>
            </a:r>
            <a:endParaRPr lang="en-US" sz="3200" dirty="0"/>
          </a:p>
        </p:txBody>
      </p:sp>
      <p:sp>
        <p:nvSpPr>
          <p:cNvPr id="4" name="Round Diagonal Corner Rectangle 3"/>
          <p:cNvSpPr/>
          <p:nvPr/>
        </p:nvSpPr>
        <p:spPr bwMode="gray">
          <a:xfrm>
            <a:off x="0" y="1133924"/>
            <a:ext cx="8686800" cy="1161374"/>
          </a:xfrm>
          <a:prstGeom prst="round2DiagRect">
            <a:avLst>
              <a:gd name="adj1" fmla="val 0"/>
              <a:gd name="adj2" fmla="val 0"/>
            </a:avLst>
          </a:prstGeom>
          <a:gradFill flip="none" rotWithShape="1">
            <a:gsLst>
              <a:gs pos="0">
                <a:srgbClr val="000000">
                  <a:alpha val="73000"/>
                </a:srgbClr>
              </a:gs>
              <a:gs pos="34000">
                <a:srgbClr val="000000">
                  <a:alpha val="60000"/>
                </a:srgbClr>
              </a:gs>
              <a:gs pos="60000">
                <a:srgbClr val="000000">
                  <a:alpha val="16000"/>
                </a:srgbClr>
              </a:gs>
            </a:gsLst>
            <a:lin ang="10800000" scaled="1"/>
            <a:tileRect/>
          </a:gradFill>
          <a:ln w="12700">
            <a:gradFill flip="none" rotWithShape="1">
              <a:gsLst>
                <a:gs pos="0">
                  <a:srgbClr val="008EC0">
                    <a:alpha val="60000"/>
                  </a:srgbClr>
                </a:gs>
                <a:gs pos="50000">
                  <a:srgbClr val="008EC0">
                    <a:alpha val="50000"/>
                  </a:srgbClr>
                </a:gs>
                <a:gs pos="100000">
                  <a:srgbClr val="008EC0">
                    <a:alpha val="0"/>
                  </a:srgbClr>
                </a:gs>
              </a:gsLst>
              <a:lin ang="10800000" scaled="1"/>
              <a:tileRect/>
            </a:gradFill>
            <a:headEnd type="none" w="med" len="med"/>
            <a:tailEnd type="none" w="med" len="med"/>
          </a:ln>
          <a:effectLst>
            <a:outerShdw blurRad="381000" dist="292100" dir="2700000" algn="tl" rotWithShape="0">
              <a:prstClr val="black">
                <a:alpha val="58000"/>
              </a:prstClr>
            </a:outerShdw>
          </a:effectLst>
        </p:spPr>
        <p:style>
          <a:lnRef idx="1">
            <a:schemeClr val="accent2"/>
          </a:lnRef>
          <a:fillRef idx="3">
            <a:schemeClr val="accent2"/>
          </a:fillRef>
          <a:effectRef idx="2">
            <a:schemeClr val="accent2"/>
          </a:effectRef>
          <a:fontRef idx="minor">
            <a:schemeClr val="lt1"/>
          </a:fontRef>
        </p:style>
        <p:txBody>
          <a:bodyPr vert="horz" wrap="square" lIns="91415" tIns="304713" rIns="91415" bIns="45706" numCol="1" rtlCol="0" anchor="t" anchorCtr="0" compatLnSpc="1">
            <a:prstTxWarp prst="textNoShape">
              <a:avLst/>
            </a:prstTxWarp>
          </a:bodyPr>
          <a:lstStyle/>
          <a:p>
            <a:pPr algn="ctr" fontAlgn="base">
              <a:lnSpc>
                <a:spcPct val="80000"/>
              </a:lnSpc>
              <a:spcBef>
                <a:spcPct val="0"/>
              </a:spcBef>
              <a:spcAft>
                <a:spcPct val="0"/>
              </a:spcAft>
              <a:buClr>
                <a:srgbClr val="FFFF99"/>
              </a:buClr>
              <a:buSzPct val="120000"/>
              <a:defRPr/>
            </a:pPr>
            <a:endParaRPr lang="en-US" altLang="zh-CN" sz="4000" spc="-126" dirty="0" smtClean="0">
              <a:ln w="18415" cmpd="sng">
                <a:noFill/>
                <a:prstDash val="solid"/>
              </a:ln>
              <a:solidFill>
                <a:schemeClr val="bg1"/>
              </a:solidFill>
              <a:effectLst>
                <a:glow rad="101600">
                  <a:srgbClr val="CCECFF"/>
                </a:glow>
                <a:innerShdw blurRad="114300">
                  <a:prstClr val="black"/>
                </a:innerShdw>
              </a:effectLst>
              <a:latin typeface="Segoe"/>
            </a:endParaRPr>
          </a:p>
        </p:txBody>
      </p:sp>
      <p:sp>
        <p:nvSpPr>
          <p:cNvPr id="5" name="Round Diagonal Corner Rectangle 4"/>
          <p:cNvSpPr/>
          <p:nvPr/>
        </p:nvSpPr>
        <p:spPr bwMode="gray">
          <a:xfrm>
            <a:off x="0" y="2405362"/>
            <a:ext cx="8686800" cy="1084544"/>
          </a:xfrm>
          <a:prstGeom prst="round2DiagRect">
            <a:avLst>
              <a:gd name="adj1" fmla="val 0"/>
              <a:gd name="adj2" fmla="val 0"/>
            </a:avLst>
          </a:prstGeom>
          <a:gradFill flip="none" rotWithShape="1">
            <a:gsLst>
              <a:gs pos="0">
                <a:srgbClr val="000000">
                  <a:alpha val="87000"/>
                </a:srgbClr>
              </a:gs>
              <a:gs pos="24000">
                <a:srgbClr val="000000">
                  <a:alpha val="60000"/>
                </a:srgbClr>
              </a:gs>
              <a:gs pos="60000">
                <a:srgbClr val="000000">
                  <a:alpha val="16000"/>
                </a:srgbClr>
              </a:gs>
            </a:gsLst>
            <a:lin ang="10800000" scaled="1"/>
            <a:tileRect/>
          </a:gradFill>
          <a:ln w="12700">
            <a:gradFill flip="none" rotWithShape="1">
              <a:gsLst>
                <a:gs pos="0">
                  <a:srgbClr val="008EC0">
                    <a:alpha val="60000"/>
                  </a:srgbClr>
                </a:gs>
                <a:gs pos="50000">
                  <a:srgbClr val="008EC0">
                    <a:alpha val="50000"/>
                  </a:srgbClr>
                </a:gs>
                <a:gs pos="100000">
                  <a:srgbClr val="008EC0">
                    <a:alpha val="0"/>
                  </a:srgbClr>
                </a:gs>
              </a:gsLst>
              <a:lin ang="10800000" scaled="1"/>
              <a:tileRect/>
            </a:gradFill>
            <a:headEnd type="none" w="med" len="med"/>
            <a:tailEnd type="none" w="med" len="med"/>
          </a:ln>
          <a:effectLst>
            <a:outerShdw blurRad="381000" dist="292100" dir="2700000" algn="tl" rotWithShape="0">
              <a:prstClr val="black">
                <a:alpha val="58000"/>
              </a:prstClr>
            </a:outerShdw>
          </a:effectLst>
        </p:spPr>
        <p:style>
          <a:lnRef idx="1">
            <a:schemeClr val="accent2"/>
          </a:lnRef>
          <a:fillRef idx="3">
            <a:schemeClr val="accent2"/>
          </a:fillRef>
          <a:effectRef idx="2">
            <a:schemeClr val="accent2"/>
          </a:effectRef>
          <a:fontRef idx="minor">
            <a:schemeClr val="lt1"/>
          </a:fontRef>
        </p:style>
        <p:txBody>
          <a:bodyPr vert="horz" wrap="square" lIns="91415" tIns="304713" rIns="91415" bIns="45706" numCol="1" rtlCol="0" anchor="t" anchorCtr="0" compatLnSpc="1">
            <a:prstTxWarp prst="textNoShape">
              <a:avLst/>
            </a:prstTxWarp>
          </a:bodyPr>
          <a:lstStyle/>
          <a:p>
            <a:pPr algn="ctr" fontAlgn="base">
              <a:lnSpc>
                <a:spcPct val="80000"/>
              </a:lnSpc>
              <a:spcBef>
                <a:spcPct val="0"/>
              </a:spcBef>
              <a:spcAft>
                <a:spcPct val="0"/>
              </a:spcAft>
              <a:buClr>
                <a:srgbClr val="FFFF99"/>
              </a:buClr>
              <a:buSzPct val="120000"/>
              <a:defRPr/>
            </a:pPr>
            <a:endParaRPr lang="en-US" altLang="zh-CN" sz="4000" spc="-126" dirty="0" smtClean="0">
              <a:ln w="18415" cmpd="sng">
                <a:noFill/>
                <a:prstDash val="solid"/>
              </a:ln>
              <a:solidFill>
                <a:schemeClr val="bg1"/>
              </a:solidFill>
              <a:effectLst>
                <a:glow rad="101600">
                  <a:srgbClr val="CCECFF"/>
                </a:glow>
                <a:innerShdw blurRad="114300">
                  <a:prstClr val="black"/>
                </a:innerShdw>
              </a:effectLst>
              <a:latin typeface="Segoe"/>
            </a:endParaRPr>
          </a:p>
        </p:txBody>
      </p:sp>
      <p:sp>
        <p:nvSpPr>
          <p:cNvPr id="25" name="Content Placeholder 8"/>
          <p:cNvSpPr txBox="1">
            <a:spLocks/>
          </p:cNvSpPr>
          <p:nvPr/>
        </p:nvSpPr>
        <p:spPr>
          <a:xfrm>
            <a:off x="2668887" y="1133924"/>
            <a:ext cx="4304039" cy="1155659"/>
          </a:xfrm>
          <a:prstGeom prst="rect">
            <a:avLst/>
          </a:prstGeom>
        </p:spPr>
        <p:txBody>
          <a:bodyPr anchor="ctr"/>
          <a:lstStyle>
            <a:lvl1pPr marL="460375" indent="-460375" algn="l" defTabSz="914363" rtl="0" eaLnBrk="1" latinLnBrk="0" hangingPunct="1">
              <a:lnSpc>
                <a:spcPct val="90000"/>
              </a:lnSpc>
              <a:spcBef>
                <a:spcPct val="20000"/>
              </a:spcBef>
              <a:buFontTx/>
              <a:buBlip>
                <a:blip r:embed="rId4"/>
              </a:buBlip>
              <a:defRPr sz="3200" kern="1200">
                <a:gradFill>
                  <a:gsLst>
                    <a:gs pos="0">
                      <a:schemeClr val="tx1"/>
                    </a:gs>
                    <a:gs pos="86000">
                      <a:schemeClr val="tx1"/>
                    </a:gs>
                  </a:gsLst>
                  <a:lin ang="5400000" scaled="0"/>
                </a:gradFill>
                <a:latin typeface="+mn-lt"/>
                <a:ea typeface="+mn-ea"/>
                <a:cs typeface="+mn-cs"/>
              </a:defRPr>
            </a:lvl1pPr>
            <a:lvl2pPr marL="855663" indent="-395288" algn="l" defTabSz="914363" rtl="0" eaLnBrk="1" latinLnBrk="0" hangingPunct="1">
              <a:lnSpc>
                <a:spcPct val="90000"/>
              </a:lnSpc>
              <a:spcBef>
                <a:spcPct val="20000"/>
              </a:spcBef>
              <a:buFontTx/>
              <a:buBlip>
                <a:blip r:embed="rId5"/>
              </a:buBlip>
              <a:defRPr sz="2800" kern="1200">
                <a:gradFill>
                  <a:gsLst>
                    <a:gs pos="0">
                      <a:schemeClr val="tx1"/>
                    </a:gs>
                    <a:gs pos="86000">
                      <a:schemeClr val="tx1"/>
                    </a:gs>
                  </a:gsLst>
                  <a:lin ang="5400000" scaled="0"/>
                </a:gradFill>
                <a:latin typeface="+mn-lt"/>
                <a:ea typeface="+mn-ea"/>
                <a:cs typeface="+mn-cs"/>
              </a:defRPr>
            </a:lvl2pPr>
            <a:lvl3pPr marL="1258888" indent="-403225" algn="l" defTabSz="914363" rtl="0" eaLnBrk="1" latinLnBrk="0" hangingPunct="1">
              <a:lnSpc>
                <a:spcPct val="90000"/>
              </a:lnSpc>
              <a:spcBef>
                <a:spcPct val="20000"/>
              </a:spcBef>
              <a:buFontTx/>
              <a:buBlip>
                <a:blip r:embed="rId5"/>
              </a:buBlip>
              <a:defRPr sz="2400" kern="1200">
                <a:gradFill>
                  <a:gsLst>
                    <a:gs pos="0">
                      <a:schemeClr val="tx1"/>
                    </a:gs>
                    <a:gs pos="86000">
                      <a:schemeClr val="tx1"/>
                    </a:gs>
                  </a:gsLst>
                  <a:lin ang="5400000" scaled="0"/>
                </a:gradFill>
                <a:latin typeface="+mn-lt"/>
                <a:ea typeface="+mn-ea"/>
                <a:cs typeface="+mn-cs"/>
              </a:defRPr>
            </a:lvl3pPr>
            <a:lvl4pPr marL="1604963" indent="-346075" algn="l" defTabSz="914363" rtl="0" eaLnBrk="1" latinLnBrk="0" hangingPunct="1">
              <a:lnSpc>
                <a:spcPct val="90000"/>
              </a:lnSpc>
              <a:spcBef>
                <a:spcPct val="20000"/>
              </a:spcBef>
              <a:buFontTx/>
              <a:buBlip>
                <a:blip r:embed="rId5"/>
              </a:buBlip>
              <a:defRPr sz="2000" kern="1200">
                <a:gradFill>
                  <a:gsLst>
                    <a:gs pos="0">
                      <a:schemeClr val="tx1"/>
                    </a:gs>
                    <a:gs pos="86000">
                      <a:schemeClr val="tx1"/>
                    </a:gs>
                  </a:gsLst>
                  <a:lin ang="5400000" scaled="0"/>
                </a:gradFill>
                <a:latin typeface="+mn-lt"/>
                <a:ea typeface="+mn-ea"/>
                <a:cs typeface="+mn-cs"/>
              </a:defRPr>
            </a:lvl4pPr>
            <a:lvl5pPr marL="1941513" indent="-336550" algn="l" defTabSz="914363" rtl="0" eaLnBrk="1" latinLnBrk="0" hangingPunct="1">
              <a:lnSpc>
                <a:spcPct val="90000"/>
              </a:lnSpc>
              <a:spcBef>
                <a:spcPct val="20000"/>
              </a:spcBef>
              <a:buFontTx/>
              <a:buBlip>
                <a:blip r:embed="rId5"/>
              </a:buBlip>
              <a:defRPr sz="20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fr-FR" sz="1600" dirty="0">
                <a:solidFill>
                  <a:schemeClr val="bg1"/>
                </a:solidFill>
              </a:rPr>
              <a:t>Distribution, stockage et </a:t>
            </a:r>
            <a:r>
              <a:rPr lang="fr-FR" sz="1600" dirty="0" smtClean="0">
                <a:solidFill>
                  <a:schemeClr val="bg1"/>
                </a:solidFill>
              </a:rPr>
              <a:t>calcul évolutif</a:t>
            </a:r>
            <a:endParaRPr lang="fr-FR" sz="1600" dirty="0">
              <a:solidFill>
                <a:schemeClr val="bg1"/>
              </a:solidFill>
            </a:endParaRPr>
          </a:p>
          <a:p>
            <a:pPr marL="0" indent="0">
              <a:spcBef>
                <a:spcPts val="0"/>
              </a:spcBef>
              <a:buNone/>
            </a:pPr>
            <a:r>
              <a:rPr lang="fr-FR" sz="1600" dirty="0" smtClean="0">
                <a:solidFill>
                  <a:schemeClr val="bg1"/>
                </a:solidFill>
              </a:rPr>
              <a:t>Réseau </a:t>
            </a:r>
            <a:r>
              <a:rPr lang="fr-FR" sz="1600" dirty="0">
                <a:solidFill>
                  <a:schemeClr val="bg1"/>
                </a:solidFill>
              </a:rPr>
              <a:t>privé </a:t>
            </a:r>
            <a:r>
              <a:rPr lang="fr-FR" sz="1600" dirty="0" smtClean="0">
                <a:solidFill>
                  <a:schemeClr val="bg1"/>
                </a:solidFill>
              </a:rPr>
              <a:t>virtuel (VPN)</a:t>
            </a:r>
            <a:endParaRPr lang="fr-FR" sz="1600" dirty="0">
              <a:solidFill>
                <a:schemeClr val="bg1"/>
              </a:solidFill>
            </a:endParaRPr>
          </a:p>
          <a:p>
            <a:pPr marL="0" indent="0">
              <a:spcBef>
                <a:spcPts val="0"/>
              </a:spcBef>
              <a:buNone/>
            </a:pPr>
            <a:r>
              <a:rPr lang="fr-FR" sz="1600" dirty="0">
                <a:solidFill>
                  <a:schemeClr val="bg1"/>
                </a:solidFill>
              </a:rPr>
              <a:t>Gestion </a:t>
            </a:r>
            <a:r>
              <a:rPr lang="fr-FR" sz="1600" dirty="0" smtClean="0">
                <a:solidFill>
                  <a:schemeClr val="bg1"/>
                </a:solidFill>
              </a:rPr>
              <a:t>des services automatisés</a:t>
            </a:r>
            <a:endParaRPr lang="fr-FR" sz="1600" dirty="0">
              <a:solidFill>
                <a:schemeClr val="bg1"/>
              </a:solidFill>
            </a:endParaRPr>
          </a:p>
          <a:p>
            <a:pPr marL="0" indent="0">
              <a:spcBef>
                <a:spcPts val="0"/>
              </a:spcBef>
              <a:buNone/>
            </a:pPr>
            <a:r>
              <a:rPr lang="fr-FR" sz="1600" dirty="0" smtClean="0">
                <a:solidFill>
                  <a:schemeClr val="bg1"/>
                </a:solidFill>
              </a:rPr>
              <a:t>Langages,  technologies </a:t>
            </a:r>
            <a:r>
              <a:rPr lang="fr-FR" sz="1600" dirty="0">
                <a:solidFill>
                  <a:schemeClr val="bg1"/>
                </a:solidFill>
              </a:rPr>
              <a:t>et </a:t>
            </a:r>
            <a:r>
              <a:rPr lang="fr-FR" sz="1600" dirty="0" smtClean="0">
                <a:solidFill>
                  <a:schemeClr val="bg1"/>
                </a:solidFill>
              </a:rPr>
              <a:t>outils familiers</a:t>
            </a:r>
          </a:p>
        </p:txBody>
      </p:sp>
      <p:sp>
        <p:nvSpPr>
          <p:cNvPr id="28" name="Round Diagonal Corner Rectangle 27"/>
          <p:cNvSpPr/>
          <p:nvPr/>
        </p:nvSpPr>
        <p:spPr bwMode="gray">
          <a:xfrm>
            <a:off x="-1191" y="3605512"/>
            <a:ext cx="8686800" cy="1084544"/>
          </a:xfrm>
          <a:prstGeom prst="round2DiagRect">
            <a:avLst>
              <a:gd name="adj1" fmla="val 0"/>
              <a:gd name="adj2" fmla="val 0"/>
            </a:avLst>
          </a:prstGeom>
          <a:gradFill flip="none" rotWithShape="1">
            <a:gsLst>
              <a:gs pos="0">
                <a:srgbClr val="000000">
                  <a:alpha val="87000"/>
                </a:srgbClr>
              </a:gs>
              <a:gs pos="24000">
                <a:srgbClr val="000000">
                  <a:alpha val="60000"/>
                </a:srgbClr>
              </a:gs>
              <a:gs pos="60000">
                <a:srgbClr val="000000">
                  <a:alpha val="16000"/>
                </a:srgbClr>
              </a:gs>
            </a:gsLst>
            <a:lin ang="10800000" scaled="1"/>
            <a:tileRect/>
          </a:gradFill>
          <a:ln w="12700">
            <a:gradFill flip="none" rotWithShape="1">
              <a:gsLst>
                <a:gs pos="0">
                  <a:srgbClr val="008EC0">
                    <a:alpha val="60000"/>
                  </a:srgbClr>
                </a:gs>
                <a:gs pos="50000">
                  <a:srgbClr val="008EC0">
                    <a:alpha val="50000"/>
                  </a:srgbClr>
                </a:gs>
                <a:gs pos="100000">
                  <a:srgbClr val="008EC0">
                    <a:alpha val="0"/>
                  </a:srgbClr>
                </a:gs>
              </a:gsLst>
              <a:lin ang="10800000" scaled="1"/>
              <a:tileRect/>
            </a:gradFill>
            <a:headEnd type="none" w="med" len="med"/>
            <a:tailEnd type="none" w="med" len="med"/>
          </a:ln>
          <a:effectLst>
            <a:outerShdw blurRad="381000" dist="292100" dir="2700000" algn="tl" rotWithShape="0">
              <a:prstClr val="black">
                <a:alpha val="58000"/>
              </a:prstClr>
            </a:outerShdw>
          </a:effectLst>
        </p:spPr>
        <p:style>
          <a:lnRef idx="1">
            <a:schemeClr val="accent2"/>
          </a:lnRef>
          <a:fillRef idx="3">
            <a:schemeClr val="accent2"/>
          </a:fillRef>
          <a:effectRef idx="2">
            <a:schemeClr val="accent2"/>
          </a:effectRef>
          <a:fontRef idx="minor">
            <a:schemeClr val="lt1"/>
          </a:fontRef>
        </p:style>
        <p:txBody>
          <a:bodyPr vert="horz" wrap="square" lIns="91415" tIns="304713" rIns="91415" bIns="45706" numCol="1" rtlCol="0" anchor="t" anchorCtr="0" compatLnSpc="1">
            <a:prstTxWarp prst="textNoShape">
              <a:avLst/>
            </a:prstTxWarp>
          </a:bodyPr>
          <a:lstStyle/>
          <a:p>
            <a:pPr algn="ctr" fontAlgn="base">
              <a:lnSpc>
                <a:spcPct val="80000"/>
              </a:lnSpc>
              <a:spcBef>
                <a:spcPct val="0"/>
              </a:spcBef>
              <a:spcAft>
                <a:spcPct val="0"/>
              </a:spcAft>
              <a:buClr>
                <a:srgbClr val="FFFF99"/>
              </a:buClr>
              <a:buSzPct val="120000"/>
              <a:defRPr/>
            </a:pPr>
            <a:endParaRPr lang="en-US" altLang="zh-CN" sz="4000" spc="-126" dirty="0" smtClean="0">
              <a:ln w="18415" cmpd="sng">
                <a:noFill/>
                <a:prstDash val="solid"/>
              </a:ln>
              <a:solidFill>
                <a:schemeClr val="bg1"/>
              </a:solidFill>
              <a:effectLst>
                <a:glow rad="101600">
                  <a:srgbClr val="CCECFF"/>
                </a:glow>
                <a:innerShdw blurRad="114300">
                  <a:prstClr val="black"/>
                </a:innerShdw>
              </a:effectLst>
              <a:latin typeface="Segoe"/>
            </a:endParaRPr>
          </a:p>
        </p:txBody>
      </p:sp>
      <p:grpSp>
        <p:nvGrpSpPr>
          <p:cNvPr id="32" name="Group 18"/>
          <p:cNvGrpSpPr>
            <a:grpSpLocks noChangeAspect="1"/>
          </p:cNvGrpSpPr>
          <p:nvPr/>
        </p:nvGrpSpPr>
        <p:grpSpPr>
          <a:xfrm>
            <a:off x="284634" y="2488225"/>
            <a:ext cx="1376739" cy="839975"/>
            <a:chOff x="7544256" y="4051411"/>
            <a:chExt cx="1609692" cy="994599"/>
          </a:xfrm>
        </p:grpSpPr>
        <p:pic>
          <p:nvPicPr>
            <p:cNvPr id="33" name="Picture 4" descr="\\SERVER3\InternalBin\Resource DVD\DVD_ART36\Logos\Azure Services Platform\SQL Services\SQL Services logo r.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544256" y="4051411"/>
              <a:ext cx="1354136" cy="674483"/>
            </a:xfrm>
            <a:prstGeom prst="rect">
              <a:avLst/>
            </a:prstGeom>
            <a:noFill/>
            <a:ln>
              <a:noFill/>
            </a:ln>
          </p:spPr>
        </p:pic>
        <p:pic>
          <p:nvPicPr>
            <p:cNvPr id="34" name="Picture 3" descr="\\SERVER3\InternalBin\Resource DVD\DVD_ART36\Logos\Azure Services Platform\Windows Azure\Windows Azure logo rev.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139536" y="4536181"/>
              <a:ext cx="1014412" cy="509829"/>
            </a:xfrm>
            <a:prstGeom prst="rect">
              <a:avLst/>
            </a:prstGeom>
            <a:noFill/>
            <a:ln>
              <a:noFill/>
            </a:ln>
          </p:spPr>
        </p:pic>
      </p:grpSp>
      <p:grpSp>
        <p:nvGrpSpPr>
          <p:cNvPr id="35" name="Group 34"/>
          <p:cNvGrpSpPr/>
          <p:nvPr/>
        </p:nvGrpSpPr>
        <p:grpSpPr>
          <a:xfrm>
            <a:off x="284633" y="1355626"/>
            <a:ext cx="1793776" cy="762506"/>
            <a:chOff x="9457956" y="4655972"/>
            <a:chExt cx="1132707" cy="497990"/>
          </a:xfrm>
        </p:grpSpPr>
        <p:pic>
          <p:nvPicPr>
            <p:cNvPr id="36" name="Picture 35" descr="WinAzure_h_rgb_r.png"/>
            <p:cNvPicPr>
              <a:picLocks noChangeAspect="1"/>
            </p:cNvPicPr>
            <p:nvPr/>
          </p:nvPicPr>
          <p:blipFill rotWithShape="1">
            <a:blip r:embed="rId8" cstate="email">
              <a:extLst>
                <a:ext uri="{28A0092B-C50C-407E-A947-70E740481C1C}">
                  <a14:useLocalDpi xmlns:a14="http://schemas.microsoft.com/office/drawing/2010/main"/>
                </a:ext>
              </a:extLst>
            </a:blip>
            <a:srcRect l="-465" t="-1772"/>
            <a:stretch/>
          </p:blipFill>
          <p:spPr>
            <a:xfrm>
              <a:off x="9457956" y="4655972"/>
              <a:ext cx="1132707" cy="304875"/>
            </a:xfrm>
            <a:prstGeom prst="rect">
              <a:avLst/>
            </a:prstGeom>
            <a:noFill/>
            <a:ln>
              <a:noFill/>
            </a:ln>
            <a:effectLst>
              <a:outerShdw blurRad="25400" dist="25400" dir="2700000">
                <a:srgbClr val="000000">
                  <a:alpha val="43000"/>
                </a:srgbClr>
              </a:outerShdw>
            </a:effectLst>
          </p:spPr>
        </p:pic>
        <p:pic>
          <p:nvPicPr>
            <p:cNvPr id="37" name="Picture 36" descr="WinAzure_h_rgb_r.png"/>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9788101" y="4849087"/>
              <a:ext cx="506537" cy="304875"/>
            </a:xfrm>
            <a:prstGeom prst="rect">
              <a:avLst/>
            </a:prstGeom>
            <a:noFill/>
            <a:ln>
              <a:noFill/>
            </a:ln>
            <a:effectLst>
              <a:outerShdw blurRad="25400" dist="25400" dir="2700000">
                <a:srgbClr val="000000">
                  <a:alpha val="43000"/>
                </a:srgbClr>
              </a:outerShdw>
            </a:effectLst>
          </p:spPr>
        </p:pic>
      </p:grpSp>
      <p:sp>
        <p:nvSpPr>
          <p:cNvPr id="38" name="Content Placeholder 8"/>
          <p:cNvSpPr txBox="1">
            <a:spLocks/>
          </p:cNvSpPr>
          <p:nvPr/>
        </p:nvSpPr>
        <p:spPr>
          <a:xfrm>
            <a:off x="2668886" y="2405364"/>
            <a:ext cx="4132544" cy="1084543"/>
          </a:xfrm>
          <a:prstGeom prst="rect">
            <a:avLst/>
          </a:prstGeom>
        </p:spPr>
        <p:txBody>
          <a:bodyPr anchor="ctr"/>
          <a:lstStyle>
            <a:lvl1pPr marL="460375" indent="-460375" algn="l" defTabSz="914363" rtl="0" eaLnBrk="1" latinLnBrk="0" hangingPunct="1">
              <a:lnSpc>
                <a:spcPct val="90000"/>
              </a:lnSpc>
              <a:spcBef>
                <a:spcPct val="20000"/>
              </a:spcBef>
              <a:buFontTx/>
              <a:buBlip>
                <a:blip r:embed="rId4"/>
              </a:buBlip>
              <a:defRPr sz="3200" kern="1200">
                <a:gradFill>
                  <a:gsLst>
                    <a:gs pos="0">
                      <a:schemeClr val="tx1"/>
                    </a:gs>
                    <a:gs pos="86000">
                      <a:schemeClr val="tx1"/>
                    </a:gs>
                  </a:gsLst>
                  <a:lin ang="5400000" scaled="0"/>
                </a:gradFill>
                <a:latin typeface="+mn-lt"/>
                <a:ea typeface="+mn-ea"/>
                <a:cs typeface="+mn-cs"/>
              </a:defRPr>
            </a:lvl1pPr>
            <a:lvl2pPr marL="855663" indent="-395288" algn="l" defTabSz="914363" rtl="0" eaLnBrk="1" latinLnBrk="0" hangingPunct="1">
              <a:lnSpc>
                <a:spcPct val="90000"/>
              </a:lnSpc>
              <a:spcBef>
                <a:spcPct val="20000"/>
              </a:spcBef>
              <a:buFontTx/>
              <a:buBlip>
                <a:blip r:embed="rId5"/>
              </a:buBlip>
              <a:defRPr sz="2800" kern="1200">
                <a:gradFill>
                  <a:gsLst>
                    <a:gs pos="0">
                      <a:schemeClr val="tx1"/>
                    </a:gs>
                    <a:gs pos="86000">
                      <a:schemeClr val="tx1"/>
                    </a:gs>
                  </a:gsLst>
                  <a:lin ang="5400000" scaled="0"/>
                </a:gradFill>
                <a:latin typeface="+mn-lt"/>
                <a:ea typeface="+mn-ea"/>
                <a:cs typeface="+mn-cs"/>
              </a:defRPr>
            </a:lvl2pPr>
            <a:lvl3pPr marL="1258888" indent="-403225" algn="l" defTabSz="914363" rtl="0" eaLnBrk="1" latinLnBrk="0" hangingPunct="1">
              <a:lnSpc>
                <a:spcPct val="90000"/>
              </a:lnSpc>
              <a:spcBef>
                <a:spcPct val="20000"/>
              </a:spcBef>
              <a:buFontTx/>
              <a:buBlip>
                <a:blip r:embed="rId5"/>
              </a:buBlip>
              <a:defRPr sz="2400" kern="1200">
                <a:gradFill>
                  <a:gsLst>
                    <a:gs pos="0">
                      <a:schemeClr val="tx1"/>
                    </a:gs>
                    <a:gs pos="86000">
                      <a:schemeClr val="tx1"/>
                    </a:gs>
                  </a:gsLst>
                  <a:lin ang="5400000" scaled="0"/>
                </a:gradFill>
                <a:latin typeface="+mn-lt"/>
                <a:ea typeface="+mn-ea"/>
                <a:cs typeface="+mn-cs"/>
              </a:defRPr>
            </a:lvl3pPr>
            <a:lvl4pPr marL="1604963" indent="-346075" algn="l" defTabSz="914363" rtl="0" eaLnBrk="1" latinLnBrk="0" hangingPunct="1">
              <a:lnSpc>
                <a:spcPct val="90000"/>
              </a:lnSpc>
              <a:spcBef>
                <a:spcPct val="20000"/>
              </a:spcBef>
              <a:buFontTx/>
              <a:buBlip>
                <a:blip r:embed="rId5"/>
              </a:buBlip>
              <a:defRPr sz="2000" kern="1200">
                <a:gradFill>
                  <a:gsLst>
                    <a:gs pos="0">
                      <a:schemeClr val="tx1"/>
                    </a:gs>
                    <a:gs pos="86000">
                      <a:schemeClr val="tx1"/>
                    </a:gs>
                  </a:gsLst>
                  <a:lin ang="5400000" scaled="0"/>
                </a:gradFill>
                <a:latin typeface="+mn-lt"/>
                <a:ea typeface="+mn-ea"/>
                <a:cs typeface="+mn-cs"/>
              </a:defRPr>
            </a:lvl4pPr>
            <a:lvl5pPr marL="1941513" indent="-336550" algn="l" defTabSz="914363" rtl="0" eaLnBrk="1" latinLnBrk="0" hangingPunct="1">
              <a:lnSpc>
                <a:spcPct val="90000"/>
              </a:lnSpc>
              <a:spcBef>
                <a:spcPct val="20000"/>
              </a:spcBef>
              <a:buFontTx/>
              <a:buBlip>
                <a:blip r:embed="rId5"/>
              </a:buBlip>
              <a:defRPr sz="20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endParaRPr lang="fr-FR" sz="1600" dirty="0" smtClean="0">
              <a:solidFill>
                <a:schemeClr val="bg1"/>
              </a:solidFill>
            </a:endParaRPr>
          </a:p>
          <a:p>
            <a:pPr marL="0" indent="0">
              <a:spcBef>
                <a:spcPts val="0"/>
              </a:spcBef>
              <a:buNone/>
            </a:pPr>
            <a:r>
              <a:rPr lang="fr-FR" sz="1600" dirty="0" smtClean="0">
                <a:solidFill>
                  <a:schemeClr val="bg1"/>
                </a:solidFill>
              </a:rPr>
              <a:t>Stockage </a:t>
            </a:r>
            <a:r>
              <a:rPr lang="fr-FR" sz="1600" dirty="0">
                <a:solidFill>
                  <a:schemeClr val="bg1"/>
                </a:solidFill>
              </a:rPr>
              <a:t>relationnel pour le nuage</a:t>
            </a:r>
          </a:p>
          <a:p>
            <a:pPr marL="0" indent="0">
              <a:spcBef>
                <a:spcPts val="0"/>
              </a:spcBef>
              <a:buNone/>
            </a:pPr>
            <a:r>
              <a:rPr lang="fr-FR" sz="1600" dirty="0">
                <a:solidFill>
                  <a:schemeClr val="bg1"/>
                </a:solidFill>
              </a:rPr>
              <a:t>Synchronisation et </a:t>
            </a:r>
            <a:r>
              <a:rPr lang="fr-FR" sz="1600" dirty="0" err="1" smtClean="0">
                <a:solidFill>
                  <a:schemeClr val="bg1"/>
                </a:solidFill>
              </a:rPr>
              <a:t>reporting</a:t>
            </a:r>
            <a:endParaRPr lang="fr-FR" sz="1600" dirty="0">
              <a:solidFill>
                <a:schemeClr val="bg1"/>
              </a:solidFill>
            </a:endParaRPr>
          </a:p>
          <a:p>
            <a:pPr marL="0" indent="0">
              <a:spcBef>
                <a:spcPts val="0"/>
              </a:spcBef>
              <a:buNone/>
            </a:pPr>
            <a:r>
              <a:rPr lang="fr-FR" sz="1600" dirty="0">
                <a:solidFill>
                  <a:schemeClr val="bg1"/>
                </a:solidFill>
              </a:rPr>
              <a:t>Modèle de développement cohérent</a:t>
            </a:r>
          </a:p>
          <a:p>
            <a:pPr marL="0" indent="0">
              <a:spcBef>
                <a:spcPts val="0"/>
              </a:spcBef>
              <a:buNone/>
            </a:pPr>
            <a:r>
              <a:rPr lang="fr-FR" sz="1600" dirty="0">
                <a:solidFill>
                  <a:schemeClr val="bg1"/>
                </a:solidFill>
              </a:rPr>
              <a:t>Gestion </a:t>
            </a:r>
            <a:r>
              <a:rPr lang="fr-FR" sz="1600" dirty="0" smtClean="0">
                <a:solidFill>
                  <a:schemeClr val="bg1"/>
                </a:solidFill>
              </a:rPr>
              <a:t>automatisée</a:t>
            </a:r>
          </a:p>
        </p:txBody>
      </p:sp>
      <p:pic>
        <p:nvPicPr>
          <p:cNvPr id="39" name="Picture 3" descr="C:\Users\sakuu\Desktop\world.pn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801431" y="1133924"/>
            <a:ext cx="1886441" cy="1155659"/>
          </a:xfrm>
          <a:prstGeom prst="rect">
            <a:avLst/>
          </a:prstGeom>
          <a:noFill/>
        </p:spPr>
      </p:pic>
      <p:pic>
        <p:nvPicPr>
          <p:cNvPr id="45" name="Picture 44"/>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03651" y="3832858"/>
            <a:ext cx="2153896" cy="537353"/>
          </a:xfrm>
          <a:prstGeom prst="rect">
            <a:avLst/>
          </a:prstGeom>
          <a:noFill/>
          <a:ln>
            <a:noFill/>
          </a:ln>
          <a:effectLst>
            <a:outerShdw blurRad="25400" dist="25400" dir="2700000">
              <a:srgbClr val="000000">
                <a:alpha val="43000"/>
              </a:srgbClr>
            </a:outerShdw>
          </a:effectLst>
        </p:spPr>
      </p:pic>
      <p:sp>
        <p:nvSpPr>
          <p:cNvPr id="47" name="Content Placeholder 8"/>
          <p:cNvSpPr txBox="1">
            <a:spLocks/>
          </p:cNvSpPr>
          <p:nvPr/>
        </p:nvSpPr>
        <p:spPr>
          <a:xfrm>
            <a:off x="2668887" y="3605514"/>
            <a:ext cx="4538415" cy="1084543"/>
          </a:xfrm>
          <a:prstGeom prst="rect">
            <a:avLst/>
          </a:prstGeom>
        </p:spPr>
        <p:txBody>
          <a:bodyPr anchor="ctr"/>
          <a:lstStyle>
            <a:lvl1pPr marL="460375" indent="-460375" algn="l" defTabSz="914363" rtl="0" eaLnBrk="1" latinLnBrk="0" hangingPunct="1">
              <a:lnSpc>
                <a:spcPct val="90000"/>
              </a:lnSpc>
              <a:spcBef>
                <a:spcPct val="20000"/>
              </a:spcBef>
              <a:buFontTx/>
              <a:buBlip>
                <a:blip r:embed="rId4"/>
              </a:buBlip>
              <a:defRPr sz="3200" kern="1200">
                <a:gradFill>
                  <a:gsLst>
                    <a:gs pos="0">
                      <a:schemeClr val="tx1"/>
                    </a:gs>
                    <a:gs pos="86000">
                      <a:schemeClr val="tx1"/>
                    </a:gs>
                  </a:gsLst>
                  <a:lin ang="5400000" scaled="0"/>
                </a:gradFill>
                <a:latin typeface="+mn-lt"/>
                <a:ea typeface="+mn-ea"/>
                <a:cs typeface="+mn-cs"/>
              </a:defRPr>
            </a:lvl1pPr>
            <a:lvl2pPr marL="855663" indent="-395288" algn="l" defTabSz="914363" rtl="0" eaLnBrk="1" latinLnBrk="0" hangingPunct="1">
              <a:lnSpc>
                <a:spcPct val="90000"/>
              </a:lnSpc>
              <a:spcBef>
                <a:spcPct val="20000"/>
              </a:spcBef>
              <a:buFontTx/>
              <a:buBlip>
                <a:blip r:embed="rId5"/>
              </a:buBlip>
              <a:defRPr sz="2800" kern="1200">
                <a:gradFill>
                  <a:gsLst>
                    <a:gs pos="0">
                      <a:schemeClr val="tx1"/>
                    </a:gs>
                    <a:gs pos="86000">
                      <a:schemeClr val="tx1"/>
                    </a:gs>
                  </a:gsLst>
                  <a:lin ang="5400000" scaled="0"/>
                </a:gradFill>
                <a:latin typeface="+mn-lt"/>
                <a:ea typeface="+mn-ea"/>
                <a:cs typeface="+mn-cs"/>
              </a:defRPr>
            </a:lvl2pPr>
            <a:lvl3pPr marL="1258888" indent="-403225" algn="l" defTabSz="914363" rtl="0" eaLnBrk="1" latinLnBrk="0" hangingPunct="1">
              <a:lnSpc>
                <a:spcPct val="90000"/>
              </a:lnSpc>
              <a:spcBef>
                <a:spcPct val="20000"/>
              </a:spcBef>
              <a:buFontTx/>
              <a:buBlip>
                <a:blip r:embed="rId5"/>
              </a:buBlip>
              <a:defRPr sz="2400" kern="1200">
                <a:gradFill>
                  <a:gsLst>
                    <a:gs pos="0">
                      <a:schemeClr val="tx1"/>
                    </a:gs>
                    <a:gs pos="86000">
                      <a:schemeClr val="tx1"/>
                    </a:gs>
                  </a:gsLst>
                  <a:lin ang="5400000" scaled="0"/>
                </a:gradFill>
                <a:latin typeface="+mn-lt"/>
                <a:ea typeface="+mn-ea"/>
                <a:cs typeface="+mn-cs"/>
              </a:defRPr>
            </a:lvl3pPr>
            <a:lvl4pPr marL="1604963" indent="-346075" algn="l" defTabSz="914363" rtl="0" eaLnBrk="1" latinLnBrk="0" hangingPunct="1">
              <a:lnSpc>
                <a:spcPct val="90000"/>
              </a:lnSpc>
              <a:spcBef>
                <a:spcPct val="20000"/>
              </a:spcBef>
              <a:buFontTx/>
              <a:buBlip>
                <a:blip r:embed="rId5"/>
              </a:buBlip>
              <a:defRPr sz="2000" kern="1200">
                <a:gradFill>
                  <a:gsLst>
                    <a:gs pos="0">
                      <a:schemeClr val="tx1"/>
                    </a:gs>
                    <a:gs pos="86000">
                      <a:schemeClr val="tx1"/>
                    </a:gs>
                  </a:gsLst>
                  <a:lin ang="5400000" scaled="0"/>
                </a:gradFill>
                <a:latin typeface="+mn-lt"/>
                <a:ea typeface="+mn-ea"/>
                <a:cs typeface="+mn-cs"/>
              </a:defRPr>
            </a:lvl4pPr>
            <a:lvl5pPr marL="1941513" indent="-336550" algn="l" defTabSz="914363" rtl="0" eaLnBrk="1" latinLnBrk="0" hangingPunct="1">
              <a:lnSpc>
                <a:spcPct val="90000"/>
              </a:lnSpc>
              <a:spcBef>
                <a:spcPct val="20000"/>
              </a:spcBef>
              <a:buFontTx/>
              <a:buBlip>
                <a:blip r:embed="rId5"/>
              </a:buBlip>
              <a:defRPr sz="20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fr-FR" sz="1600" dirty="0" smtClean="0">
                <a:solidFill>
                  <a:schemeClr val="bg1"/>
                </a:solidFill>
              </a:rPr>
              <a:t>Cache distribué</a:t>
            </a:r>
            <a:endParaRPr lang="fr-FR" sz="1600" dirty="0">
              <a:solidFill>
                <a:schemeClr val="bg1"/>
              </a:solidFill>
            </a:endParaRPr>
          </a:p>
          <a:p>
            <a:pPr marL="0" indent="0">
              <a:spcBef>
                <a:spcPts val="0"/>
              </a:spcBef>
              <a:buNone/>
            </a:pPr>
            <a:r>
              <a:rPr lang="fr-FR" sz="1600" dirty="0">
                <a:solidFill>
                  <a:schemeClr val="bg1"/>
                </a:solidFill>
              </a:rPr>
              <a:t>Capacité de bus de services</a:t>
            </a:r>
          </a:p>
          <a:p>
            <a:pPr marL="0" indent="0">
              <a:spcBef>
                <a:spcPts val="0"/>
              </a:spcBef>
              <a:buNone/>
            </a:pPr>
            <a:r>
              <a:rPr lang="fr-FR" sz="1600" dirty="0">
                <a:solidFill>
                  <a:schemeClr val="bg1"/>
                </a:solidFill>
              </a:rPr>
              <a:t>Service de contrôle des accès</a:t>
            </a:r>
          </a:p>
          <a:p>
            <a:pPr marL="0" indent="0">
              <a:spcBef>
                <a:spcPts val="0"/>
              </a:spcBef>
              <a:buNone/>
            </a:pPr>
            <a:r>
              <a:rPr lang="fr-FR" sz="1600" dirty="0">
                <a:solidFill>
                  <a:schemeClr val="bg1"/>
                </a:solidFill>
              </a:rPr>
              <a:t>Service d'intégration et </a:t>
            </a:r>
            <a:r>
              <a:rPr lang="fr-FR" sz="1600" dirty="0" smtClean="0">
                <a:solidFill>
                  <a:schemeClr val="bg1"/>
                </a:solidFill>
              </a:rPr>
              <a:t>de composition </a:t>
            </a:r>
            <a:r>
              <a:rPr lang="fr-FR" sz="1600" dirty="0">
                <a:solidFill>
                  <a:schemeClr val="bg1"/>
                </a:solidFill>
              </a:rPr>
              <a:t>de la demande</a:t>
            </a:r>
            <a:endParaRPr lang="en-US" sz="1600" dirty="0" smtClean="0">
              <a:solidFill>
                <a:schemeClr val="bg1"/>
              </a:solidFill>
            </a:endParaRPr>
          </a:p>
        </p:txBody>
      </p:sp>
      <p:grpSp>
        <p:nvGrpSpPr>
          <p:cNvPr id="12" name="Group 11"/>
          <p:cNvGrpSpPr/>
          <p:nvPr/>
        </p:nvGrpSpPr>
        <p:grpSpPr>
          <a:xfrm>
            <a:off x="6498984" y="2405363"/>
            <a:ext cx="2186626" cy="1084544"/>
            <a:chOff x="8663055" y="2821375"/>
            <a:chExt cx="2914742" cy="1446058"/>
          </a:xfrm>
        </p:grpSpPr>
        <p:pic>
          <p:nvPicPr>
            <p:cNvPr id="49" name="Picture 3" descr="C:\Program Files\Microsoft Resource DVD Artwork\DVD_ART\Artwork_Imagery\Shapes and Graphics\Internet Cloud\cloud 1.png"/>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8663055" y="2821375"/>
              <a:ext cx="2914742" cy="1446058"/>
            </a:xfrm>
            <a:prstGeom prst="rect">
              <a:avLst/>
            </a:prstGeom>
            <a:noFill/>
          </p:spPr>
        </p:pic>
        <p:grpSp>
          <p:nvGrpSpPr>
            <p:cNvPr id="40" name="Group 39"/>
            <p:cNvGrpSpPr/>
            <p:nvPr/>
          </p:nvGrpSpPr>
          <p:grpSpPr>
            <a:xfrm>
              <a:off x="9447212" y="2971800"/>
              <a:ext cx="1904105" cy="1233705"/>
              <a:chOff x="7133954" y="3393497"/>
              <a:chExt cx="1341347" cy="912074"/>
            </a:xfrm>
          </p:grpSpPr>
          <p:pic>
            <p:nvPicPr>
              <p:cNvPr id="41" name="Picture 3" descr="C:\Users\tobrien\Pictures\DVD_ART36\Artwork_Imagery\Icons - Illustrations\_ xMAC STYLE\database.png"/>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7935143" y="3500846"/>
                <a:ext cx="540158" cy="713286"/>
              </a:xfrm>
              <a:prstGeom prst="rect">
                <a:avLst/>
              </a:prstGeom>
              <a:extLst>
                <a:ext uri="{909E8E84-426E-40DD-AFC4-6F175D3DCCD1}">
                  <a14:hiddenFill xmlns:a14="http://schemas.microsoft.com/office/drawing/2010/main">
                    <a:solidFill>
                      <a:srgbClr val="FFFFFF"/>
                    </a:solidFill>
                  </a14:hiddenFill>
                </a:ext>
              </a:extLst>
            </p:spPr>
          </p:pic>
          <p:pic>
            <p:nvPicPr>
              <p:cNvPr id="42" name="Picture 3" descr="C:\Users\tobrien\Pictures\DVD_ART36\Artwork_Imagery\Icons - Illustrations\_ xMAC STYLE\database.png"/>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7133954" y="3492137"/>
                <a:ext cx="540158" cy="713286"/>
              </a:xfrm>
              <a:prstGeom prst="rect">
                <a:avLst/>
              </a:prstGeom>
              <a:extLst>
                <a:ext uri="{909E8E84-426E-40DD-AFC4-6F175D3DCCD1}">
                  <a14:hiddenFill xmlns:a14="http://schemas.microsoft.com/office/drawing/2010/main">
                    <a:solidFill>
                      <a:srgbClr val="FFFFFF"/>
                    </a:solidFill>
                  </a14:hiddenFill>
                </a:ext>
              </a:extLst>
            </p:spPr>
          </p:pic>
          <p:pic>
            <p:nvPicPr>
              <p:cNvPr id="43" name="Picture 3" descr="C:\Users\tobrien\Pictures\DVD_ART36\Artwork_Imagery\Icons - Illustrations\_ xMAC STYLE\database.png"/>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7469233" y="3393497"/>
                <a:ext cx="690697" cy="912074"/>
              </a:xfrm>
              <a:prstGeom prst="rect">
                <a:avLst/>
              </a:prstGeom>
              <a:extLst>
                <a:ext uri="{909E8E84-426E-40DD-AFC4-6F175D3DCCD1}">
                  <a14:hiddenFill xmlns:a14="http://schemas.microsoft.com/office/drawing/2010/main">
                    <a:solidFill>
                      <a:srgbClr val="FFFFFF"/>
                    </a:solidFill>
                  </a14:hiddenFill>
                </a:ext>
              </a:extLst>
            </p:spPr>
          </p:pic>
        </p:grpSp>
      </p:grpSp>
      <p:grpSp>
        <p:nvGrpSpPr>
          <p:cNvPr id="11" name="Group 10"/>
          <p:cNvGrpSpPr/>
          <p:nvPr/>
        </p:nvGrpSpPr>
        <p:grpSpPr>
          <a:xfrm>
            <a:off x="6918024" y="3604033"/>
            <a:ext cx="1769849" cy="1028699"/>
            <a:chOff x="9218612" y="4419600"/>
            <a:chExt cx="2359184" cy="1371599"/>
          </a:xfrm>
        </p:grpSpPr>
        <p:pic>
          <p:nvPicPr>
            <p:cNvPr id="50" name="Picture 3" descr="C:\Program Files\Microsoft Resource DVD Artwork\DVD_ART\Artwork_Imagery\Shapes and Graphics\Internet Cloud\cloud 1.png"/>
            <p:cNvPicPr>
              <a:picLocks noChangeAspect="1" noChangeArrowheads="1"/>
            </p:cNvPicPr>
            <p:nvPr/>
          </p:nvPicPr>
          <p:blipFill rotWithShape="1">
            <a:blip r:embed="rId15" cstate="email">
              <a:extLst>
                <a:ext uri="{28A0092B-C50C-407E-A947-70E740481C1C}">
                  <a14:useLocalDpi xmlns:a14="http://schemas.microsoft.com/office/drawing/2010/main"/>
                </a:ext>
              </a:extLst>
            </a:blip>
            <a:srcRect r="-648"/>
            <a:stretch/>
          </p:blipFill>
          <p:spPr bwMode="auto">
            <a:xfrm flipH="1">
              <a:off x="9218612" y="4419600"/>
              <a:ext cx="2359184" cy="1371599"/>
            </a:xfrm>
            <a:prstGeom prst="rect">
              <a:avLst/>
            </a:prstGeom>
            <a:noFill/>
          </p:spPr>
        </p:pic>
        <p:pic>
          <p:nvPicPr>
            <p:cNvPr id="1032" name="Picture 8" descr="C:\Users\tobrien.REDMOND\Pictures\DVD_ART36\Artwork_Imagery\Icons - Illustrations\_ WINDOWS SERVER ICONS\Hardware\Plug Ethernet Cat-5 wired high speed broadband.png"/>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9604216" y="5033983"/>
              <a:ext cx="909796" cy="52861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0875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200" dirty="0"/>
              <a:t>Plateforme unifiée et ouverte</a:t>
            </a:r>
          </a:p>
        </p:txBody>
      </p:sp>
      <p:grpSp>
        <p:nvGrpSpPr>
          <p:cNvPr id="6" name="Group 5"/>
          <p:cNvGrpSpPr/>
          <p:nvPr/>
        </p:nvGrpSpPr>
        <p:grpSpPr>
          <a:xfrm>
            <a:off x="865450" y="1957565"/>
            <a:ext cx="7415934" cy="789099"/>
            <a:chOff x="1721601" y="2921507"/>
            <a:chExt cx="9885337" cy="1053000"/>
          </a:xfrm>
        </p:grpSpPr>
        <p:pic>
          <p:nvPicPr>
            <p:cNvPr id="7" name="Picture 2"/>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721601" y="3357050"/>
              <a:ext cx="2044853" cy="504643"/>
            </a:xfrm>
            <a:prstGeom prst="rect">
              <a:avLst/>
            </a:prstGeom>
            <a:noFill/>
          </p:spPr>
        </p:pic>
        <p:pic>
          <p:nvPicPr>
            <p:cNvPr id="8" name="Picture 2"/>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9965216" y="2921507"/>
              <a:ext cx="1641722" cy="1053000"/>
            </a:xfrm>
            <a:prstGeom prst="rect">
              <a:avLst/>
            </a:prstGeom>
            <a:noFill/>
            <a:ln>
              <a:noFill/>
            </a:ln>
          </p:spPr>
        </p:pic>
        <p:pic>
          <p:nvPicPr>
            <p:cNvPr id="9" name="Picture 2"/>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a:off x="7153199" y="3124001"/>
              <a:ext cx="2124970" cy="648014"/>
            </a:xfrm>
            <a:prstGeom prst="rect">
              <a:avLst/>
            </a:prstGeom>
            <a:noFill/>
            <a:ln>
              <a:noFill/>
            </a:ln>
          </p:spPr>
        </p:pic>
        <p:pic>
          <p:nvPicPr>
            <p:cNvPr id="10" name="Picture 2"/>
            <p:cNvPicPr>
              <a:picLocks noChangeAspect="1" noChangeArrowheads="1"/>
            </p:cNvPicPr>
            <p:nvPr/>
          </p:nvPicPr>
          <p:blipFill>
            <a:blip r:embed="rId6" cstate="email">
              <a:extLst>
                <a:ext uri="{28A0092B-C50C-407E-A947-70E740481C1C}">
                  <a14:useLocalDpi xmlns:a14="http://schemas.microsoft.com/office/drawing/2010/main"/>
                </a:ext>
              </a:extLst>
            </a:blip>
            <a:stretch>
              <a:fillRect/>
            </a:stretch>
          </p:blipFill>
          <p:spPr bwMode="auto">
            <a:xfrm>
              <a:off x="4457602" y="2974814"/>
              <a:ext cx="1820836" cy="878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 name="Group 11"/>
          <p:cNvGrpSpPr/>
          <p:nvPr/>
        </p:nvGrpSpPr>
        <p:grpSpPr>
          <a:xfrm>
            <a:off x="1114276" y="3608187"/>
            <a:ext cx="6909736" cy="867810"/>
            <a:chOff x="1485315" y="3180027"/>
            <a:chExt cx="9210582" cy="1158035"/>
          </a:xfrm>
        </p:grpSpPr>
        <p:pic>
          <p:nvPicPr>
            <p:cNvPr id="13" name="Picture 3" descr="E:\PPT TOOLS\PPT_TOOLS\LOGOS\Rubh_white.png"/>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9455667" y="3284092"/>
              <a:ext cx="1240230" cy="105397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p:cNvPicPr>
              <a:picLocks noChangeAspect="1" noChangeArrowheads="1"/>
            </p:cNvPicPr>
            <p:nvPr/>
          </p:nvPicPr>
          <p:blipFill>
            <a:blip r:embed="rId8" cstate="email">
              <a:grayscl/>
              <a:extLst>
                <a:ext uri="{28A0092B-C50C-407E-A947-70E740481C1C}">
                  <a14:useLocalDpi xmlns:a14="http://schemas.microsoft.com/office/drawing/2010/main"/>
                </a:ext>
              </a:extLst>
            </a:blip>
            <a:stretch>
              <a:fillRect/>
            </a:stretch>
          </p:blipFill>
          <p:spPr bwMode="auto">
            <a:xfrm>
              <a:off x="4542237" y="3180027"/>
              <a:ext cx="708510" cy="1143755"/>
            </a:xfrm>
            <a:prstGeom prst="rect">
              <a:avLst/>
            </a:prstGeom>
            <a:noFill/>
          </p:spPr>
        </p:pic>
        <p:pic>
          <p:nvPicPr>
            <p:cNvPr id="15" name="Picture 2" descr="Image:PHP-logo.svg">
              <a:hlinkClick r:id="rId9"/>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485315" y="3458508"/>
              <a:ext cx="1488870" cy="789100"/>
            </a:xfrm>
            <a:prstGeom prst="rect">
              <a:avLst/>
            </a:prstGeom>
            <a:noFill/>
          </p:spPr>
        </p:pic>
        <p:pic>
          <p:nvPicPr>
            <p:cNvPr id="16" name="Picture 2"/>
            <p:cNvPicPr>
              <a:picLocks noChangeAspect="1" noChangeArrowheads="1"/>
            </p:cNvPicPr>
            <p:nvPr/>
          </p:nvPicPr>
          <p:blipFill>
            <a:blip r:embed="rId11" cstate="email">
              <a:extLst>
                <a:ext uri="{28A0092B-C50C-407E-A947-70E740481C1C}">
                  <a14:useLocalDpi xmlns:a14="http://schemas.microsoft.com/office/drawing/2010/main"/>
                </a:ext>
              </a:extLst>
            </a:blip>
            <a:stretch>
              <a:fillRect/>
            </a:stretch>
          </p:blipFill>
          <p:spPr bwMode="auto">
            <a:xfrm>
              <a:off x="6626300" y="3327552"/>
              <a:ext cx="1741592" cy="966908"/>
            </a:xfrm>
            <a:prstGeom prst="rect">
              <a:avLst/>
            </a:prstGeom>
            <a:noFill/>
            <a:ln>
              <a:noFill/>
            </a:ln>
            <a:effectLst>
              <a:softEdge rad="31750"/>
            </a:effectLst>
            <a:extLst>
              <a:ext uri="{909E8E84-426E-40DD-AFC4-6F175D3DCCD1}">
                <a14:hiddenFill xmlns:a14="http://schemas.microsoft.com/office/drawing/2010/main">
                  <a:solidFill>
                    <a:srgbClr val="FFFFFF"/>
                  </a:solidFill>
                </a14:hiddenFill>
              </a:ext>
            </a:extLst>
          </p:spPr>
        </p:pic>
      </p:grpSp>
      <p:cxnSp>
        <p:nvCxnSpPr>
          <p:cNvPr id="22" name="Straight Connector 21"/>
          <p:cNvCxnSpPr/>
          <p:nvPr/>
        </p:nvCxnSpPr>
        <p:spPr>
          <a:xfrm>
            <a:off x="-1188640" y="2949792"/>
            <a:ext cx="11670995" cy="1148"/>
          </a:xfrm>
          <a:prstGeom prst="line">
            <a:avLst/>
          </a:prstGeom>
          <a:ln w="6350">
            <a:gradFill flip="none" rotWithShape="1">
              <a:gsLst>
                <a:gs pos="0">
                  <a:srgbClr val="FFFFFF">
                    <a:alpha val="0"/>
                  </a:srgbClr>
                </a:gs>
                <a:gs pos="50000">
                  <a:srgbClr val="FFFFFF"/>
                </a:gs>
                <a:gs pos="100000">
                  <a:srgbClr val="FFFFFF">
                    <a:alpha val="0"/>
                  </a:srgbClr>
                </a:gs>
              </a:gsLst>
              <a:lin ang="10800000" scaled="0"/>
              <a:tileRect/>
            </a:gradFill>
          </a:ln>
          <a:effectLst>
            <a:outerShdw blurRad="635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219200" y="1185014"/>
            <a:ext cx="6629400" cy="738664"/>
          </a:xfrm>
          <a:prstGeom prst="rect">
            <a:avLst/>
          </a:prstGeom>
          <a:noFill/>
        </p:spPr>
        <p:txBody>
          <a:bodyPr wrap="square" lIns="0" tIns="0" rIns="0" bIns="0" rtlCol="0">
            <a:spAutoFit/>
          </a:bodyPr>
          <a:lstStyle/>
          <a:p>
            <a:pPr algn="ctr"/>
            <a:r>
              <a:rPr lang="fr-FR" sz="2400" dirty="0" smtClean="0">
                <a:solidFill>
                  <a:schemeClr val="bg1"/>
                </a:solidFill>
                <a:latin typeface="Segoe"/>
              </a:rPr>
              <a:t>Modèle de Développement et Administration familier</a:t>
            </a:r>
          </a:p>
        </p:txBody>
      </p:sp>
      <p:sp>
        <p:nvSpPr>
          <p:cNvPr id="18" name="TextBox 17"/>
          <p:cNvSpPr txBox="1"/>
          <p:nvPr/>
        </p:nvSpPr>
        <p:spPr>
          <a:xfrm>
            <a:off x="1219200" y="3083386"/>
            <a:ext cx="6629400" cy="369332"/>
          </a:xfrm>
          <a:prstGeom prst="rect">
            <a:avLst/>
          </a:prstGeom>
          <a:noFill/>
        </p:spPr>
        <p:txBody>
          <a:bodyPr wrap="square" lIns="0" tIns="0" rIns="0" bIns="0" rtlCol="0">
            <a:spAutoFit/>
          </a:bodyPr>
          <a:lstStyle/>
          <a:p>
            <a:pPr algn="ctr"/>
            <a:r>
              <a:rPr lang="fr-FR" sz="2400" dirty="0" smtClean="0">
                <a:solidFill>
                  <a:schemeClr val="bg1"/>
                </a:solidFill>
                <a:latin typeface="Segoe"/>
              </a:rPr>
              <a:t>Interopérable</a:t>
            </a:r>
          </a:p>
        </p:txBody>
      </p:sp>
    </p:spTree>
    <p:extLst>
      <p:ext uri="{BB962C8B-B14F-4D97-AF65-F5344CB8AC3E}">
        <p14:creationId xmlns:p14="http://schemas.microsoft.com/office/powerpoint/2010/main" val="3238748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heel(1)">
                                      <p:cBhvr>
                                        <p:cTn id="10"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fr-FR" dirty="0" smtClean="0"/>
              <a:t>Comment </a:t>
            </a:r>
            <a:r>
              <a:rPr lang="fr-FR" b="1" dirty="0" smtClean="0">
                <a:solidFill>
                  <a:srgbClr val="FFA71C"/>
                </a:solidFill>
              </a:rPr>
              <a:t>démarrer</a:t>
            </a:r>
            <a:r>
              <a:rPr lang="fr-FR" dirty="0" smtClean="0"/>
              <a:t> ?</a:t>
            </a:r>
            <a:endParaRPr lang="fr-FR" dirty="0"/>
          </a:p>
        </p:txBody>
      </p:sp>
      <p:sp>
        <p:nvSpPr>
          <p:cNvPr id="4" name="Subtitle 3"/>
          <p:cNvSpPr>
            <a:spLocks noGrp="1"/>
          </p:cNvSpPr>
          <p:nvPr>
            <p:ph type="subTitle" idx="1"/>
          </p:nvPr>
        </p:nvSpPr>
        <p:spPr/>
        <p:txBody>
          <a:bodyPr/>
          <a:lstStyle/>
          <a:p>
            <a:endParaRPr lang="fr-FR"/>
          </a:p>
        </p:txBody>
      </p:sp>
    </p:spTree>
    <p:extLst>
      <p:ext uri="{BB962C8B-B14F-4D97-AF65-F5344CB8AC3E}">
        <p14:creationId xmlns:p14="http://schemas.microsoft.com/office/powerpoint/2010/main" val="22808597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a:spLocks/>
          </p:cNvSpPr>
          <p:nvPr/>
        </p:nvSpPr>
        <p:spPr>
          <a:xfrm>
            <a:off x="1583582" y="1113588"/>
            <a:ext cx="6012754" cy="3716605"/>
          </a:xfrm>
          <a:prstGeom prst="roundRect">
            <a:avLst>
              <a:gd name="adj" fmla="val 2987"/>
            </a:avLst>
          </a:prstGeom>
          <a:gradFill flip="none" rotWithShape="1">
            <a:gsLst>
              <a:gs pos="100000">
                <a:schemeClr val="accent1"/>
              </a:gs>
              <a:gs pos="0">
                <a:srgbClr val="000000">
                  <a:alpha val="0"/>
                </a:srgbClr>
              </a:gs>
              <a:gs pos="33000">
                <a:schemeClr val="tx1">
                  <a:alpha val="0"/>
                </a:schemeClr>
              </a:gs>
              <a:gs pos="86000">
                <a:schemeClr val="tx2">
                  <a:alpha val="72000"/>
                </a:schemeClr>
              </a:gs>
            </a:gsLst>
            <a:lin ang="16200000" scaled="0"/>
            <a:tileRect/>
          </a:gradFill>
          <a:ln w="12700">
            <a:gradFill flip="none" rotWithShape="1">
              <a:gsLst>
                <a:gs pos="46000">
                  <a:srgbClr val="FFFFFF">
                    <a:alpha val="0"/>
                  </a:srgbClr>
                </a:gs>
                <a:gs pos="62000">
                  <a:srgbClr val="FFFFFF">
                    <a:alpha val="50000"/>
                  </a:srgbClr>
                </a:gs>
                <a:gs pos="77000">
                  <a:schemeClr val="bg2"/>
                </a:gs>
                <a:gs pos="95000">
                  <a:srgbClr val="FFC000">
                    <a:tint val="23500"/>
                    <a:satMod val="160000"/>
                    <a:alpha val="0"/>
                  </a:srgbClr>
                </a:gs>
              </a:gsLst>
              <a:lin ang="5400000" scaled="0"/>
              <a:tileRect/>
            </a:gradFill>
            <a:round/>
            <a:headEnd/>
            <a:tailEnd/>
          </a:ln>
          <a:effectLst>
            <a:outerShdw blurRad="101600" sx="102000" sy="102000" algn="ctr" rotWithShape="0">
              <a:prstClr val="black">
                <a:alpha val="47000"/>
              </a:prstClr>
            </a:outerShdw>
          </a:effectLst>
        </p:spPr>
        <p:txBody>
          <a:bodyPr vert="horz" wrap="square" lIns="670443" tIns="121899" rIns="121899" bIns="0" numCol="1" anchor="ctr" anchorCtr="0" compatLnSpc="1">
            <a:prstTxWarp prst="textNoShape">
              <a:avLst/>
            </a:prstTxWarp>
          </a:bodyPr>
          <a:lstStyle/>
          <a:p>
            <a:pPr algn="ctr" defTabSz="1218987" fontAlgn="base">
              <a:lnSpc>
                <a:spcPct val="85000"/>
              </a:lnSpc>
              <a:spcBef>
                <a:spcPct val="0"/>
              </a:spcBef>
              <a:spcAft>
                <a:spcPct val="0"/>
              </a:spcAft>
              <a:buSzPct val="120000"/>
            </a:pPr>
            <a:endParaRPr lang="en-US" sz="4800" dirty="0">
              <a:effectLst>
                <a:outerShdw blurRad="609600" sx="102000" sy="102000" algn="ctr" rotWithShape="0">
                  <a:prstClr val="black">
                    <a:alpha val="42000"/>
                  </a:prstClr>
                </a:outerShdw>
              </a:effectLst>
              <a:latin typeface="+mj-lt"/>
            </a:endParaRPr>
          </a:p>
        </p:txBody>
      </p:sp>
      <p:pic>
        <p:nvPicPr>
          <p:cNvPr id="26" name="Picture 25" descr="sky and clouds faded top 2.png"/>
          <p:cNvPicPr>
            <a:picLocks noChangeAspect="1"/>
          </p:cNvPicPr>
          <p:nvPr/>
        </p:nvPicPr>
        <p:blipFill>
          <a:blip r:embed="rId3" cstate="email">
            <a:alphaModFix amt="60000"/>
            <a:duotone>
              <a:schemeClr val="bg2">
                <a:shade val="45000"/>
                <a:satMod val="135000"/>
              </a:schemeClr>
              <a:prstClr val="white"/>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a:fillRect/>
          </a:stretch>
        </p:blipFill>
        <p:spPr>
          <a:xfrm>
            <a:off x="1583582" y="2821386"/>
            <a:ext cx="6012754" cy="2018795"/>
          </a:xfrm>
          <a:prstGeom prst="roundRect">
            <a:avLst>
              <a:gd name="adj" fmla="val 5783"/>
            </a:avLst>
          </a:prstGeom>
          <a:blipFill dpi="0" rotWithShape="1">
            <a:blip r:embed="rId5">
              <a:alphaModFix amt="60000"/>
              <a:duotone>
                <a:schemeClr val="bg2">
                  <a:shade val="45000"/>
                  <a:satMod val="135000"/>
                </a:schemeClr>
                <a:prstClr val="white"/>
              </a:duotone>
            </a:blip>
            <a:srcRect/>
            <a:stretch>
              <a:fillRect/>
            </a:stretch>
          </a:blipFill>
          <a:ln w="55000" cap="flat" cmpd="thickThin" algn="ctr">
            <a:noFill/>
            <a:prstDash val="solid"/>
            <a:headEnd type="none" w="med" len="med"/>
            <a:tailEnd type="none" w="med" len="med"/>
          </a:ln>
          <a:effectLst/>
        </p:spPr>
      </p:pic>
      <p:sp>
        <p:nvSpPr>
          <p:cNvPr id="15" name="Rounded Rectangle 14"/>
          <p:cNvSpPr/>
          <p:nvPr/>
        </p:nvSpPr>
        <p:spPr bwMode="auto">
          <a:xfrm>
            <a:off x="1798633" y="3498125"/>
            <a:ext cx="5558420" cy="472736"/>
          </a:xfrm>
          <a:prstGeom prst="roundRect">
            <a:avLst/>
          </a:prstGeom>
          <a:gradFill flip="none" rotWithShape="1">
            <a:gsLst>
              <a:gs pos="1000">
                <a:schemeClr val="bg2"/>
              </a:gs>
              <a:gs pos="19000">
                <a:schemeClr val="bg2"/>
              </a:gs>
              <a:gs pos="97000">
                <a:schemeClr val="accent1">
                  <a:shade val="40000"/>
                  <a:satMod val="160000"/>
                  <a:alpha val="0"/>
                </a:schemeClr>
              </a:gs>
            </a:gsLst>
            <a:lin ang="16200000" scaled="0"/>
            <a:tileRect/>
          </a:gradFill>
          <a:ln>
            <a:gradFill>
              <a:gsLst>
                <a:gs pos="1000">
                  <a:schemeClr val="accent1">
                    <a:shade val="30000"/>
                    <a:satMod val="115000"/>
                    <a:alpha val="0"/>
                  </a:schemeClr>
                </a:gs>
                <a:gs pos="50000">
                  <a:schemeClr val="tx2">
                    <a:alpha val="68000"/>
                  </a:schemeClr>
                </a:gs>
                <a:gs pos="99000">
                  <a:schemeClr val="tx2"/>
                </a:gs>
              </a:gsLst>
              <a:lin ang="5400000" scaled="0"/>
            </a:gradFill>
            <a:headEnd type="none" w="med" len="med"/>
            <a:tailEnd type="none" w="med" len="med"/>
          </a:ln>
          <a:effectLst/>
          <a:scene3d>
            <a:camera prst="orthographicFront">
              <a:rot lat="0" lon="0" rev="0"/>
            </a:camera>
            <a:lightRig rig="threePt" dir="tl"/>
          </a:scene3d>
          <a:sp3d prstMaterial="matte"/>
        </p:spPr>
        <p:style>
          <a:lnRef idx="0">
            <a:schemeClr val="accent1"/>
          </a:lnRef>
          <a:fillRef idx="3">
            <a:schemeClr val="accent1"/>
          </a:fillRef>
          <a:effectRef idx="3">
            <a:schemeClr val="accent1"/>
          </a:effectRef>
          <a:fontRef idx="minor">
            <a:schemeClr val="lt1"/>
          </a:fontRef>
        </p:style>
        <p:txBody>
          <a:bodyPr vert="horz" wrap="square" lIns="1097280" tIns="45718" rIns="91436" bIns="45718" numCol="1" rtlCol="0" anchor="ctr" anchorCtr="0" compatLnSpc="1">
            <a:prstTxWarp prst="textNoShape">
              <a:avLst/>
            </a:prstTxWarp>
          </a:bodyPr>
          <a:lstStyle/>
          <a:p>
            <a:pPr>
              <a:lnSpc>
                <a:spcPts val="1700"/>
              </a:lnSpc>
            </a:pPr>
            <a:r>
              <a:rPr lang="en-US" sz="2000" dirty="0" err="1" smtClean="0">
                <a:solidFill>
                  <a:schemeClr val="tx1"/>
                </a:solidFill>
                <a:effectLst>
                  <a:outerShdw blurRad="38100" dist="38100" dir="2700000" algn="tl">
                    <a:srgbClr val="000000">
                      <a:alpha val="43137"/>
                    </a:srgbClr>
                  </a:outerShdw>
                </a:effectLst>
                <a:latin typeface="+mj-lt"/>
                <a:cs typeface="Segoe UI"/>
              </a:rPr>
              <a:t>Créer</a:t>
            </a:r>
            <a:r>
              <a:rPr lang="en-US" sz="2000" dirty="0" smtClean="0">
                <a:solidFill>
                  <a:schemeClr val="tx1"/>
                </a:solidFill>
                <a:effectLst>
                  <a:outerShdw blurRad="38100" dist="38100" dir="2700000" algn="tl">
                    <a:srgbClr val="000000">
                      <a:alpha val="43137"/>
                    </a:srgbClr>
                  </a:outerShdw>
                </a:effectLst>
                <a:latin typeface="+mj-lt"/>
                <a:cs typeface="Segoe UI"/>
              </a:rPr>
              <a:t> de nouveaux services Cloud</a:t>
            </a:r>
            <a:endParaRPr lang="en-US" sz="2000" dirty="0">
              <a:solidFill>
                <a:schemeClr val="tx1"/>
              </a:solidFill>
              <a:effectLst>
                <a:outerShdw blurRad="38100" dist="38100" dir="2700000" algn="tl">
                  <a:srgbClr val="000000">
                    <a:alpha val="43137"/>
                  </a:srgbClr>
                </a:outerShdw>
              </a:effectLst>
              <a:latin typeface="+mj-lt"/>
              <a:cs typeface="Segoe UI"/>
            </a:endParaRPr>
          </a:p>
        </p:txBody>
      </p:sp>
      <p:pic>
        <p:nvPicPr>
          <p:cNvPr id="18" name="Picture 17" descr="Bulb.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64537" y="3358720"/>
            <a:ext cx="733517" cy="550138"/>
          </a:xfrm>
          <a:prstGeom prst="rect">
            <a:avLst/>
          </a:prstGeom>
        </p:spPr>
      </p:pic>
      <p:sp>
        <p:nvSpPr>
          <p:cNvPr id="17" name="Title 16"/>
          <p:cNvSpPr>
            <a:spLocks noGrp="1"/>
          </p:cNvSpPr>
          <p:nvPr>
            <p:ph type="title"/>
          </p:nvPr>
        </p:nvSpPr>
        <p:spPr>
          <a:prstGeom prst="rect">
            <a:avLst/>
          </a:prstGeom>
        </p:spPr>
        <p:txBody>
          <a:bodyPr/>
          <a:lstStyle/>
          <a:p>
            <a:r>
              <a:rPr lang="en-US" sz="3200" dirty="0" smtClean="0"/>
              <a:t>Les </a:t>
            </a:r>
            <a:r>
              <a:rPr lang="en-US" sz="3200" dirty="0" err="1" smtClean="0"/>
              <a:t>opportunités</a:t>
            </a:r>
            <a:r>
              <a:rPr lang="en-US" sz="3200" dirty="0" smtClean="0"/>
              <a:t> Windows Azure</a:t>
            </a:r>
            <a:endParaRPr lang="en-US" sz="3200" dirty="0"/>
          </a:p>
        </p:txBody>
      </p:sp>
      <p:sp>
        <p:nvSpPr>
          <p:cNvPr id="13" name="Rounded Rectangle 12"/>
          <p:cNvSpPr/>
          <p:nvPr/>
        </p:nvSpPr>
        <p:spPr bwMode="auto">
          <a:xfrm>
            <a:off x="1798633" y="2776953"/>
            <a:ext cx="5558420" cy="472736"/>
          </a:xfrm>
          <a:prstGeom prst="roundRect">
            <a:avLst/>
          </a:prstGeom>
          <a:gradFill flip="none" rotWithShape="1">
            <a:gsLst>
              <a:gs pos="1000">
                <a:schemeClr val="bg2"/>
              </a:gs>
              <a:gs pos="19000">
                <a:schemeClr val="bg2"/>
              </a:gs>
              <a:gs pos="97000">
                <a:schemeClr val="accent1">
                  <a:shade val="40000"/>
                  <a:satMod val="160000"/>
                  <a:alpha val="0"/>
                </a:schemeClr>
              </a:gs>
            </a:gsLst>
            <a:lin ang="16200000" scaled="0"/>
            <a:tileRect/>
          </a:gradFill>
          <a:ln>
            <a:gradFill>
              <a:gsLst>
                <a:gs pos="1000">
                  <a:schemeClr val="accent1">
                    <a:shade val="30000"/>
                    <a:satMod val="115000"/>
                    <a:alpha val="0"/>
                  </a:schemeClr>
                </a:gs>
                <a:gs pos="50000">
                  <a:schemeClr val="tx2">
                    <a:alpha val="68000"/>
                  </a:schemeClr>
                </a:gs>
                <a:gs pos="99000">
                  <a:schemeClr val="tx2"/>
                </a:gs>
              </a:gsLst>
              <a:lin ang="5400000" scaled="0"/>
            </a:gradFill>
            <a:headEnd type="none" w="med" len="med"/>
            <a:tailEnd type="none" w="med" len="med"/>
          </a:ln>
          <a:effectLst/>
          <a:scene3d>
            <a:camera prst="orthographicFront">
              <a:rot lat="0" lon="0" rev="0"/>
            </a:camera>
            <a:lightRig rig="threePt" dir="tl"/>
          </a:scene3d>
          <a:sp3d prstMaterial="matte"/>
        </p:spPr>
        <p:style>
          <a:lnRef idx="0">
            <a:schemeClr val="accent1"/>
          </a:lnRef>
          <a:fillRef idx="3">
            <a:schemeClr val="accent1"/>
          </a:fillRef>
          <a:effectRef idx="3">
            <a:schemeClr val="accent1"/>
          </a:effectRef>
          <a:fontRef idx="minor">
            <a:schemeClr val="lt1"/>
          </a:fontRef>
        </p:style>
        <p:txBody>
          <a:bodyPr vert="horz" wrap="square" lIns="1097280" tIns="45718" rIns="91436" bIns="45718" numCol="1" rtlCol="0" anchor="ctr" anchorCtr="0" compatLnSpc="1">
            <a:prstTxWarp prst="textNoShape">
              <a:avLst/>
            </a:prstTxWarp>
          </a:bodyPr>
          <a:lstStyle/>
          <a:p>
            <a:pPr>
              <a:lnSpc>
                <a:spcPts val="1700"/>
              </a:lnSpc>
            </a:pPr>
            <a:r>
              <a:rPr lang="en-US" sz="2000" dirty="0" smtClean="0">
                <a:solidFill>
                  <a:schemeClr val="tx1"/>
                </a:solidFill>
                <a:effectLst>
                  <a:outerShdw blurRad="38100" dist="38100" dir="2700000" algn="tl">
                    <a:srgbClr val="000000">
                      <a:alpha val="43137"/>
                    </a:srgbClr>
                  </a:outerShdw>
                </a:effectLst>
                <a:latin typeface="+mj-lt"/>
                <a:cs typeface="Segoe UI"/>
              </a:rPr>
              <a:t>Stocker des </a:t>
            </a:r>
            <a:r>
              <a:rPr lang="en-US" sz="2000" dirty="0" err="1" smtClean="0">
                <a:solidFill>
                  <a:schemeClr val="tx1"/>
                </a:solidFill>
                <a:effectLst>
                  <a:outerShdw blurRad="38100" dist="38100" dir="2700000" algn="tl">
                    <a:srgbClr val="000000">
                      <a:alpha val="43137"/>
                    </a:srgbClr>
                  </a:outerShdw>
                </a:effectLst>
                <a:latin typeface="+mj-lt"/>
                <a:cs typeface="Segoe UI"/>
              </a:rPr>
              <a:t>données</a:t>
            </a:r>
            <a:r>
              <a:rPr lang="en-US" sz="2000" dirty="0" smtClean="0">
                <a:solidFill>
                  <a:schemeClr val="tx1"/>
                </a:solidFill>
                <a:effectLst>
                  <a:outerShdw blurRad="38100" dist="38100" dir="2700000" algn="tl">
                    <a:srgbClr val="000000">
                      <a:alpha val="43137"/>
                    </a:srgbClr>
                  </a:outerShdw>
                </a:effectLst>
                <a:latin typeface="+mj-lt"/>
                <a:cs typeface="Segoe UI"/>
              </a:rPr>
              <a:t> </a:t>
            </a:r>
            <a:r>
              <a:rPr lang="en-US" sz="2000" dirty="0" err="1" smtClean="0">
                <a:solidFill>
                  <a:schemeClr val="tx1"/>
                </a:solidFill>
                <a:effectLst>
                  <a:outerShdw blurRad="38100" dist="38100" dir="2700000" algn="tl">
                    <a:srgbClr val="000000">
                      <a:alpha val="43137"/>
                    </a:srgbClr>
                  </a:outerShdw>
                </a:effectLst>
                <a:latin typeface="+mj-lt"/>
                <a:cs typeface="Segoe UI"/>
              </a:rPr>
              <a:t>dans</a:t>
            </a:r>
            <a:r>
              <a:rPr lang="en-US" sz="2000" dirty="0" smtClean="0">
                <a:solidFill>
                  <a:schemeClr val="tx1"/>
                </a:solidFill>
                <a:effectLst>
                  <a:outerShdw blurRad="38100" dist="38100" dir="2700000" algn="tl">
                    <a:srgbClr val="000000">
                      <a:alpha val="43137"/>
                    </a:srgbClr>
                  </a:outerShdw>
                </a:effectLst>
                <a:latin typeface="+mj-lt"/>
                <a:cs typeface="Segoe UI"/>
              </a:rPr>
              <a:t> le Cloud</a:t>
            </a:r>
            <a:endParaRPr lang="en-US" sz="2000" dirty="0">
              <a:solidFill>
                <a:schemeClr val="tx1"/>
              </a:solidFill>
              <a:effectLst>
                <a:outerShdw blurRad="38100" dist="38100" dir="2700000" algn="tl">
                  <a:srgbClr val="000000">
                    <a:alpha val="43137"/>
                  </a:srgbClr>
                </a:outerShdw>
              </a:effectLst>
              <a:latin typeface="+mj-lt"/>
              <a:cs typeface="Segoe UI"/>
            </a:endParaRPr>
          </a:p>
        </p:txBody>
      </p:sp>
      <p:pic>
        <p:nvPicPr>
          <p:cNvPr id="14" name="Picture 13" descr="Documents.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934574" y="2601344"/>
            <a:ext cx="793440" cy="595080"/>
          </a:xfrm>
          <a:prstGeom prst="rect">
            <a:avLst/>
          </a:prstGeom>
        </p:spPr>
      </p:pic>
      <p:sp>
        <p:nvSpPr>
          <p:cNvPr id="19" name="Rounded Rectangle 18"/>
          <p:cNvSpPr/>
          <p:nvPr/>
        </p:nvSpPr>
        <p:spPr bwMode="auto">
          <a:xfrm>
            <a:off x="1798633" y="1334608"/>
            <a:ext cx="5558420" cy="472736"/>
          </a:xfrm>
          <a:prstGeom prst="roundRect">
            <a:avLst/>
          </a:prstGeom>
          <a:gradFill flip="none" rotWithShape="1">
            <a:gsLst>
              <a:gs pos="1000">
                <a:schemeClr val="bg2"/>
              </a:gs>
              <a:gs pos="19000">
                <a:schemeClr val="bg2"/>
              </a:gs>
              <a:gs pos="97000">
                <a:schemeClr val="accent1">
                  <a:shade val="40000"/>
                  <a:satMod val="160000"/>
                  <a:alpha val="0"/>
                </a:schemeClr>
              </a:gs>
            </a:gsLst>
            <a:lin ang="16200000" scaled="0"/>
            <a:tileRect/>
          </a:gradFill>
          <a:ln>
            <a:gradFill>
              <a:gsLst>
                <a:gs pos="1000">
                  <a:schemeClr val="accent1">
                    <a:shade val="30000"/>
                    <a:satMod val="115000"/>
                    <a:alpha val="0"/>
                  </a:schemeClr>
                </a:gs>
                <a:gs pos="50000">
                  <a:schemeClr val="tx2">
                    <a:alpha val="68000"/>
                  </a:schemeClr>
                </a:gs>
                <a:gs pos="99000">
                  <a:schemeClr val="tx2"/>
                </a:gs>
              </a:gsLst>
              <a:lin ang="5400000" scaled="0"/>
            </a:gradFill>
            <a:headEnd type="none" w="med" len="med"/>
            <a:tailEnd type="none" w="med" len="med"/>
          </a:ln>
          <a:effectLst/>
          <a:scene3d>
            <a:camera prst="orthographicFront">
              <a:rot lat="0" lon="0" rev="0"/>
            </a:camera>
            <a:lightRig rig="threePt" dir="tl"/>
          </a:scene3d>
          <a:sp3d prstMaterial="matte"/>
        </p:spPr>
        <p:style>
          <a:lnRef idx="0">
            <a:schemeClr val="accent1"/>
          </a:lnRef>
          <a:fillRef idx="3">
            <a:schemeClr val="accent1"/>
          </a:fillRef>
          <a:effectRef idx="3">
            <a:schemeClr val="accent1"/>
          </a:effectRef>
          <a:fontRef idx="minor">
            <a:schemeClr val="lt1"/>
          </a:fontRef>
        </p:style>
        <p:txBody>
          <a:bodyPr vert="horz" wrap="square" lIns="1097280" tIns="45718" rIns="91436" bIns="45718" numCol="1" rtlCol="0" anchor="ctr" anchorCtr="0" compatLnSpc="1">
            <a:prstTxWarp prst="textNoShape">
              <a:avLst/>
            </a:prstTxWarp>
          </a:bodyPr>
          <a:lstStyle/>
          <a:p>
            <a:pPr>
              <a:lnSpc>
                <a:spcPts val="1700"/>
              </a:lnSpc>
            </a:pPr>
            <a:r>
              <a:rPr lang="en-US" sz="2000" dirty="0" err="1" smtClean="0">
                <a:solidFill>
                  <a:schemeClr val="tx1"/>
                </a:solidFill>
                <a:effectLst>
                  <a:outerShdw blurRad="38100" dist="38100" dir="2700000" algn="tl">
                    <a:srgbClr val="000000">
                      <a:alpha val="43137"/>
                    </a:srgbClr>
                  </a:outerShdw>
                </a:effectLst>
                <a:latin typeface="+mj-lt"/>
                <a:cs typeface="Segoe UI"/>
              </a:rPr>
              <a:t>Migrer</a:t>
            </a:r>
            <a:r>
              <a:rPr lang="en-US" sz="2000" dirty="0" smtClean="0">
                <a:solidFill>
                  <a:schemeClr val="tx1"/>
                </a:solidFill>
                <a:effectLst>
                  <a:outerShdw blurRad="38100" dist="38100" dir="2700000" algn="tl">
                    <a:srgbClr val="000000">
                      <a:alpha val="43137"/>
                    </a:srgbClr>
                  </a:outerShdw>
                </a:effectLst>
                <a:latin typeface="+mj-lt"/>
                <a:cs typeface="Segoe UI"/>
              </a:rPr>
              <a:t> des applications </a:t>
            </a:r>
            <a:r>
              <a:rPr lang="en-US" sz="2000" dirty="0" err="1" smtClean="0">
                <a:solidFill>
                  <a:schemeClr val="tx1"/>
                </a:solidFill>
                <a:effectLst>
                  <a:outerShdw blurRad="38100" dist="38100" dir="2700000" algn="tl">
                    <a:srgbClr val="000000">
                      <a:alpha val="43137"/>
                    </a:srgbClr>
                  </a:outerShdw>
                </a:effectLst>
                <a:latin typeface="+mj-lt"/>
                <a:cs typeface="Segoe UI"/>
              </a:rPr>
              <a:t>dans</a:t>
            </a:r>
            <a:r>
              <a:rPr lang="en-US" sz="2000" dirty="0" smtClean="0">
                <a:solidFill>
                  <a:schemeClr val="tx1"/>
                </a:solidFill>
                <a:effectLst>
                  <a:outerShdw blurRad="38100" dist="38100" dir="2700000" algn="tl">
                    <a:srgbClr val="000000">
                      <a:alpha val="43137"/>
                    </a:srgbClr>
                  </a:outerShdw>
                </a:effectLst>
                <a:latin typeface="+mj-lt"/>
                <a:cs typeface="Segoe UI"/>
              </a:rPr>
              <a:t> le Cloud</a:t>
            </a:r>
            <a:endParaRPr lang="en-US" sz="2000" dirty="0">
              <a:solidFill>
                <a:schemeClr val="tx1"/>
              </a:solidFill>
              <a:effectLst>
                <a:outerShdw blurRad="38100" dist="38100" dir="2700000" algn="tl">
                  <a:srgbClr val="000000">
                    <a:alpha val="43137"/>
                  </a:srgbClr>
                </a:outerShdw>
              </a:effectLst>
              <a:latin typeface="+mj-lt"/>
              <a:cs typeface="Segoe UI"/>
            </a:endParaRPr>
          </a:p>
        </p:txBody>
      </p:sp>
      <p:pic>
        <p:nvPicPr>
          <p:cNvPr id="21" name="Picture 20" descr="51.pn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981116" y="1234737"/>
            <a:ext cx="700359" cy="525269"/>
          </a:xfrm>
          <a:prstGeom prst="rect">
            <a:avLst/>
          </a:prstGeom>
        </p:spPr>
      </p:pic>
      <p:sp>
        <p:nvSpPr>
          <p:cNvPr id="22" name="Rounded Rectangle 21"/>
          <p:cNvSpPr/>
          <p:nvPr/>
        </p:nvSpPr>
        <p:spPr bwMode="auto">
          <a:xfrm>
            <a:off x="1798633" y="2055781"/>
            <a:ext cx="5558420" cy="472736"/>
          </a:xfrm>
          <a:prstGeom prst="roundRect">
            <a:avLst/>
          </a:prstGeom>
          <a:gradFill flip="none" rotWithShape="1">
            <a:gsLst>
              <a:gs pos="1000">
                <a:schemeClr val="bg2"/>
              </a:gs>
              <a:gs pos="19000">
                <a:schemeClr val="bg2"/>
              </a:gs>
              <a:gs pos="97000">
                <a:schemeClr val="accent1">
                  <a:shade val="40000"/>
                  <a:satMod val="160000"/>
                  <a:alpha val="0"/>
                </a:schemeClr>
              </a:gs>
            </a:gsLst>
            <a:lin ang="16200000" scaled="0"/>
            <a:tileRect/>
          </a:gradFill>
          <a:ln>
            <a:gradFill>
              <a:gsLst>
                <a:gs pos="1000">
                  <a:schemeClr val="accent1">
                    <a:shade val="30000"/>
                    <a:satMod val="115000"/>
                    <a:alpha val="0"/>
                  </a:schemeClr>
                </a:gs>
                <a:gs pos="50000">
                  <a:schemeClr val="tx2">
                    <a:alpha val="68000"/>
                  </a:schemeClr>
                </a:gs>
                <a:gs pos="99000">
                  <a:schemeClr val="tx2"/>
                </a:gs>
              </a:gsLst>
              <a:lin ang="5400000" scaled="0"/>
            </a:gradFill>
            <a:headEnd type="none" w="med" len="med"/>
            <a:tailEnd type="none" w="med" len="med"/>
          </a:ln>
          <a:effectLst/>
          <a:scene3d>
            <a:camera prst="orthographicFront">
              <a:rot lat="0" lon="0" rev="0"/>
            </a:camera>
            <a:lightRig rig="threePt" dir="tl"/>
          </a:scene3d>
          <a:sp3d prstMaterial="matte"/>
        </p:spPr>
        <p:style>
          <a:lnRef idx="0">
            <a:schemeClr val="accent1"/>
          </a:lnRef>
          <a:fillRef idx="3">
            <a:schemeClr val="accent1"/>
          </a:fillRef>
          <a:effectRef idx="3">
            <a:schemeClr val="accent1"/>
          </a:effectRef>
          <a:fontRef idx="minor">
            <a:schemeClr val="lt1"/>
          </a:fontRef>
        </p:style>
        <p:txBody>
          <a:bodyPr vert="horz" wrap="square" lIns="1097280" tIns="45718" rIns="91436" bIns="45718" numCol="1" rtlCol="0" anchor="ctr" anchorCtr="0" compatLnSpc="1">
            <a:prstTxWarp prst="textNoShape">
              <a:avLst/>
            </a:prstTxWarp>
          </a:bodyPr>
          <a:lstStyle/>
          <a:p>
            <a:pPr>
              <a:lnSpc>
                <a:spcPts val="1700"/>
              </a:lnSpc>
            </a:pPr>
            <a:r>
              <a:rPr lang="en-US" sz="2000" dirty="0" err="1" smtClean="0">
                <a:solidFill>
                  <a:schemeClr val="tx1"/>
                </a:solidFill>
                <a:effectLst>
                  <a:outerShdw blurRad="38100" dist="38100" dir="2700000" algn="tl">
                    <a:srgbClr val="000000">
                      <a:alpha val="43137"/>
                    </a:srgbClr>
                  </a:outerShdw>
                </a:effectLst>
                <a:latin typeface="+mj-lt"/>
                <a:cs typeface="Segoe UI"/>
              </a:rPr>
              <a:t>Créer</a:t>
            </a:r>
            <a:r>
              <a:rPr lang="en-US" sz="2000" dirty="0" smtClean="0">
                <a:solidFill>
                  <a:schemeClr val="tx1"/>
                </a:solidFill>
                <a:effectLst>
                  <a:outerShdw blurRad="38100" dist="38100" dir="2700000" algn="tl">
                    <a:srgbClr val="000000">
                      <a:alpha val="43137"/>
                    </a:srgbClr>
                  </a:outerShdw>
                </a:effectLst>
                <a:latin typeface="+mj-lt"/>
                <a:cs typeface="Segoe UI"/>
              </a:rPr>
              <a:t> de </a:t>
            </a:r>
            <a:r>
              <a:rPr lang="en-US" sz="2000" dirty="0" err="1" smtClean="0">
                <a:solidFill>
                  <a:schemeClr val="tx1"/>
                </a:solidFill>
                <a:effectLst>
                  <a:outerShdw blurRad="38100" dist="38100" dir="2700000" algn="tl">
                    <a:srgbClr val="000000">
                      <a:alpha val="43137"/>
                    </a:srgbClr>
                  </a:outerShdw>
                </a:effectLst>
                <a:latin typeface="+mj-lt"/>
                <a:cs typeface="Segoe UI"/>
              </a:rPr>
              <a:t>nouvelles</a:t>
            </a:r>
            <a:r>
              <a:rPr lang="en-US" sz="2000" dirty="0" smtClean="0">
                <a:solidFill>
                  <a:schemeClr val="tx1"/>
                </a:solidFill>
                <a:effectLst>
                  <a:outerShdw blurRad="38100" dist="38100" dir="2700000" algn="tl">
                    <a:srgbClr val="000000">
                      <a:alpha val="43137"/>
                    </a:srgbClr>
                  </a:outerShdw>
                </a:effectLst>
                <a:latin typeface="+mj-lt"/>
                <a:cs typeface="Segoe UI"/>
              </a:rPr>
              <a:t> solutions en </a:t>
            </a:r>
            <a:r>
              <a:rPr lang="en-US" sz="2000" dirty="0" err="1" smtClean="0">
                <a:solidFill>
                  <a:schemeClr val="tx1"/>
                </a:solidFill>
                <a:effectLst>
                  <a:outerShdw blurRad="38100" dist="38100" dir="2700000" algn="tl">
                    <a:srgbClr val="000000">
                      <a:alpha val="43137"/>
                    </a:srgbClr>
                  </a:outerShdw>
                </a:effectLst>
                <a:latin typeface="+mj-lt"/>
                <a:cs typeface="Segoe UI"/>
              </a:rPr>
              <a:t>créant</a:t>
            </a:r>
            <a:r>
              <a:rPr lang="en-US" sz="2000" dirty="0" smtClean="0">
                <a:solidFill>
                  <a:schemeClr val="tx1"/>
                </a:solidFill>
                <a:effectLst>
                  <a:outerShdw blurRad="38100" dist="38100" dir="2700000" algn="tl">
                    <a:srgbClr val="000000">
                      <a:alpha val="43137"/>
                    </a:srgbClr>
                  </a:outerShdw>
                </a:effectLst>
                <a:latin typeface="+mj-lt"/>
                <a:cs typeface="Segoe UI"/>
              </a:rPr>
              <a:t> des services Cloud</a:t>
            </a:r>
            <a:endParaRPr lang="en-US" sz="2000" dirty="0">
              <a:solidFill>
                <a:schemeClr val="tx1"/>
              </a:solidFill>
              <a:effectLst>
                <a:outerShdw blurRad="38100" dist="38100" dir="2700000" algn="tl">
                  <a:srgbClr val="000000">
                    <a:alpha val="43137"/>
                  </a:srgbClr>
                </a:outerShdw>
              </a:effectLst>
              <a:latin typeface="+mj-lt"/>
              <a:cs typeface="Segoe UI"/>
            </a:endParaRPr>
          </a:p>
        </p:txBody>
      </p:sp>
      <p:pic>
        <p:nvPicPr>
          <p:cNvPr id="24" name="Picture 23" descr="Windows Basic.png"/>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988949" y="1953829"/>
            <a:ext cx="684690" cy="513518"/>
          </a:xfrm>
          <a:prstGeom prst="rect">
            <a:avLst/>
          </a:prstGeom>
        </p:spPr>
      </p:pic>
      <p:sp>
        <p:nvSpPr>
          <p:cNvPr id="23" name="Rounded Rectangle 22"/>
          <p:cNvSpPr/>
          <p:nvPr/>
        </p:nvSpPr>
        <p:spPr bwMode="auto">
          <a:xfrm>
            <a:off x="1798633" y="4219298"/>
            <a:ext cx="5558420" cy="472736"/>
          </a:xfrm>
          <a:prstGeom prst="roundRect">
            <a:avLst/>
          </a:prstGeom>
          <a:gradFill flip="none" rotWithShape="1">
            <a:gsLst>
              <a:gs pos="1000">
                <a:schemeClr val="bg2"/>
              </a:gs>
              <a:gs pos="19000">
                <a:schemeClr val="bg2"/>
              </a:gs>
              <a:gs pos="97000">
                <a:schemeClr val="accent1">
                  <a:shade val="40000"/>
                  <a:satMod val="160000"/>
                  <a:alpha val="0"/>
                </a:schemeClr>
              </a:gs>
            </a:gsLst>
            <a:lin ang="16200000" scaled="0"/>
            <a:tileRect/>
          </a:gradFill>
          <a:ln>
            <a:gradFill>
              <a:gsLst>
                <a:gs pos="1000">
                  <a:schemeClr val="accent1">
                    <a:shade val="30000"/>
                    <a:satMod val="115000"/>
                    <a:alpha val="0"/>
                  </a:schemeClr>
                </a:gs>
                <a:gs pos="50000">
                  <a:schemeClr val="tx2">
                    <a:alpha val="68000"/>
                  </a:schemeClr>
                </a:gs>
                <a:gs pos="99000">
                  <a:schemeClr val="tx2"/>
                </a:gs>
              </a:gsLst>
              <a:lin ang="5400000" scaled="0"/>
            </a:gradFill>
            <a:headEnd type="none" w="med" len="med"/>
            <a:tailEnd type="none" w="med" len="med"/>
          </a:ln>
          <a:effectLst/>
          <a:scene3d>
            <a:camera prst="orthographicFront">
              <a:rot lat="0" lon="0" rev="0"/>
            </a:camera>
            <a:lightRig rig="threePt" dir="tl"/>
          </a:scene3d>
          <a:sp3d prstMaterial="matte"/>
        </p:spPr>
        <p:style>
          <a:lnRef idx="0">
            <a:schemeClr val="accent1"/>
          </a:lnRef>
          <a:fillRef idx="3">
            <a:schemeClr val="accent1"/>
          </a:fillRef>
          <a:effectRef idx="3">
            <a:schemeClr val="accent1"/>
          </a:effectRef>
          <a:fontRef idx="minor">
            <a:schemeClr val="lt1"/>
          </a:fontRef>
        </p:style>
        <p:txBody>
          <a:bodyPr vert="horz" wrap="square" lIns="1097280" tIns="45718" rIns="91436" bIns="45718" numCol="1" rtlCol="0" anchor="ctr" anchorCtr="0" compatLnSpc="1">
            <a:prstTxWarp prst="textNoShape">
              <a:avLst/>
            </a:prstTxWarp>
          </a:bodyPr>
          <a:lstStyle/>
          <a:p>
            <a:pPr>
              <a:lnSpc>
                <a:spcPts val="1700"/>
              </a:lnSpc>
            </a:pPr>
            <a:r>
              <a:rPr lang="en-US" sz="2000" dirty="0" err="1" smtClean="0">
                <a:solidFill>
                  <a:schemeClr val="tx1"/>
                </a:solidFill>
                <a:effectLst>
                  <a:outerShdw blurRad="38100" dist="38100" dir="2700000" algn="tl">
                    <a:srgbClr val="000000">
                      <a:alpha val="43137"/>
                    </a:srgbClr>
                  </a:outerShdw>
                </a:effectLst>
                <a:latin typeface="+mj-lt"/>
                <a:cs typeface="Segoe UI"/>
              </a:rPr>
              <a:t>Etendre</a:t>
            </a:r>
            <a:r>
              <a:rPr lang="en-US" sz="2000" dirty="0" smtClean="0">
                <a:solidFill>
                  <a:schemeClr val="tx1"/>
                </a:solidFill>
                <a:effectLst>
                  <a:outerShdw blurRad="38100" dist="38100" dir="2700000" algn="tl">
                    <a:srgbClr val="000000">
                      <a:alpha val="43137"/>
                    </a:srgbClr>
                  </a:outerShdw>
                </a:effectLst>
                <a:latin typeface="+mj-lt"/>
                <a:cs typeface="Segoe UI"/>
              </a:rPr>
              <a:t> des applications au Cloud</a:t>
            </a:r>
            <a:endParaRPr lang="en-US" sz="2000" dirty="0">
              <a:solidFill>
                <a:schemeClr val="tx1"/>
              </a:solidFill>
              <a:effectLst>
                <a:outerShdw blurRad="38100" dist="38100" dir="2700000" algn="tl">
                  <a:srgbClr val="000000">
                    <a:alpha val="43137"/>
                  </a:srgbClr>
                </a:outerShdw>
              </a:effectLst>
              <a:latin typeface="+mj-lt"/>
              <a:cs typeface="Segoe UI"/>
            </a:endParaRPr>
          </a:p>
        </p:txBody>
      </p:sp>
      <p:pic>
        <p:nvPicPr>
          <p:cNvPr id="10" name="Picture 4" descr="D:\DVD_ART34\Artwork_Imagery\Icons - Illustrations\Internet Clouds web\cloud 2.pn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rot="10800000" flipV="1">
            <a:off x="1825269" y="4134406"/>
            <a:ext cx="1012053" cy="562622"/>
          </a:xfrm>
          <a:prstGeom prst="rect">
            <a:avLst/>
          </a:prstGeom>
          <a:noFill/>
        </p:spPr>
      </p:pic>
    </p:spTree>
    <p:extLst>
      <p:ext uri="{BB962C8B-B14F-4D97-AF65-F5344CB8AC3E}">
        <p14:creationId xmlns:p14="http://schemas.microsoft.com/office/powerpoint/2010/main" val="3175179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noAutofit/>
          </a:bodyPr>
          <a:lstStyle/>
          <a:p>
            <a:pPr algn="l"/>
            <a:r>
              <a:rPr lang="fr-FR" sz="3200" b="1" dirty="0">
                <a:solidFill>
                  <a:schemeClr val="bg1"/>
                </a:solidFill>
                <a:latin typeface="Segoe" pitchFamily="34" charset="0"/>
              </a:rPr>
              <a:t>Exemples de scénarios</a:t>
            </a:r>
          </a:p>
        </p:txBody>
      </p:sp>
      <p:grpSp>
        <p:nvGrpSpPr>
          <p:cNvPr id="4" name="Group 53"/>
          <p:cNvGrpSpPr/>
          <p:nvPr/>
        </p:nvGrpSpPr>
        <p:grpSpPr>
          <a:xfrm>
            <a:off x="445907" y="987574"/>
            <a:ext cx="3953825" cy="1854907"/>
            <a:chOff x="823706" y="1065551"/>
            <a:chExt cx="3113492" cy="2760126"/>
          </a:xfrm>
          <a:solidFill>
            <a:schemeClr val="tx1"/>
          </a:solidFill>
        </p:grpSpPr>
        <p:sp>
          <p:nvSpPr>
            <p:cNvPr id="5" name="Rectangle 4"/>
            <p:cNvSpPr/>
            <p:nvPr/>
          </p:nvSpPr>
          <p:spPr bwMode="auto">
            <a:xfrm>
              <a:off x="823706" y="1065551"/>
              <a:ext cx="3113492" cy="1709982"/>
            </a:xfrm>
            <a:prstGeom prst="rect">
              <a:avLst/>
            </a:prstGeom>
            <a:grpFill/>
            <a:ln w="1587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r" eaLnBrk="0" hangingPunct="0">
                <a:defRPr/>
              </a:pPr>
              <a:endParaRPr lang="fr-FR" sz="1050" kern="0">
                <a:solidFill>
                  <a:schemeClr val="bg1"/>
                </a:solidFill>
                <a:latin typeface="Segoe" pitchFamily="34" charset="0"/>
              </a:endParaRPr>
            </a:p>
          </p:txBody>
        </p:sp>
        <p:cxnSp>
          <p:nvCxnSpPr>
            <p:cNvPr id="6" name="Straight Arrow Connector 5"/>
            <p:cNvCxnSpPr/>
            <p:nvPr/>
          </p:nvCxnSpPr>
          <p:spPr bwMode="auto">
            <a:xfrm rot="16200000" flipV="1">
              <a:off x="829533" y="2009956"/>
              <a:ext cx="895273" cy="3"/>
            </a:xfrm>
            <a:prstGeom prst="straightConnector1">
              <a:avLst/>
            </a:prstGeom>
            <a:grpFill/>
            <a:ln w="25400">
              <a:solidFill>
                <a:schemeClr val="bg1"/>
              </a:solidFill>
              <a:headEnd type="none" w="med" len="med"/>
              <a:tailEnd type="arrow"/>
            </a:ln>
          </p:spPr>
          <p:style>
            <a:lnRef idx="3">
              <a:schemeClr val="accent3"/>
            </a:lnRef>
            <a:fillRef idx="0">
              <a:schemeClr val="accent3"/>
            </a:fillRef>
            <a:effectRef idx="2">
              <a:schemeClr val="accent3"/>
            </a:effectRef>
            <a:fontRef idx="minor">
              <a:schemeClr val="tx1"/>
            </a:fontRef>
          </p:style>
        </p:cxnSp>
        <p:cxnSp>
          <p:nvCxnSpPr>
            <p:cNvPr id="7" name="Straight Arrow Connector 6"/>
            <p:cNvCxnSpPr/>
            <p:nvPr/>
          </p:nvCxnSpPr>
          <p:spPr bwMode="auto">
            <a:xfrm>
              <a:off x="1277169" y="2458832"/>
              <a:ext cx="2365359" cy="935"/>
            </a:xfrm>
            <a:prstGeom prst="straightConnector1">
              <a:avLst/>
            </a:prstGeom>
            <a:grpFill/>
            <a:ln w="19050">
              <a:solidFill>
                <a:schemeClr val="bg1"/>
              </a:solidFill>
              <a:headEnd type="none" w="med" len="med"/>
              <a:tailEnd type="arrow"/>
            </a:ln>
          </p:spPr>
          <p:style>
            <a:lnRef idx="3">
              <a:schemeClr val="accent3"/>
            </a:lnRef>
            <a:fillRef idx="0">
              <a:schemeClr val="accent3"/>
            </a:fillRef>
            <a:effectRef idx="2">
              <a:schemeClr val="accent3"/>
            </a:effectRef>
            <a:fontRef idx="minor">
              <a:schemeClr val="tx1"/>
            </a:fontRef>
          </p:style>
        </p:cxnSp>
        <p:sp>
          <p:nvSpPr>
            <p:cNvPr id="8" name="Text Placeholder 6"/>
            <p:cNvSpPr txBox="1">
              <a:spLocks/>
            </p:cNvSpPr>
            <p:nvPr/>
          </p:nvSpPr>
          <p:spPr bwMode="auto">
            <a:xfrm>
              <a:off x="2727077" y="2259625"/>
              <a:ext cx="857096" cy="134617"/>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p>
              <a:pPr algn="ctr" eaLnBrk="0" fontAlgn="base" hangingPunct="0">
                <a:spcBef>
                  <a:spcPct val="20000"/>
                </a:spcBef>
                <a:spcAft>
                  <a:spcPct val="0"/>
                </a:spcAft>
                <a:buClr>
                  <a:srgbClr val="000000"/>
                </a:buClr>
              </a:pPr>
              <a:r>
                <a:rPr lang="fr-FR" sz="800" b="1" i="1" smtClean="0">
                  <a:solidFill>
                    <a:schemeClr val="bg1"/>
                  </a:solidFill>
                </a:rPr>
                <a:t>Usage</a:t>
              </a:r>
              <a:endParaRPr lang="fr-FR" sz="800" b="1" i="1">
                <a:solidFill>
                  <a:schemeClr val="bg1"/>
                </a:solidFill>
              </a:endParaRPr>
            </a:p>
          </p:txBody>
        </p:sp>
        <p:sp>
          <p:nvSpPr>
            <p:cNvPr id="9" name="Rectangle 8"/>
            <p:cNvSpPr/>
            <p:nvPr/>
          </p:nvSpPr>
          <p:spPr>
            <a:xfrm rot="16200000">
              <a:off x="722614" y="1953503"/>
              <a:ext cx="779177" cy="234284"/>
            </a:xfrm>
            <a:prstGeom prst="rect">
              <a:avLst/>
            </a:prstGeom>
            <a:grpFill/>
            <a:ln>
              <a:noFill/>
            </a:ln>
          </p:spPr>
          <p:txBody>
            <a:bodyPr wrap="square">
              <a:spAutoFit/>
            </a:bodyPr>
            <a:lstStyle/>
            <a:p>
              <a:pPr marL="228600" indent="-228600" algn="ctr" eaLnBrk="0" fontAlgn="base" hangingPunct="0">
                <a:lnSpc>
                  <a:spcPts val="800"/>
                </a:lnSpc>
                <a:spcBef>
                  <a:spcPct val="20000"/>
                </a:spcBef>
                <a:spcAft>
                  <a:spcPct val="0"/>
                </a:spcAft>
                <a:buClr>
                  <a:srgbClr val="000000"/>
                </a:buClr>
              </a:pPr>
              <a:r>
                <a:rPr lang="fr-FR" sz="900" b="1" dirty="0" err="1" smtClean="0">
                  <a:solidFill>
                    <a:schemeClr val="bg1"/>
                  </a:solidFill>
                </a:rPr>
                <a:t>Compute</a:t>
              </a:r>
              <a:r>
                <a:rPr lang="fr-FR" sz="900" b="1" dirty="0" smtClean="0">
                  <a:solidFill>
                    <a:schemeClr val="bg1"/>
                  </a:solidFill>
                </a:rPr>
                <a:t> </a:t>
              </a:r>
            </a:p>
          </p:txBody>
        </p:sp>
        <p:sp>
          <p:nvSpPr>
            <p:cNvPr id="10" name="Rectangle 9"/>
            <p:cNvSpPr/>
            <p:nvPr/>
          </p:nvSpPr>
          <p:spPr>
            <a:xfrm>
              <a:off x="2100490" y="2458486"/>
              <a:ext cx="662447" cy="290051"/>
            </a:xfrm>
            <a:prstGeom prst="rect">
              <a:avLst/>
            </a:prstGeom>
            <a:noFill/>
            <a:ln>
              <a:noFill/>
            </a:ln>
          </p:spPr>
          <p:txBody>
            <a:bodyPr wrap="square">
              <a:spAutoFit/>
            </a:bodyPr>
            <a:lstStyle/>
            <a:p>
              <a:pPr marL="228600" indent="-228600" algn="ctr" eaLnBrk="0" fontAlgn="base" hangingPunct="0">
                <a:lnSpc>
                  <a:spcPts val="800"/>
                </a:lnSpc>
                <a:spcBef>
                  <a:spcPct val="20000"/>
                </a:spcBef>
                <a:spcAft>
                  <a:spcPct val="0"/>
                </a:spcAft>
                <a:buClr>
                  <a:srgbClr val="000000"/>
                </a:buClr>
              </a:pPr>
              <a:r>
                <a:rPr lang="fr-FR" sz="900" b="1" dirty="0" smtClean="0">
                  <a:solidFill>
                    <a:schemeClr val="bg1"/>
                  </a:solidFill>
                </a:rPr>
                <a:t>Time </a:t>
              </a:r>
            </a:p>
          </p:txBody>
        </p:sp>
        <p:cxnSp>
          <p:nvCxnSpPr>
            <p:cNvPr id="11" name="Straight Arrow Connector 10"/>
            <p:cNvCxnSpPr/>
            <p:nvPr/>
          </p:nvCxnSpPr>
          <p:spPr bwMode="auto">
            <a:xfrm flipV="1">
              <a:off x="1277170" y="2125166"/>
              <a:ext cx="764232" cy="65367"/>
            </a:xfrm>
            <a:prstGeom prst="straightConnector1">
              <a:avLst/>
            </a:prstGeom>
            <a:grpFill/>
            <a:ln w="19050">
              <a:solidFill>
                <a:schemeClr val="bg1"/>
              </a:solidFill>
              <a:headEnd type="none" w="med" len="med"/>
              <a:tailEnd type="arrow"/>
            </a:ln>
          </p:spPr>
          <p:style>
            <a:lnRef idx="3">
              <a:schemeClr val="accent3"/>
            </a:lnRef>
            <a:fillRef idx="0">
              <a:schemeClr val="accent3"/>
            </a:fillRef>
            <a:effectRef idx="2">
              <a:schemeClr val="accent3"/>
            </a:effectRef>
            <a:fontRef idx="minor">
              <a:schemeClr val="tx1"/>
            </a:fontRef>
          </p:style>
        </p:cxnSp>
        <p:cxnSp>
          <p:nvCxnSpPr>
            <p:cNvPr id="12" name="Straight Arrow Connector 11"/>
            <p:cNvCxnSpPr/>
            <p:nvPr/>
          </p:nvCxnSpPr>
          <p:spPr bwMode="auto">
            <a:xfrm flipV="1">
              <a:off x="2796065" y="2104187"/>
              <a:ext cx="800693" cy="86346"/>
            </a:xfrm>
            <a:prstGeom prst="straightConnector1">
              <a:avLst/>
            </a:prstGeom>
            <a:grpFill/>
            <a:ln w="19050">
              <a:solidFill>
                <a:schemeClr val="bg1"/>
              </a:solidFill>
              <a:headEnd type="none" w="med" len="med"/>
              <a:tailEnd type="arrow"/>
            </a:ln>
          </p:spPr>
          <p:style>
            <a:lnRef idx="3">
              <a:schemeClr val="accent3"/>
            </a:lnRef>
            <a:fillRef idx="0">
              <a:schemeClr val="accent3"/>
            </a:fillRef>
            <a:effectRef idx="2">
              <a:schemeClr val="accent3"/>
            </a:effectRef>
            <a:fontRef idx="minor">
              <a:schemeClr val="tx1"/>
            </a:fontRef>
          </p:style>
        </p:cxnSp>
        <p:sp>
          <p:nvSpPr>
            <p:cNvPr id="13" name="Text Placeholder 6"/>
            <p:cNvSpPr txBox="1">
              <a:spLocks/>
            </p:cNvSpPr>
            <p:nvPr/>
          </p:nvSpPr>
          <p:spPr bwMode="auto">
            <a:xfrm>
              <a:off x="1258330" y="2260600"/>
              <a:ext cx="857096" cy="134617"/>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p>
              <a:pPr algn="ctr" eaLnBrk="0" fontAlgn="base" hangingPunct="0">
                <a:spcBef>
                  <a:spcPct val="20000"/>
                </a:spcBef>
                <a:spcAft>
                  <a:spcPct val="0"/>
                </a:spcAft>
                <a:buClr>
                  <a:srgbClr val="000000"/>
                </a:buClr>
              </a:pPr>
              <a:r>
                <a:rPr lang="fr-FR" sz="800" b="1" i="1" smtClean="0">
                  <a:solidFill>
                    <a:schemeClr val="bg1"/>
                  </a:solidFill>
                </a:rPr>
                <a:t>Average</a:t>
              </a:r>
              <a:endParaRPr lang="fr-FR" sz="800" b="1" i="1">
                <a:solidFill>
                  <a:schemeClr val="bg1"/>
                </a:solidFill>
              </a:endParaRPr>
            </a:p>
          </p:txBody>
        </p:sp>
        <p:cxnSp>
          <p:nvCxnSpPr>
            <p:cNvPr id="14" name="Straight Connector 13"/>
            <p:cNvCxnSpPr/>
            <p:nvPr/>
          </p:nvCxnSpPr>
          <p:spPr bwMode="auto">
            <a:xfrm rot="5400000" flipH="1" flipV="1">
              <a:off x="2370649" y="2033127"/>
              <a:ext cx="853043" cy="1174"/>
            </a:xfrm>
            <a:prstGeom prst="line">
              <a:avLst/>
            </a:prstGeom>
            <a:grpFill/>
            <a:ln w="19050">
              <a:solidFill>
                <a:schemeClr val="bg1"/>
              </a:solidFill>
              <a:prstDash val="sysDot"/>
              <a:headEnd type="none" w="med" len="med"/>
              <a:tailEnd type="none" w="med" len="med"/>
            </a:ln>
          </p:spPr>
          <p:style>
            <a:lnRef idx="3">
              <a:schemeClr val="accent3"/>
            </a:lnRef>
            <a:fillRef idx="0">
              <a:schemeClr val="accent3"/>
            </a:fillRef>
            <a:effectRef idx="2">
              <a:schemeClr val="accent3"/>
            </a:effectRef>
            <a:fontRef idx="minor">
              <a:schemeClr val="tx1"/>
            </a:fontRef>
          </p:style>
        </p:cxnSp>
        <p:sp>
          <p:nvSpPr>
            <p:cNvPr id="15" name="Rectangle 14"/>
            <p:cNvSpPr/>
            <p:nvPr/>
          </p:nvSpPr>
          <p:spPr>
            <a:xfrm>
              <a:off x="2010886" y="1763587"/>
              <a:ext cx="837984" cy="709863"/>
            </a:xfrm>
            <a:prstGeom prst="rect">
              <a:avLst/>
            </a:prstGeom>
            <a:grpFill/>
            <a:ln>
              <a:noFill/>
            </a:ln>
          </p:spPr>
          <p:txBody>
            <a:bodyPr wrap="square">
              <a:spAutoFit/>
            </a:bodyPr>
            <a:lstStyle/>
            <a:p>
              <a:pPr marL="228600" indent="-228600" algn="ctr" eaLnBrk="0" fontAlgn="base" hangingPunct="0">
                <a:lnSpc>
                  <a:spcPts val="800"/>
                </a:lnSpc>
                <a:spcBef>
                  <a:spcPct val="20000"/>
                </a:spcBef>
                <a:spcAft>
                  <a:spcPct val="0"/>
                </a:spcAft>
                <a:buClr>
                  <a:srgbClr val="000000"/>
                </a:buClr>
              </a:pPr>
              <a:endParaRPr lang="fr-FR" sz="800" b="1" smtClean="0">
                <a:solidFill>
                  <a:schemeClr val="bg1"/>
                </a:solidFill>
              </a:endParaRPr>
            </a:p>
            <a:p>
              <a:pPr marL="228600" indent="-228600" algn="ctr" eaLnBrk="0" fontAlgn="base" hangingPunct="0">
                <a:lnSpc>
                  <a:spcPts val="800"/>
                </a:lnSpc>
                <a:spcAft>
                  <a:spcPts val="600"/>
                </a:spcAft>
                <a:buClr>
                  <a:srgbClr val="000000"/>
                </a:buClr>
              </a:pPr>
              <a:r>
                <a:rPr lang="fr-FR" sz="800" b="1" smtClean="0">
                  <a:solidFill>
                    <a:schemeClr val="bg1"/>
                  </a:solidFill>
                </a:rPr>
                <a:t>Inactivity</a:t>
              </a:r>
            </a:p>
            <a:p>
              <a:pPr marL="228600" indent="-228600" algn="ctr" eaLnBrk="0" fontAlgn="base" hangingPunct="0">
                <a:lnSpc>
                  <a:spcPts val="800"/>
                </a:lnSpc>
                <a:spcAft>
                  <a:spcPts val="600"/>
                </a:spcAft>
                <a:buClr>
                  <a:srgbClr val="000000"/>
                </a:buClr>
              </a:pPr>
              <a:r>
                <a:rPr lang="fr-FR" sz="800" b="1" smtClean="0">
                  <a:solidFill>
                    <a:schemeClr val="bg1"/>
                  </a:solidFill>
                </a:rPr>
                <a:t>Period </a:t>
              </a:r>
            </a:p>
          </p:txBody>
        </p:sp>
        <p:cxnSp>
          <p:nvCxnSpPr>
            <p:cNvPr id="16" name="Straight Connector 15"/>
            <p:cNvCxnSpPr/>
            <p:nvPr/>
          </p:nvCxnSpPr>
          <p:spPr bwMode="auto">
            <a:xfrm rot="5400000" flipH="1" flipV="1">
              <a:off x="1630911" y="2033127"/>
              <a:ext cx="853043" cy="1174"/>
            </a:xfrm>
            <a:prstGeom prst="line">
              <a:avLst/>
            </a:prstGeom>
            <a:grpFill/>
            <a:ln w="19050">
              <a:solidFill>
                <a:schemeClr val="bg1"/>
              </a:solidFill>
              <a:prstDash val="sysDot"/>
              <a:headEnd type="none" w="med" len="med"/>
              <a:tailEnd type="none" w="med" len="med"/>
            </a:ln>
          </p:spPr>
          <p:style>
            <a:lnRef idx="3">
              <a:schemeClr val="accent3"/>
            </a:lnRef>
            <a:fillRef idx="0">
              <a:schemeClr val="accent3"/>
            </a:fillRef>
            <a:effectRef idx="2">
              <a:schemeClr val="accent3"/>
            </a:effectRef>
            <a:fontRef idx="minor">
              <a:schemeClr val="tx1"/>
            </a:fontRef>
          </p:style>
        </p:cxnSp>
        <p:sp>
          <p:nvSpPr>
            <p:cNvPr id="17" name="TextBox 16"/>
            <p:cNvSpPr txBox="1"/>
            <p:nvPr/>
          </p:nvSpPr>
          <p:spPr>
            <a:xfrm>
              <a:off x="1510074" y="1114772"/>
              <a:ext cx="1765190" cy="632007"/>
            </a:xfrm>
            <a:prstGeom prst="rect">
              <a:avLst/>
            </a:prstGeom>
            <a:grpFill/>
            <a:ln>
              <a:noFill/>
            </a:ln>
          </p:spPr>
          <p:txBody>
            <a:bodyPr wrap="square" lIns="0" rIns="0" rtlCol="0">
              <a:spAutoFit/>
            </a:bodyPr>
            <a:lstStyle/>
            <a:p>
              <a:pPr algn="ctr" defTabSz="914363">
                <a:lnSpc>
                  <a:spcPct val="90000"/>
                </a:lnSpc>
                <a:spcBef>
                  <a:spcPct val="20000"/>
                </a:spcBef>
              </a:pPr>
              <a:r>
                <a:rPr lang="fr-FR" sz="2400" spc="-80" dirty="0" smtClean="0">
                  <a:ln w="3175">
                    <a:noFill/>
                  </a:ln>
                  <a:solidFill>
                    <a:schemeClr val="bg1"/>
                  </a:solidFill>
                  <a:effectLst>
                    <a:glow rad="63500">
                      <a:schemeClr val="bg2">
                        <a:alpha val="40000"/>
                      </a:schemeClr>
                    </a:glow>
                  </a:effectLst>
                  <a:latin typeface="+mj-lt"/>
                </a:rPr>
                <a:t>“On and Off “  </a:t>
              </a:r>
              <a:endParaRPr lang="fr-FR" sz="2400" spc="-80" dirty="0">
                <a:ln w="3175">
                  <a:noFill/>
                </a:ln>
                <a:solidFill>
                  <a:schemeClr val="bg1"/>
                </a:solidFill>
                <a:effectLst>
                  <a:glow rad="63500">
                    <a:schemeClr val="bg2">
                      <a:alpha val="40000"/>
                    </a:schemeClr>
                  </a:glow>
                </a:effectLst>
                <a:latin typeface="+mj-lt"/>
              </a:endParaRPr>
            </a:p>
          </p:txBody>
        </p:sp>
        <p:sp>
          <p:nvSpPr>
            <p:cNvPr id="18" name="Rectangle 17"/>
            <p:cNvSpPr/>
            <p:nvPr/>
          </p:nvSpPr>
          <p:spPr>
            <a:xfrm>
              <a:off x="823706" y="2863928"/>
              <a:ext cx="3113492" cy="961749"/>
            </a:xfrm>
            <a:prstGeom prst="rect">
              <a:avLst/>
            </a:prstGeom>
            <a:noFill/>
            <a:ln>
              <a:noFill/>
            </a:ln>
          </p:spPr>
          <p:txBody>
            <a:bodyPr wrap="square">
              <a:spAutoFit/>
            </a:bodyPr>
            <a:lstStyle/>
            <a:p>
              <a:pPr marL="0" lvl="1" defTabSz="914325" fontAlgn="base">
                <a:spcAft>
                  <a:spcPct val="0"/>
                </a:spcAft>
              </a:pPr>
              <a:r>
                <a:rPr lang="fr-FR" sz="1200" dirty="0" smtClean="0">
                  <a:solidFill>
                    <a:schemeClr val="bg1"/>
                  </a:solidFill>
                  <a:latin typeface="Segoe Light" pitchFamily="34" charset="0"/>
                  <a:ea typeface="Kozuka Gothic Pro R" pitchFamily="34" charset="-128"/>
                </a:rPr>
                <a:t>Scénarios d’usage temporaire</a:t>
              </a:r>
            </a:p>
            <a:p>
              <a:pPr marL="0" lvl="1" defTabSz="914325" fontAlgn="base">
                <a:spcAft>
                  <a:spcPct val="0"/>
                </a:spcAft>
              </a:pPr>
              <a:r>
                <a:rPr lang="fr-FR" sz="1200" dirty="0" smtClean="0">
                  <a:solidFill>
                    <a:schemeClr val="bg1"/>
                  </a:solidFill>
                  <a:latin typeface="Segoe Light" pitchFamily="34" charset="0"/>
                  <a:ea typeface="Kozuka Gothic Pro R" pitchFamily="34" charset="-128"/>
                </a:rPr>
                <a:t>Gaspillage de ressources non exploitées</a:t>
              </a:r>
            </a:p>
            <a:p>
              <a:pPr marL="0" lvl="1" defTabSz="914325" fontAlgn="base">
                <a:spcAft>
                  <a:spcPct val="0"/>
                </a:spcAft>
              </a:pPr>
              <a:r>
                <a:rPr lang="fr-FR" sz="1200" dirty="0" smtClean="0">
                  <a:solidFill>
                    <a:schemeClr val="bg1"/>
                  </a:solidFill>
                  <a:latin typeface="Segoe Light" pitchFamily="34" charset="0"/>
                  <a:ea typeface="Kozuka Gothic Pro R" pitchFamily="34" charset="-128"/>
                </a:rPr>
                <a:t>Délais de déploiement parfois importants</a:t>
              </a:r>
            </a:p>
          </p:txBody>
        </p:sp>
      </p:grpSp>
      <p:grpSp>
        <p:nvGrpSpPr>
          <p:cNvPr id="19" name="Group 62"/>
          <p:cNvGrpSpPr/>
          <p:nvPr/>
        </p:nvGrpSpPr>
        <p:grpSpPr>
          <a:xfrm>
            <a:off x="428756" y="2927035"/>
            <a:ext cx="3970162" cy="1851415"/>
            <a:chOff x="810841" y="3883992"/>
            <a:chExt cx="3126357" cy="2754928"/>
          </a:xfrm>
          <a:solidFill>
            <a:schemeClr val="tx1"/>
          </a:solidFill>
        </p:grpSpPr>
        <p:sp>
          <p:nvSpPr>
            <p:cNvPr id="20" name="Rectangle 19"/>
            <p:cNvSpPr/>
            <p:nvPr/>
          </p:nvSpPr>
          <p:spPr bwMode="auto">
            <a:xfrm>
              <a:off x="810841" y="3883992"/>
              <a:ext cx="3113492" cy="1709982"/>
            </a:xfrm>
            <a:prstGeom prst="rect">
              <a:avLst/>
            </a:prstGeom>
            <a:grpFill/>
            <a:ln w="1587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r" eaLnBrk="0" hangingPunct="0">
                <a:defRPr/>
              </a:pPr>
              <a:endParaRPr lang="fr-FR" sz="1050" kern="0">
                <a:solidFill>
                  <a:schemeClr val="bg1"/>
                </a:solidFill>
                <a:latin typeface="Segoe" pitchFamily="34" charset="0"/>
              </a:endParaRPr>
            </a:p>
          </p:txBody>
        </p:sp>
        <p:cxnSp>
          <p:nvCxnSpPr>
            <p:cNvPr id="21" name="Straight Arrow Connector 20"/>
            <p:cNvCxnSpPr/>
            <p:nvPr/>
          </p:nvCxnSpPr>
          <p:spPr bwMode="auto">
            <a:xfrm rot="16200000" flipV="1">
              <a:off x="772785" y="4821405"/>
              <a:ext cx="895273" cy="3"/>
            </a:xfrm>
            <a:prstGeom prst="straightConnector1">
              <a:avLst/>
            </a:prstGeom>
            <a:grpFill/>
            <a:ln w="19050">
              <a:solidFill>
                <a:schemeClr val="bg1"/>
              </a:solidFill>
              <a:headEnd type="none" w="med" len="med"/>
              <a:tailEnd type="arrow"/>
            </a:ln>
          </p:spPr>
          <p:style>
            <a:lnRef idx="3">
              <a:schemeClr val="accent3"/>
            </a:lnRef>
            <a:fillRef idx="0">
              <a:schemeClr val="accent3"/>
            </a:fillRef>
            <a:effectRef idx="2">
              <a:schemeClr val="accent3"/>
            </a:effectRef>
            <a:fontRef idx="minor">
              <a:schemeClr val="tx1"/>
            </a:fontRef>
          </p:style>
        </p:cxnSp>
        <p:cxnSp>
          <p:nvCxnSpPr>
            <p:cNvPr id="22" name="Straight Arrow Connector 21"/>
            <p:cNvCxnSpPr/>
            <p:nvPr/>
          </p:nvCxnSpPr>
          <p:spPr bwMode="auto">
            <a:xfrm>
              <a:off x="1220420" y="5270280"/>
              <a:ext cx="2365359" cy="935"/>
            </a:xfrm>
            <a:prstGeom prst="straightConnector1">
              <a:avLst/>
            </a:prstGeom>
            <a:grpFill/>
            <a:ln w="19050">
              <a:solidFill>
                <a:schemeClr val="bg1"/>
              </a:solidFill>
              <a:headEnd type="none" w="med" len="med"/>
              <a:tailEnd type="arrow"/>
            </a:ln>
          </p:spPr>
          <p:style>
            <a:lnRef idx="3">
              <a:schemeClr val="accent3"/>
            </a:lnRef>
            <a:fillRef idx="0">
              <a:schemeClr val="accent3"/>
            </a:fillRef>
            <a:effectRef idx="2">
              <a:schemeClr val="accent3"/>
            </a:effectRef>
            <a:fontRef idx="minor">
              <a:schemeClr val="tx1"/>
            </a:fontRef>
          </p:style>
        </p:cxnSp>
        <p:sp>
          <p:nvSpPr>
            <p:cNvPr id="23" name="Rectangle 22"/>
            <p:cNvSpPr/>
            <p:nvPr/>
          </p:nvSpPr>
          <p:spPr>
            <a:xfrm rot="16200000">
              <a:off x="661560" y="4678949"/>
              <a:ext cx="787789" cy="234284"/>
            </a:xfrm>
            <a:prstGeom prst="rect">
              <a:avLst/>
            </a:prstGeom>
            <a:grpFill/>
            <a:ln>
              <a:noFill/>
            </a:ln>
          </p:spPr>
          <p:txBody>
            <a:bodyPr wrap="square">
              <a:spAutoFit/>
            </a:bodyPr>
            <a:lstStyle/>
            <a:p>
              <a:pPr marL="228600" indent="-228600" algn="ctr" eaLnBrk="0" fontAlgn="base" hangingPunct="0">
                <a:lnSpc>
                  <a:spcPts val="800"/>
                </a:lnSpc>
                <a:spcBef>
                  <a:spcPct val="20000"/>
                </a:spcBef>
                <a:spcAft>
                  <a:spcPct val="0"/>
                </a:spcAft>
                <a:buClr>
                  <a:srgbClr val="000000"/>
                </a:buClr>
              </a:pPr>
              <a:r>
                <a:rPr lang="fr-FR" sz="900" b="1" dirty="0" err="1" smtClean="0">
                  <a:solidFill>
                    <a:schemeClr val="bg1"/>
                  </a:solidFill>
                </a:rPr>
                <a:t>Compute</a:t>
              </a:r>
              <a:r>
                <a:rPr lang="fr-FR" sz="900" b="1" dirty="0" smtClean="0">
                  <a:solidFill>
                    <a:schemeClr val="bg1"/>
                  </a:solidFill>
                </a:rPr>
                <a:t> </a:t>
              </a:r>
            </a:p>
          </p:txBody>
        </p:sp>
        <p:sp>
          <p:nvSpPr>
            <p:cNvPr id="24" name="Rectangle 23"/>
            <p:cNvSpPr/>
            <p:nvPr/>
          </p:nvSpPr>
          <p:spPr>
            <a:xfrm>
              <a:off x="2020166" y="5303713"/>
              <a:ext cx="662447" cy="290051"/>
            </a:xfrm>
            <a:prstGeom prst="rect">
              <a:avLst/>
            </a:prstGeom>
            <a:noFill/>
            <a:ln>
              <a:noFill/>
            </a:ln>
          </p:spPr>
          <p:txBody>
            <a:bodyPr wrap="square">
              <a:spAutoFit/>
            </a:bodyPr>
            <a:lstStyle/>
            <a:p>
              <a:pPr marL="228600" indent="-228600" algn="ctr" eaLnBrk="0" fontAlgn="base" hangingPunct="0">
                <a:lnSpc>
                  <a:spcPts val="800"/>
                </a:lnSpc>
                <a:spcBef>
                  <a:spcPct val="20000"/>
                </a:spcBef>
                <a:spcAft>
                  <a:spcPct val="0"/>
                </a:spcAft>
                <a:buClr>
                  <a:srgbClr val="000000"/>
                </a:buClr>
              </a:pPr>
              <a:r>
                <a:rPr lang="fr-FR" sz="900" b="1" dirty="0" smtClean="0">
                  <a:solidFill>
                    <a:schemeClr val="bg1"/>
                  </a:solidFill>
                </a:rPr>
                <a:t>Time </a:t>
              </a:r>
            </a:p>
          </p:txBody>
        </p:sp>
        <p:sp>
          <p:nvSpPr>
            <p:cNvPr id="25" name="TextBox 24"/>
            <p:cNvSpPr txBox="1"/>
            <p:nvPr/>
          </p:nvSpPr>
          <p:spPr>
            <a:xfrm>
              <a:off x="1046992" y="3919227"/>
              <a:ext cx="2668160" cy="632006"/>
            </a:xfrm>
            <a:prstGeom prst="rect">
              <a:avLst/>
            </a:prstGeom>
            <a:grpFill/>
            <a:ln>
              <a:noFill/>
            </a:ln>
          </p:spPr>
          <p:txBody>
            <a:bodyPr wrap="square" lIns="0" rIns="0" rtlCol="0">
              <a:spAutoFit/>
            </a:bodyPr>
            <a:lstStyle/>
            <a:p>
              <a:pPr algn="ctr" defTabSz="914363">
                <a:lnSpc>
                  <a:spcPct val="90000"/>
                </a:lnSpc>
                <a:spcBef>
                  <a:spcPct val="20000"/>
                </a:spcBef>
              </a:pPr>
              <a:r>
                <a:rPr lang="fr-FR" sz="2400" spc="-80" dirty="0" smtClean="0">
                  <a:ln w="3175">
                    <a:noFill/>
                  </a:ln>
                  <a:solidFill>
                    <a:schemeClr val="bg1"/>
                  </a:solidFill>
                  <a:effectLst>
                    <a:glow rad="63500">
                      <a:schemeClr val="bg2">
                        <a:alpha val="40000"/>
                      </a:schemeClr>
                    </a:glow>
                  </a:effectLst>
                  <a:latin typeface="+mj-lt"/>
                </a:rPr>
                <a:t>“</a:t>
              </a:r>
              <a:r>
                <a:rPr lang="fr-FR" sz="2400" spc="-80" dirty="0" err="1" smtClean="0">
                  <a:ln w="3175">
                    <a:noFill/>
                  </a:ln>
                  <a:solidFill>
                    <a:schemeClr val="bg1"/>
                  </a:solidFill>
                  <a:effectLst>
                    <a:glow rad="63500">
                      <a:schemeClr val="bg2">
                        <a:alpha val="40000"/>
                      </a:schemeClr>
                    </a:glow>
                  </a:effectLst>
                  <a:latin typeface="+mj-lt"/>
                </a:rPr>
                <a:t>Unpredictable</a:t>
              </a:r>
              <a:r>
                <a:rPr lang="fr-FR" sz="2400" spc="-80" dirty="0" smtClean="0">
                  <a:ln w="3175">
                    <a:noFill/>
                  </a:ln>
                  <a:solidFill>
                    <a:schemeClr val="bg1"/>
                  </a:solidFill>
                  <a:effectLst>
                    <a:glow rad="63500">
                      <a:schemeClr val="bg2">
                        <a:alpha val="40000"/>
                      </a:schemeClr>
                    </a:glow>
                  </a:effectLst>
                  <a:latin typeface="+mj-lt"/>
                </a:rPr>
                <a:t> </a:t>
              </a:r>
              <a:r>
                <a:rPr lang="fr-FR" sz="2400" spc="-80" dirty="0" err="1" smtClean="0">
                  <a:ln w="3175">
                    <a:noFill/>
                  </a:ln>
                  <a:solidFill>
                    <a:schemeClr val="bg1"/>
                  </a:solidFill>
                  <a:effectLst>
                    <a:glow rad="63500">
                      <a:schemeClr val="bg2">
                        <a:alpha val="40000"/>
                      </a:schemeClr>
                    </a:glow>
                  </a:effectLst>
                  <a:latin typeface="+mj-lt"/>
                </a:rPr>
                <a:t>Bursting</a:t>
              </a:r>
              <a:r>
                <a:rPr lang="fr-FR" sz="2400" spc="-80" dirty="0" smtClean="0">
                  <a:ln w="3175">
                    <a:noFill/>
                  </a:ln>
                  <a:solidFill>
                    <a:schemeClr val="bg1"/>
                  </a:solidFill>
                  <a:effectLst>
                    <a:glow rad="63500">
                      <a:schemeClr val="bg2">
                        <a:alpha val="40000"/>
                      </a:schemeClr>
                    </a:glow>
                  </a:effectLst>
                  <a:latin typeface="+mj-lt"/>
                </a:rPr>
                <a:t>“  </a:t>
              </a:r>
              <a:endParaRPr lang="fr-FR" sz="2400" spc="-80" dirty="0">
                <a:ln w="3175">
                  <a:noFill/>
                </a:ln>
                <a:solidFill>
                  <a:schemeClr val="bg1"/>
                </a:solidFill>
                <a:effectLst>
                  <a:glow rad="63500">
                    <a:schemeClr val="bg2">
                      <a:alpha val="40000"/>
                    </a:schemeClr>
                  </a:glow>
                </a:effectLst>
                <a:latin typeface="+mj-lt"/>
              </a:endParaRPr>
            </a:p>
          </p:txBody>
        </p:sp>
        <p:sp>
          <p:nvSpPr>
            <p:cNvPr id="26" name="Text Placeholder 6"/>
            <p:cNvSpPr txBox="1">
              <a:spLocks/>
            </p:cNvSpPr>
            <p:nvPr/>
          </p:nvSpPr>
          <p:spPr bwMode="auto">
            <a:xfrm>
              <a:off x="1952097" y="5073701"/>
              <a:ext cx="857096" cy="134617"/>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p>
              <a:pPr algn="ctr" eaLnBrk="0" fontAlgn="base" hangingPunct="0">
                <a:spcBef>
                  <a:spcPct val="20000"/>
                </a:spcBef>
                <a:spcAft>
                  <a:spcPct val="0"/>
                </a:spcAft>
                <a:buClr>
                  <a:srgbClr val="000000"/>
                </a:buClr>
              </a:pPr>
              <a:r>
                <a:rPr lang="fr-FR" sz="800" b="1" i="1" smtClean="0">
                  <a:solidFill>
                    <a:schemeClr val="bg1"/>
                  </a:solidFill>
                </a:rPr>
                <a:t>Average Usage </a:t>
              </a:r>
              <a:endParaRPr lang="fr-FR" sz="800" b="1" i="1">
                <a:solidFill>
                  <a:schemeClr val="bg1"/>
                </a:solidFill>
              </a:endParaRPr>
            </a:p>
          </p:txBody>
        </p:sp>
        <p:sp>
          <p:nvSpPr>
            <p:cNvPr id="27" name="Rectangle 26"/>
            <p:cNvSpPr/>
            <p:nvPr/>
          </p:nvSpPr>
          <p:spPr>
            <a:xfrm>
              <a:off x="823706" y="5677172"/>
              <a:ext cx="3113492" cy="961748"/>
            </a:xfrm>
            <a:prstGeom prst="rect">
              <a:avLst/>
            </a:prstGeom>
            <a:noFill/>
            <a:ln>
              <a:noFill/>
            </a:ln>
          </p:spPr>
          <p:txBody>
            <a:bodyPr wrap="square">
              <a:spAutoFit/>
            </a:bodyPr>
            <a:lstStyle/>
            <a:p>
              <a:pPr marL="0" lvl="1" defTabSz="914325" fontAlgn="base">
                <a:spcAft>
                  <a:spcPct val="0"/>
                </a:spcAft>
              </a:pPr>
              <a:r>
                <a:rPr lang="fr-FR" sz="1200" dirty="0">
                  <a:solidFill>
                    <a:schemeClr val="bg1"/>
                  </a:solidFill>
                  <a:latin typeface="Segoe Light" pitchFamily="34" charset="0"/>
                  <a:ea typeface="Kozuka Gothic Pro R" pitchFamily="34" charset="-128"/>
                </a:rPr>
                <a:t>Pics de consommation imprévisibles</a:t>
              </a:r>
            </a:p>
            <a:p>
              <a:pPr marL="0" lvl="1" defTabSz="914325" fontAlgn="base">
                <a:spcAft>
                  <a:spcPct val="0"/>
                </a:spcAft>
              </a:pPr>
              <a:r>
                <a:rPr lang="fr-FR" sz="1200" dirty="0">
                  <a:solidFill>
                    <a:schemeClr val="bg1"/>
                  </a:solidFill>
                  <a:latin typeface="Segoe Light" pitchFamily="34" charset="0"/>
                  <a:ea typeface="Kozuka Gothic Pro R" pitchFamily="34" charset="-128"/>
                </a:rPr>
                <a:t>Impact négatif sur la performance</a:t>
              </a:r>
            </a:p>
            <a:p>
              <a:pPr marL="0" lvl="1" defTabSz="914325" fontAlgn="base">
                <a:spcAft>
                  <a:spcPct val="0"/>
                </a:spcAft>
              </a:pPr>
              <a:r>
                <a:rPr lang="fr-FR" sz="1200" dirty="0">
                  <a:solidFill>
                    <a:schemeClr val="bg1"/>
                  </a:solidFill>
                  <a:latin typeface="Segoe Light" pitchFamily="34" charset="0"/>
                  <a:ea typeface="Kozuka Gothic Pro R" pitchFamily="34" charset="-128"/>
                </a:rPr>
                <a:t>Trop coûteux à  anticiper ou provisionner</a:t>
              </a:r>
            </a:p>
          </p:txBody>
        </p:sp>
        <p:grpSp>
          <p:nvGrpSpPr>
            <p:cNvPr id="28" name="Group 71"/>
            <p:cNvGrpSpPr/>
            <p:nvPr/>
          </p:nvGrpSpPr>
          <p:grpSpPr>
            <a:xfrm>
              <a:off x="1254234" y="4487548"/>
              <a:ext cx="2326525" cy="492377"/>
              <a:chOff x="5574420" y="5257417"/>
              <a:chExt cx="3253688" cy="721360"/>
            </a:xfrm>
            <a:grpFill/>
          </p:grpSpPr>
          <p:cxnSp>
            <p:nvCxnSpPr>
              <p:cNvPr id="29" name="Straight Arrow Connector 28"/>
              <p:cNvCxnSpPr/>
              <p:nvPr/>
            </p:nvCxnSpPr>
            <p:spPr bwMode="auto">
              <a:xfrm>
                <a:off x="7600265" y="5975286"/>
                <a:ext cx="1227843" cy="2508"/>
              </a:xfrm>
              <a:prstGeom prst="straightConnector1">
                <a:avLst/>
              </a:prstGeom>
              <a:grpFill/>
              <a:ln w="19050" cap="flat" cmpd="sng" algn="ctr">
                <a:solidFill>
                  <a:schemeClr val="bg1"/>
                </a:solidFill>
                <a:prstDash val="solid"/>
                <a:round/>
                <a:headEnd type="none" w="med" len="med"/>
                <a:tailEnd type="arrow"/>
              </a:ln>
              <a:effectLst>
                <a:outerShdw blurRad="50800" dist="38100" dir="2700000" algn="tl" rotWithShape="0">
                  <a:prstClr val="black">
                    <a:alpha val="40000"/>
                  </a:prstClr>
                </a:outerShdw>
              </a:effectLst>
            </p:spPr>
          </p:cxnSp>
          <p:cxnSp>
            <p:nvCxnSpPr>
              <p:cNvPr id="30" name="Straight Connector 29"/>
              <p:cNvCxnSpPr>
                <a:endCxn id="31" idx="0"/>
              </p:cNvCxnSpPr>
              <p:nvPr/>
            </p:nvCxnSpPr>
            <p:spPr bwMode="auto">
              <a:xfrm flipV="1">
                <a:off x="5574420" y="5967876"/>
                <a:ext cx="1219909" cy="740"/>
              </a:xfrm>
              <a:prstGeom prst="line">
                <a:avLst/>
              </a:prstGeom>
              <a:grpFill/>
              <a:ln w="19050" cap="flat" cmpd="sng" algn="ctr">
                <a:solidFill>
                  <a:schemeClr val="bg1"/>
                </a:solidFill>
                <a:prstDash val="solid"/>
                <a:round/>
                <a:headEnd type="none" w="med" len="med"/>
                <a:tailEnd type="none"/>
              </a:ln>
              <a:effectLst>
                <a:outerShdw blurRad="50800" dist="38100" dir="2700000" algn="tl" rotWithShape="0">
                  <a:prstClr val="black">
                    <a:alpha val="40000"/>
                  </a:prstClr>
                </a:outerShdw>
              </a:effectLst>
            </p:spPr>
          </p:cxnSp>
          <p:sp>
            <p:nvSpPr>
              <p:cNvPr id="31" name="Freeform 30"/>
              <p:cNvSpPr/>
              <p:nvPr/>
            </p:nvSpPr>
            <p:spPr>
              <a:xfrm>
                <a:off x="6794329" y="5257417"/>
                <a:ext cx="795191" cy="721360"/>
              </a:xfrm>
              <a:custGeom>
                <a:avLst/>
                <a:gdLst>
                  <a:gd name="connsiteX0" fmla="*/ 0 w 1595120"/>
                  <a:gd name="connsiteY0" fmla="*/ 662093 h 672253"/>
                  <a:gd name="connsiteX1" fmla="*/ 751840 w 1595120"/>
                  <a:gd name="connsiteY1" fmla="*/ 1693 h 672253"/>
                  <a:gd name="connsiteX2" fmla="*/ 1595120 w 1595120"/>
                  <a:gd name="connsiteY2" fmla="*/ 672253 h 672253"/>
                </a:gdLst>
                <a:ahLst/>
                <a:cxnLst>
                  <a:cxn ang="0">
                    <a:pos x="connsiteX0" y="connsiteY0"/>
                  </a:cxn>
                  <a:cxn ang="0">
                    <a:pos x="connsiteX1" y="connsiteY1"/>
                  </a:cxn>
                  <a:cxn ang="0">
                    <a:pos x="connsiteX2" y="connsiteY2"/>
                  </a:cxn>
                </a:cxnLst>
                <a:rect l="l" t="t" r="r" b="b"/>
                <a:pathLst>
                  <a:path w="1595120" h="672253">
                    <a:moveTo>
                      <a:pt x="0" y="662093"/>
                    </a:moveTo>
                    <a:cubicBezTo>
                      <a:pt x="242993" y="331046"/>
                      <a:pt x="485987" y="0"/>
                      <a:pt x="751840" y="1693"/>
                    </a:cubicBezTo>
                    <a:cubicBezTo>
                      <a:pt x="1017693" y="3386"/>
                      <a:pt x="1306406" y="337819"/>
                      <a:pt x="1595120" y="672253"/>
                    </a:cubicBezTo>
                  </a:path>
                </a:pathLst>
              </a:custGeom>
              <a:grpFill/>
              <a:ln w="19050" cap="flat" cmpd="sng" algn="ctr">
                <a:solidFill>
                  <a:schemeClr val="bg1"/>
                </a:solidFill>
                <a:prstDash val="solid"/>
                <a:round/>
                <a:headEnd type="none" w="med" len="med"/>
                <a:tailEnd type="none"/>
              </a:ln>
              <a:effectLst>
                <a:outerShdw blurRad="50800" dist="38100" dir="2700000" algn="tl" rotWithShape="0">
                  <a:prstClr val="black">
                    <a:alpha val="40000"/>
                  </a:prstClr>
                </a:outerShdw>
              </a:effectLst>
            </p:spPr>
            <p:txBody>
              <a:bodyPr rtlCol="0" anchor="ctr"/>
              <a:lstStyle/>
              <a:p>
                <a:pPr algn="ctr" defTabSz="914363"/>
                <a:endParaRPr lang="fr-FR">
                  <a:solidFill>
                    <a:schemeClr val="bg1"/>
                  </a:solidFill>
                </a:endParaRPr>
              </a:p>
            </p:txBody>
          </p:sp>
        </p:grpSp>
      </p:grpSp>
      <p:grpSp>
        <p:nvGrpSpPr>
          <p:cNvPr id="32" name="Group 70"/>
          <p:cNvGrpSpPr/>
          <p:nvPr/>
        </p:nvGrpSpPr>
        <p:grpSpPr>
          <a:xfrm>
            <a:off x="4788025" y="1024439"/>
            <a:ext cx="3964450" cy="1857858"/>
            <a:chOff x="5174178" y="1015454"/>
            <a:chExt cx="3121858" cy="2764517"/>
          </a:xfrm>
          <a:solidFill>
            <a:schemeClr val="tx1"/>
          </a:solidFill>
        </p:grpSpPr>
        <p:grpSp>
          <p:nvGrpSpPr>
            <p:cNvPr id="33" name="Group 54"/>
            <p:cNvGrpSpPr/>
            <p:nvPr/>
          </p:nvGrpSpPr>
          <p:grpSpPr>
            <a:xfrm>
              <a:off x="5174178" y="1015454"/>
              <a:ext cx="3121858" cy="2764517"/>
              <a:chOff x="5174178" y="1062954"/>
              <a:chExt cx="3121858" cy="2764517"/>
            </a:xfrm>
            <a:grpFill/>
          </p:grpSpPr>
          <p:sp>
            <p:nvSpPr>
              <p:cNvPr id="35" name="Rectangle 34"/>
              <p:cNvSpPr/>
              <p:nvPr/>
            </p:nvSpPr>
            <p:spPr bwMode="auto">
              <a:xfrm>
                <a:off x="5182543" y="1062954"/>
                <a:ext cx="3113492" cy="1709982"/>
              </a:xfrm>
              <a:prstGeom prst="rect">
                <a:avLst/>
              </a:prstGeom>
              <a:grpFill/>
              <a:ln w="1587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r" eaLnBrk="0" hangingPunct="0">
                  <a:defRPr/>
                </a:pPr>
                <a:endParaRPr lang="fr-FR" sz="1050" kern="0">
                  <a:solidFill>
                    <a:schemeClr val="bg1"/>
                  </a:solidFill>
                  <a:latin typeface="Segoe" pitchFamily="34" charset="0"/>
                </a:endParaRPr>
              </a:p>
            </p:txBody>
          </p:sp>
          <p:cxnSp>
            <p:nvCxnSpPr>
              <p:cNvPr id="36" name="Straight Arrow Connector 35"/>
              <p:cNvCxnSpPr/>
              <p:nvPr/>
            </p:nvCxnSpPr>
            <p:spPr bwMode="auto">
              <a:xfrm rot="16200000" flipV="1">
                <a:off x="5188370" y="2007359"/>
                <a:ext cx="895273" cy="3"/>
              </a:xfrm>
              <a:prstGeom prst="straightConnector1">
                <a:avLst/>
              </a:prstGeom>
              <a:grpFill/>
              <a:ln w="19050">
                <a:solidFill>
                  <a:schemeClr val="bg1"/>
                </a:solidFill>
                <a:headEnd type="none" w="med" len="med"/>
                <a:tailEnd type="arrow"/>
              </a:ln>
            </p:spPr>
            <p:style>
              <a:lnRef idx="3">
                <a:schemeClr val="accent3"/>
              </a:lnRef>
              <a:fillRef idx="0">
                <a:schemeClr val="accent3"/>
              </a:fillRef>
              <a:effectRef idx="2">
                <a:schemeClr val="accent3"/>
              </a:effectRef>
              <a:fontRef idx="minor">
                <a:schemeClr val="tx1"/>
              </a:fontRef>
            </p:style>
          </p:cxnSp>
          <p:cxnSp>
            <p:nvCxnSpPr>
              <p:cNvPr id="37" name="Straight Arrow Connector 36"/>
              <p:cNvCxnSpPr/>
              <p:nvPr/>
            </p:nvCxnSpPr>
            <p:spPr bwMode="auto">
              <a:xfrm>
                <a:off x="5636006" y="2456235"/>
                <a:ext cx="2365359" cy="935"/>
              </a:xfrm>
              <a:prstGeom prst="straightConnector1">
                <a:avLst/>
              </a:prstGeom>
              <a:grpFill/>
              <a:ln w="19050">
                <a:solidFill>
                  <a:schemeClr val="bg1"/>
                </a:solidFill>
                <a:headEnd type="none" w="med" len="med"/>
                <a:tailEnd type="arrow"/>
              </a:ln>
            </p:spPr>
            <p:style>
              <a:lnRef idx="3">
                <a:schemeClr val="accent3"/>
              </a:lnRef>
              <a:fillRef idx="0">
                <a:schemeClr val="accent3"/>
              </a:fillRef>
              <a:effectRef idx="2">
                <a:schemeClr val="accent3"/>
              </a:effectRef>
              <a:fontRef idx="minor">
                <a:schemeClr val="tx1"/>
              </a:fontRef>
            </p:style>
          </p:cxnSp>
          <p:sp>
            <p:nvSpPr>
              <p:cNvPr id="38" name="Text Placeholder 6"/>
              <p:cNvSpPr txBox="1">
                <a:spLocks/>
              </p:cNvSpPr>
              <p:nvPr/>
            </p:nvSpPr>
            <p:spPr bwMode="auto">
              <a:xfrm>
                <a:off x="7098892" y="2184681"/>
                <a:ext cx="857096" cy="134617"/>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p>
                <a:pPr algn="ctr" eaLnBrk="0" fontAlgn="base" hangingPunct="0">
                  <a:spcBef>
                    <a:spcPct val="20000"/>
                  </a:spcBef>
                  <a:spcAft>
                    <a:spcPct val="0"/>
                  </a:spcAft>
                  <a:buClr>
                    <a:srgbClr val="000000"/>
                  </a:buClr>
                </a:pPr>
                <a:r>
                  <a:rPr lang="fr-FR" sz="800" b="1" i="1" smtClean="0">
                    <a:solidFill>
                      <a:schemeClr val="bg1"/>
                    </a:solidFill>
                  </a:rPr>
                  <a:t>Average Usage</a:t>
                </a:r>
                <a:endParaRPr lang="fr-FR" sz="800" b="1" i="1">
                  <a:solidFill>
                    <a:schemeClr val="bg1"/>
                  </a:solidFill>
                </a:endParaRPr>
              </a:p>
            </p:txBody>
          </p:sp>
          <p:sp>
            <p:nvSpPr>
              <p:cNvPr id="39" name="Rectangle 38"/>
              <p:cNvSpPr/>
              <p:nvPr/>
            </p:nvSpPr>
            <p:spPr>
              <a:xfrm rot="16200000">
                <a:off x="5080958" y="1951399"/>
                <a:ext cx="780164" cy="234284"/>
              </a:xfrm>
              <a:prstGeom prst="rect">
                <a:avLst/>
              </a:prstGeom>
              <a:grpFill/>
              <a:ln>
                <a:noFill/>
              </a:ln>
            </p:spPr>
            <p:txBody>
              <a:bodyPr wrap="square">
                <a:spAutoFit/>
              </a:bodyPr>
              <a:lstStyle/>
              <a:p>
                <a:pPr marL="228600" indent="-228600" algn="ctr" eaLnBrk="0" fontAlgn="base" hangingPunct="0">
                  <a:lnSpc>
                    <a:spcPts val="800"/>
                  </a:lnSpc>
                  <a:spcBef>
                    <a:spcPct val="20000"/>
                  </a:spcBef>
                  <a:spcAft>
                    <a:spcPct val="0"/>
                  </a:spcAft>
                  <a:buClr>
                    <a:srgbClr val="000000"/>
                  </a:buClr>
                </a:pPr>
                <a:r>
                  <a:rPr lang="fr-FR" sz="900" b="1" dirty="0" err="1" smtClean="0">
                    <a:solidFill>
                      <a:schemeClr val="bg1"/>
                    </a:solidFill>
                  </a:rPr>
                  <a:t>Compute</a:t>
                </a:r>
                <a:r>
                  <a:rPr lang="fr-FR" sz="900" b="1" dirty="0" smtClean="0">
                    <a:solidFill>
                      <a:schemeClr val="bg1"/>
                    </a:solidFill>
                  </a:rPr>
                  <a:t> </a:t>
                </a:r>
              </a:p>
            </p:txBody>
          </p:sp>
          <p:sp>
            <p:nvSpPr>
              <p:cNvPr id="40" name="Rectangle 39"/>
              <p:cNvSpPr/>
              <p:nvPr/>
            </p:nvSpPr>
            <p:spPr>
              <a:xfrm>
                <a:off x="6459327" y="2508182"/>
                <a:ext cx="662447" cy="290051"/>
              </a:xfrm>
              <a:prstGeom prst="rect">
                <a:avLst/>
              </a:prstGeom>
              <a:noFill/>
              <a:ln>
                <a:noFill/>
              </a:ln>
            </p:spPr>
            <p:txBody>
              <a:bodyPr wrap="square">
                <a:spAutoFit/>
              </a:bodyPr>
              <a:lstStyle/>
              <a:p>
                <a:pPr marL="228600" indent="-228600" algn="ctr" eaLnBrk="0" fontAlgn="base" hangingPunct="0">
                  <a:lnSpc>
                    <a:spcPts val="800"/>
                  </a:lnSpc>
                  <a:spcBef>
                    <a:spcPct val="20000"/>
                  </a:spcBef>
                  <a:spcAft>
                    <a:spcPct val="0"/>
                  </a:spcAft>
                  <a:buClr>
                    <a:srgbClr val="000000"/>
                  </a:buClr>
                </a:pPr>
                <a:r>
                  <a:rPr lang="fr-FR" sz="900" b="1" dirty="0" smtClean="0">
                    <a:solidFill>
                      <a:schemeClr val="bg1"/>
                    </a:solidFill>
                  </a:rPr>
                  <a:t>Time </a:t>
                </a:r>
              </a:p>
            </p:txBody>
          </p:sp>
          <p:sp>
            <p:nvSpPr>
              <p:cNvPr id="41" name="TextBox 40"/>
              <p:cNvSpPr txBox="1"/>
              <p:nvPr/>
            </p:nvSpPr>
            <p:spPr>
              <a:xfrm>
                <a:off x="5295817" y="1105179"/>
                <a:ext cx="2852473" cy="632007"/>
              </a:xfrm>
              <a:prstGeom prst="rect">
                <a:avLst/>
              </a:prstGeom>
              <a:grpFill/>
              <a:ln>
                <a:noFill/>
              </a:ln>
            </p:spPr>
            <p:txBody>
              <a:bodyPr wrap="square" lIns="0" rIns="0" rtlCol="0">
                <a:spAutoFit/>
              </a:bodyPr>
              <a:lstStyle/>
              <a:p>
                <a:pPr algn="ctr" defTabSz="914363">
                  <a:lnSpc>
                    <a:spcPct val="90000"/>
                  </a:lnSpc>
                  <a:spcBef>
                    <a:spcPct val="20000"/>
                  </a:spcBef>
                </a:pPr>
                <a:r>
                  <a:rPr lang="fr-FR" sz="2400" spc="-80" dirty="0" smtClean="0">
                    <a:ln w="3175">
                      <a:noFill/>
                    </a:ln>
                    <a:solidFill>
                      <a:schemeClr val="bg1"/>
                    </a:solidFill>
                    <a:effectLst>
                      <a:glow rad="63500">
                        <a:schemeClr val="bg2">
                          <a:alpha val="40000"/>
                        </a:schemeClr>
                      </a:glow>
                    </a:effectLst>
                    <a:latin typeface="+mj-lt"/>
                  </a:rPr>
                  <a:t>“</a:t>
                </a:r>
                <a:r>
                  <a:rPr lang="fr-FR" sz="2400" spc="-80" dirty="0" err="1" smtClean="0">
                    <a:ln w="3175">
                      <a:noFill/>
                    </a:ln>
                    <a:solidFill>
                      <a:schemeClr val="bg1"/>
                    </a:solidFill>
                    <a:effectLst>
                      <a:glow rad="63500">
                        <a:schemeClr val="bg2">
                          <a:alpha val="40000"/>
                        </a:schemeClr>
                      </a:glow>
                    </a:effectLst>
                    <a:latin typeface="+mj-lt"/>
                  </a:rPr>
                  <a:t>Growing</a:t>
                </a:r>
                <a:r>
                  <a:rPr lang="fr-FR" sz="2400" spc="-80" dirty="0" smtClean="0">
                    <a:ln w="3175">
                      <a:noFill/>
                    </a:ln>
                    <a:solidFill>
                      <a:schemeClr val="bg1"/>
                    </a:solidFill>
                    <a:effectLst>
                      <a:glow rad="63500">
                        <a:schemeClr val="bg2">
                          <a:alpha val="40000"/>
                        </a:schemeClr>
                      </a:glow>
                    </a:effectLst>
                    <a:latin typeface="+mj-lt"/>
                  </a:rPr>
                  <a:t> </a:t>
                </a:r>
                <a:r>
                  <a:rPr lang="fr-FR" sz="2400" spc="-80" dirty="0" err="1" smtClean="0">
                    <a:ln w="3175">
                      <a:noFill/>
                    </a:ln>
                    <a:solidFill>
                      <a:schemeClr val="bg1"/>
                    </a:solidFill>
                    <a:effectLst>
                      <a:glow rad="63500">
                        <a:schemeClr val="bg2">
                          <a:alpha val="40000"/>
                        </a:schemeClr>
                      </a:glow>
                    </a:effectLst>
                    <a:latin typeface="+mj-lt"/>
                  </a:rPr>
                  <a:t>Fast</a:t>
                </a:r>
                <a:r>
                  <a:rPr lang="fr-FR" sz="2400" spc="-80" dirty="0" smtClean="0">
                    <a:ln w="3175">
                      <a:noFill/>
                    </a:ln>
                    <a:solidFill>
                      <a:schemeClr val="bg1"/>
                    </a:solidFill>
                    <a:effectLst>
                      <a:glow rad="63500">
                        <a:schemeClr val="bg2">
                          <a:alpha val="40000"/>
                        </a:schemeClr>
                      </a:glow>
                    </a:effectLst>
                    <a:latin typeface="+mj-lt"/>
                  </a:rPr>
                  <a:t>“  </a:t>
                </a:r>
                <a:endParaRPr lang="fr-FR" sz="2400" spc="-80" dirty="0">
                  <a:ln w="3175">
                    <a:noFill/>
                  </a:ln>
                  <a:solidFill>
                    <a:schemeClr val="bg1"/>
                  </a:solidFill>
                  <a:effectLst>
                    <a:glow rad="63500">
                      <a:schemeClr val="bg2">
                        <a:alpha val="40000"/>
                      </a:schemeClr>
                    </a:glow>
                  </a:effectLst>
                  <a:latin typeface="+mj-lt"/>
                </a:endParaRPr>
              </a:p>
            </p:txBody>
          </p:sp>
          <p:sp>
            <p:nvSpPr>
              <p:cNvPr id="42" name="Rectangle 41"/>
              <p:cNvSpPr/>
              <p:nvPr/>
            </p:nvSpPr>
            <p:spPr>
              <a:xfrm>
                <a:off x="5174178" y="2865722"/>
                <a:ext cx="3121858" cy="961749"/>
              </a:xfrm>
              <a:prstGeom prst="rect">
                <a:avLst/>
              </a:prstGeom>
              <a:noFill/>
              <a:ln>
                <a:noFill/>
              </a:ln>
            </p:spPr>
            <p:txBody>
              <a:bodyPr wrap="square">
                <a:spAutoFit/>
              </a:bodyPr>
              <a:lstStyle/>
              <a:p>
                <a:pPr marL="0" lvl="1" defTabSz="914325" fontAlgn="base">
                  <a:spcAft>
                    <a:spcPct val="0"/>
                  </a:spcAft>
                </a:pPr>
                <a:r>
                  <a:rPr lang="fr-FR" sz="1200" dirty="0">
                    <a:solidFill>
                      <a:schemeClr val="bg1"/>
                    </a:solidFill>
                    <a:latin typeface="Segoe Light" pitchFamily="34" charset="0"/>
                    <a:ea typeface="Kozuka Gothic Pro R" pitchFamily="34" charset="-128"/>
                  </a:rPr>
                  <a:t>Service à succès, réussite commerciale</a:t>
                </a:r>
              </a:p>
              <a:p>
                <a:pPr marL="0" lvl="1" defTabSz="914325" fontAlgn="base">
                  <a:spcAft>
                    <a:spcPct val="0"/>
                  </a:spcAft>
                </a:pPr>
                <a:r>
                  <a:rPr lang="fr-FR" sz="1200" dirty="0">
                    <a:solidFill>
                      <a:schemeClr val="bg1"/>
                    </a:solidFill>
                    <a:latin typeface="Segoe Light" pitchFamily="34" charset="0"/>
                    <a:ea typeface="Kozuka Gothic Pro R" pitchFamily="34" charset="-128"/>
                  </a:rPr>
                  <a:t>S’adapter à la demande est difficile</a:t>
                </a:r>
              </a:p>
              <a:p>
                <a:pPr marL="0" lvl="1" defTabSz="914325" fontAlgn="base">
                  <a:spcAft>
                    <a:spcPct val="0"/>
                  </a:spcAft>
                </a:pPr>
                <a:r>
                  <a:rPr lang="fr-FR" sz="1200" dirty="0">
                    <a:solidFill>
                      <a:schemeClr val="bg1"/>
                    </a:solidFill>
                    <a:latin typeface="Segoe Light" pitchFamily="34" charset="0"/>
                    <a:ea typeface="Kozuka Gothic Pro R" pitchFamily="34" charset="-128"/>
                  </a:rPr>
                  <a:t>Temps de déploiements et mise en </a:t>
                </a:r>
                <a:r>
                  <a:rPr lang="fr-FR" sz="1200" dirty="0" err="1">
                    <a:solidFill>
                      <a:schemeClr val="bg1"/>
                    </a:solidFill>
                    <a:latin typeface="Segoe Light" pitchFamily="34" charset="0"/>
                    <a:ea typeface="Kozuka Gothic Pro R" pitchFamily="34" charset="-128"/>
                  </a:rPr>
                  <a:t>oeuvre</a:t>
                </a:r>
                <a:r>
                  <a:rPr lang="fr-FR" sz="1200" dirty="0">
                    <a:solidFill>
                      <a:schemeClr val="bg1"/>
                    </a:solidFill>
                    <a:latin typeface="Segoe Light" pitchFamily="34" charset="0"/>
                    <a:ea typeface="Kozuka Gothic Pro R" pitchFamily="34" charset="-128"/>
                  </a:rPr>
                  <a:t> complexe</a:t>
                </a:r>
              </a:p>
            </p:txBody>
          </p:sp>
        </p:grpSp>
        <p:sp>
          <p:nvSpPr>
            <p:cNvPr id="34" name="Freeform 33"/>
            <p:cNvSpPr/>
            <p:nvPr/>
          </p:nvSpPr>
          <p:spPr>
            <a:xfrm>
              <a:off x="5530039" y="1518249"/>
              <a:ext cx="2423515" cy="860645"/>
            </a:xfrm>
            <a:custGeom>
              <a:avLst/>
              <a:gdLst>
                <a:gd name="connsiteX0" fmla="*/ 0 w 3180080"/>
                <a:gd name="connsiteY0" fmla="*/ 782320 h 912707"/>
                <a:gd name="connsiteX1" fmla="*/ 1635760 w 3180080"/>
                <a:gd name="connsiteY1" fmla="*/ 782320 h 912707"/>
                <a:gd name="connsiteX2" fmla="*/ 3180080 w 3180080"/>
                <a:gd name="connsiteY2" fmla="*/ 0 h 912707"/>
                <a:gd name="connsiteX0" fmla="*/ 0 w 3159760"/>
                <a:gd name="connsiteY0" fmla="*/ 881288 h 946481"/>
                <a:gd name="connsiteX1" fmla="*/ 1615440 w 3159760"/>
                <a:gd name="connsiteY1" fmla="*/ 782320 h 946481"/>
                <a:gd name="connsiteX2" fmla="*/ 3159760 w 3159760"/>
                <a:gd name="connsiteY2" fmla="*/ 0 h 946481"/>
                <a:gd name="connsiteX0" fmla="*/ 0 w 3159760"/>
                <a:gd name="connsiteY0" fmla="*/ 881288 h 929201"/>
                <a:gd name="connsiteX1" fmla="*/ 1615440 w 3159760"/>
                <a:gd name="connsiteY1" fmla="*/ 782320 h 929201"/>
                <a:gd name="connsiteX2" fmla="*/ 3159760 w 3159760"/>
                <a:gd name="connsiteY2" fmla="*/ 0 h 929201"/>
                <a:gd name="connsiteX0" fmla="*/ 0 w 3149600"/>
                <a:gd name="connsiteY0" fmla="*/ 991253 h 1001464"/>
                <a:gd name="connsiteX1" fmla="*/ 1605280 w 3149600"/>
                <a:gd name="connsiteY1" fmla="*/ 782320 h 1001464"/>
                <a:gd name="connsiteX2" fmla="*/ 3149600 w 3149600"/>
                <a:gd name="connsiteY2" fmla="*/ 0 h 1001464"/>
                <a:gd name="connsiteX0" fmla="*/ 0 w 3149600"/>
                <a:gd name="connsiteY0" fmla="*/ 991253 h 991253"/>
                <a:gd name="connsiteX1" fmla="*/ 1605280 w 3149600"/>
                <a:gd name="connsiteY1" fmla="*/ 782320 h 991253"/>
                <a:gd name="connsiteX2" fmla="*/ 3149600 w 3149600"/>
                <a:gd name="connsiteY2" fmla="*/ 0 h 991253"/>
              </a:gdLst>
              <a:ahLst/>
              <a:cxnLst>
                <a:cxn ang="0">
                  <a:pos x="connsiteX0" y="connsiteY0"/>
                </a:cxn>
                <a:cxn ang="0">
                  <a:pos x="connsiteX1" y="connsiteY1"/>
                </a:cxn>
                <a:cxn ang="0">
                  <a:pos x="connsiteX2" y="connsiteY2"/>
                </a:cxn>
              </a:cxnLst>
              <a:rect l="l" t="t" r="r" b="b"/>
              <a:pathLst>
                <a:path w="3149600" h="991253">
                  <a:moveTo>
                    <a:pt x="0" y="991253"/>
                  </a:moveTo>
                  <a:cubicBezTo>
                    <a:pt x="623993" y="979471"/>
                    <a:pt x="1080347" y="947529"/>
                    <a:pt x="1605280" y="782320"/>
                  </a:cubicBezTo>
                  <a:cubicBezTo>
                    <a:pt x="2130213" y="617111"/>
                    <a:pt x="2642446" y="325966"/>
                    <a:pt x="3149600" y="0"/>
                  </a:cubicBezTo>
                </a:path>
              </a:pathLst>
            </a:custGeom>
            <a:grpFill/>
            <a:ln w="19050" cap="flat" cmpd="sng" algn="ctr">
              <a:solidFill>
                <a:schemeClr val="bg1"/>
              </a:solidFill>
              <a:prstDash val="solid"/>
              <a:round/>
              <a:headEnd type="none" w="med" len="med"/>
              <a:tailEnd type="arrow"/>
            </a:ln>
            <a:effectLst>
              <a:outerShdw blurRad="50800" dist="38100" dir="2700000" algn="tl" rotWithShape="0">
                <a:prstClr val="black">
                  <a:alpha val="40000"/>
                </a:prstClr>
              </a:outerShdw>
            </a:effectLst>
            <a:scene3d>
              <a:camera prst="perspectiveLeft"/>
              <a:lightRig rig="threePt" dir="t"/>
            </a:scene3d>
          </p:spPr>
          <p:txBody>
            <a:bodyPr rtlCol="0" anchor="ctr"/>
            <a:lstStyle/>
            <a:p>
              <a:pPr algn="ctr" defTabSz="914363"/>
              <a:endParaRPr lang="fr-FR">
                <a:solidFill>
                  <a:schemeClr val="bg1"/>
                </a:solidFill>
              </a:endParaRPr>
            </a:p>
          </p:txBody>
        </p:sp>
      </p:grpSp>
      <p:grpSp>
        <p:nvGrpSpPr>
          <p:cNvPr id="43" name="Group 95"/>
          <p:cNvGrpSpPr/>
          <p:nvPr/>
        </p:nvGrpSpPr>
        <p:grpSpPr>
          <a:xfrm>
            <a:off x="4788024" y="2928360"/>
            <a:ext cx="3953828" cy="1875638"/>
            <a:chOff x="5174177" y="3882013"/>
            <a:chExt cx="3113493" cy="2790974"/>
          </a:xfrm>
          <a:solidFill>
            <a:schemeClr val="tx1"/>
          </a:solidFill>
        </p:grpSpPr>
        <p:sp>
          <p:nvSpPr>
            <p:cNvPr id="44" name="Rectangle 43"/>
            <p:cNvSpPr/>
            <p:nvPr/>
          </p:nvSpPr>
          <p:spPr bwMode="auto">
            <a:xfrm>
              <a:off x="5174178" y="3882013"/>
              <a:ext cx="3113492" cy="1709982"/>
            </a:xfrm>
            <a:prstGeom prst="rect">
              <a:avLst/>
            </a:prstGeom>
            <a:grpFill/>
            <a:ln w="1587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r" eaLnBrk="0" hangingPunct="0">
                <a:defRPr/>
              </a:pPr>
              <a:endParaRPr lang="fr-FR" sz="1050" kern="0">
                <a:solidFill>
                  <a:schemeClr val="bg1"/>
                </a:solidFill>
                <a:latin typeface="Segoe" pitchFamily="34" charset="0"/>
              </a:endParaRPr>
            </a:p>
          </p:txBody>
        </p:sp>
        <p:cxnSp>
          <p:nvCxnSpPr>
            <p:cNvPr id="45" name="Straight Arrow Connector 44"/>
            <p:cNvCxnSpPr/>
            <p:nvPr/>
          </p:nvCxnSpPr>
          <p:spPr bwMode="auto">
            <a:xfrm rot="16200000" flipV="1">
              <a:off x="5180005" y="4826418"/>
              <a:ext cx="895273" cy="3"/>
            </a:xfrm>
            <a:prstGeom prst="straightConnector1">
              <a:avLst/>
            </a:prstGeom>
            <a:grpFill/>
            <a:ln w="19050">
              <a:solidFill>
                <a:schemeClr val="bg1"/>
              </a:solidFill>
              <a:headEnd type="none" w="med" len="med"/>
              <a:tailEnd type="arrow"/>
            </a:ln>
          </p:spPr>
          <p:style>
            <a:lnRef idx="3">
              <a:schemeClr val="accent3"/>
            </a:lnRef>
            <a:fillRef idx="0">
              <a:schemeClr val="accent3"/>
            </a:fillRef>
            <a:effectRef idx="2">
              <a:schemeClr val="accent3"/>
            </a:effectRef>
            <a:fontRef idx="minor">
              <a:schemeClr val="tx1"/>
            </a:fontRef>
          </p:style>
        </p:cxnSp>
        <p:cxnSp>
          <p:nvCxnSpPr>
            <p:cNvPr id="46" name="Straight Arrow Connector 45"/>
            <p:cNvCxnSpPr/>
            <p:nvPr/>
          </p:nvCxnSpPr>
          <p:spPr bwMode="auto">
            <a:xfrm>
              <a:off x="5627641" y="5275294"/>
              <a:ext cx="2365359" cy="935"/>
            </a:xfrm>
            <a:prstGeom prst="straightConnector1">
              <a:avLst/>
            </a:prstGeom>
            <a:grpFill/>
            <a:ln w="19050">
              <a:solidFill>
                <a:schemeClr val="bg1"/>
              </a:solidFill>
              <a:headEnd type="none" w="med" len="med"/>
              <a:tailEnd type="arrow"/>
            </a:ln>
          </p:spPr>
          <p:style>
            <a:lnRef idx="3">
              <a:schemeClr val="accent3"/>
            </a:lnRef>
            <a:fillRef idx="0">
              <a:schemeClr val="accent3"/>
            </a:fillRef>
            <a:effectRef idx="2">
              <a:schemeClr val="accent3"/>
            </a:effectRef>
            <a:fontRef idx="minor">
              <a:schemeClr val="tx1"/>
            </a:fontRef>
          </p:style>
        </p:cxnSp>
        <p:sp>
          <p:nvSpPr>
            <p:cNvPr id="47" name="Rectangle 46"/>
            <p:cNvSpPr/>
            <p:nvPr/>
          </p:nvSpPr>
          <p:spPr>
            <a:xfrm rot="16200000">
              <a:off x="5055122" y="4674997"/>
              <a:ext cx="805722" cy="234284"/>
            </a:xfrm>
            <a:prstGeom prst="rect">
              <a:avLst/>
            </a:prstGeom>
            <a:grpFill/>
            <a:ln>
              <a:noFill/>
            </a:ln>
          </p:spPr>
          <p:txBody>
            <a:bodyPr wrap="square">
              <a:spAutoFit/>
            </a:bodyPr>
            <a:lstStyle/>
            <a:p>
              <a:pPr marL="228600" indent="-228600" algn="ctr" eaLnBrk="0" fontAlgn="base" hangingPunct="0">
                <a:lnSpc>
                  <a:spcPts val="800"/>
                </a:lnSpc>
                <a:spcBef>
                  <a:spcPct val="20000"/>
                </a:spcBef>
                <a:spcAft>
                  <a:spcPct val="0"/>
                </a:spcAft>
                <a:buClr>
                  <a:srgbClr val="000000"/>
                </a:buClr>
              </a:pPr>
              <a:r>
                <a:rPr lang="fr-FR" sz="900" b="1" dirty="0" err="1" smtClean="0">
                  <a:solidFill>
                    <a:schemeClr val="bg1"/>
                  </a:solidFill>
                </a:rPr>
                <a:t>Compute</a:t>
              </a:r>
              <a:r>
                <a:rPr lang="fr-FR" sz="900" b="1" dirty="0" smtClean="0">
                  <a:solidFill>
                    <a:schemeClr val="bg1"/>
                  </a:solidFill>
                </a:rPr>
                <a:t> </a:t>
              </a:r>
            </a:p>
          </p:txBody>
        </p:sp>
        <p:sp>
          <p:nvSpPr>
            <p:cNvPr id="48" name="Rectangle 47"/>
            <p:cNvSpPr/>
            <p:nvPr/>
          </p:nvSpPr>
          <p:spPr>
            <a:xfrm>
              <a:off x="6440150" y="5299764"/>
              <a:ext cx="662447" cy="290051"/>
            </a:xfrm>
            <a:prstGeom prst="rect">
              <a:avLst/>
            </a:prstGeom>
            <a:noFill/>
            <a:ln>
              <a:noFill/>
            </a:ln>
          </p:spPr>
          <p:txBody>
            <a:bodyPr wrap="square">
              <a:spAutoFit/>
            </a:bodyPr>
            <a:lstStyle/>
            <a:p>
              <a:pPr marL="228600" indent="-228600" algn="ctr" eaLnBrk="0" fontAlgn="base" hangingPunct="0">
                <a:lnSpc>
                  <a:spcPts val="800"/>
                </a:lnSpc>
                <a:spcBef>
                  <a:spcPct val="20000"/>
                </a:spcBef>
                <a:spcAft>
                  <a:spcPct val="0"/>
                </a:spcAft>
                <a:buClr>
                  <a:srgbClr val="000000"/>
                </a:buClr>
              </a:pPr>
              <a:r>
                <a:rPr lang="fr-FR" sz="900" b="1" dirty="0" smtClean="0">
                  <a:solidFill>
                    <a:schemeClr val="bg1"/>
                  </a:solidFill>
                </a:rPr>
                <a:t>Time </a:t>
              </a:r>
            </a:p>
          </p:txBody>
        </p:sp>
        <p:sp>
          <p:nvSpPr>
            <p:cNvPr id="49" name="Text Placeholder 6"/>
            <p:cNvSpPr txBox="1">
              <a:spLocks/>
            </p:cNvSpPr>
            <p:nvPr/>
          </p:nvSpPr>
          <p:spPr bwMode="auto">
            <a:xfrm>
              <a:off x="6347486" y="5077062"/>
              <a:ext cx="857096" cy="134617"/>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p>
              <a:pPr algn="ctr" eaLnBrk="0" fontAlgn="base" hangingPunct="0">
                <a:spcBef>
                  <a:spcPct val="20000"/>
                </a:spcBef>
                <a:spcAft>
                  <a:spcPct val="0"/>
                </a:spcAft>
                <a:buClr>
                  <a:srgbClr val="000000"/>
                </a:buClr>
              </a:pPr>
              <a:r>
                <a:rPr lang="fr-FR" sz="800" b="1" i="1" smtClean="0">
                  <a:solidFill>
                    <a:schemeClr val="bg1"/>
                  </a:solidFill>
                </a:rPr>
                <a:t>Average Usage </a:t>
              </a:r>
              <a:endParaRPr lang="fr-FR" sz="800" b="1" i="1">
                <a:solidFill>
                  <a:schemeClr val="bg1"/>
                </a:solidFill>
              </a:endParaRPr>
            </a:p>
          </p:txBody>
        </p:sp>
        <p:sp>
          <p:nvSpPr>
            <p:cNvPr id="50" name="TextBox 49"/>
            <p:cNvSpPr txBox="1"/>
            <p:nvPr/>
          </p:nvSpPr>
          <p:spPr>
            <a:xfrm>
              <a:off x="5287452" y="3924238"/>
              <a:ext cx="2852473" cy="632007"/>
            </a:xfrm>
            <a:prstGeom prst="rect">
              <a:avLst/>
            </a:prstGeom>
            <a:grpFill/>
            <a:ln>
              <a:noFill/>
            </a:ln>
          </p:spPr>
          <p:txBody>
            <a:bodyPr wrap="square" lIns="0" rIns="0" rtlCol="0">
              <a:spAutoFit/>
            </a:bodyPr>
            <a:lstStyle/>
            <a:p>
              <a:pPr algn="ctr" defTabSz="914363">
                <a:lnSpc>
                  <a:spcPct val="90000"/>
                </a:lnSpc>
                <a:spcBef>
                  <a:spcPct val="20000"/>
                </a:spcBef>
              </a:pPr>
              <a:r>
                <a:rPr lang="fr-FR" sz="2400" spc="-80" dirty="0" smtClean="0">
                  <a:ln w="3175">
                    <a:noFill/>
                  </a:ln>
                  <a:solidFill>
                    <a:schemeClr val="bg1"/>
                  </a:solidFill>
                  <a:effectLst>
                    <a:glow rad="63500">
                      <a:schemeClr val="bg2">
                        <a:alpha val="40000"/>
                      </a:schemeClr>
                    </a:glow>
                  </a:effectLst>
                  <a:latin typeface="+mj-lt"/>
                </a:rPr>
                <a:t>“</a:t>
              </a:r>
              <a:r>
                <a:rPr lang="fr-FR" sz="2400" spc="-80" dirty="0" err="1" smtClean="0">
                  <a:ln w="3175">
                    <a:noFill/>
                  </a:ln>
                  <a:solidFill>
                    <a:schemeClr val="bg1"/>
                  </a:solidFill>
                  <a:effectLst>
                    <a:glow rad="63500">
                      <a:schemeClr val="bg2">
                        <a:alpha val="40000"/>
                      </a:schemeClr>
                    </a:glow>
                  </a:effectLst>
                  <a:latin typeface="+mj-lt"/>
                </a:rPr>
                <a:t>Predictable</a:t>
              </a:r>
              <a:r>
                <a:rPr lang="fr-FR" sz="2400" spc="-80" dirty="0" smtClean="0">
                  <a:ln w="3175">
                    <a:noFill/>
                  </a:ln>
                  <a:solidFill>
                    <a:schemeClr val="bg1"/>
                  </a:solidFill>
                  <a:effectLst>
                    <a:glow rad="63500">
                      <a:schemeClr val="bg2">
                        <a:alpha val="40000"/>
                      </a:schemeClr>
                    </a:glow>
                  </a:effectLst>
                  <a:latin typeface="+mj-lt"/>
                </a:rPr>
                <a:t> </a:t>
              </a:r>
              <a:r>
                <a:rPr lang="fr-FR" sz="2400" spc="-80" dirty="0" err="1" smtClean="0">
                  <a:ln w="3175">
                    <a:noFill/>
                  </a:ln>
                  <a:solidFill>
                    <a:schemeClr val="bg1"/>
                  </a:solidFill>
                  <a:effectLst>
                    <a:glow rad="63500">
                      <a:schemeClr val="bg2">
                        <a:alpha val="40000"/>
                      </a:schemeClr>
                    </a:glow>
                  </a:effectLst>
                  <a:latin typeface="+mj-lt"/>
                </a:rPr>
                <a:t>Bursting</a:t>
              </a:r>
              <a:r>
                <a:rPr lang="fr-FR" sz="2400" spc="-80" dirty="0" smtClean="0">
                  <a:ln w="3175">
                    <a:noFill/>
                  </a:ln>
                  <a:solidFill>
                    <a:schemeClr val="bg1"/>
                  </a:solidFill>
                  <a:effectLst>
                    <a:glow rad="63500">
                      <a:schemeClr val="bg2">
                        <a:alpha val="40000"/>
                      </a:schemeClr>
                    </a:glow>
                  </a:effectLst>
                  <a:latin typeface="+mj-lt"/>
                </a:rPr>
                <a:t>“  </a:t>
              </a:r>
              <a:endParaRPr lang="fr-FR" sz="2400" spc="-80" dirty="0">
                <a:ln w="3175">
                  <a:noFill/>
                </a:ln>
                <a:solidFill>
                  <a:schemeClr val="bg1"/>
                </a:solidFill>
                <a:effectLst>
                  <a:glow rad="63500">
                    <a:schemeClr val="bg2">
                      <a:alpha val="40000"/>
                    </a:schemeClr>
                  </a:glow>
                </a:effectLst>
                <a:latin typeface="+mj-lt"/>
              </a:endParaRPr>
            </a:p>
          </p:txBody>
        </p:sp>
        <p:sp>
          <p:nvSpPr>
            <p:cNvPr id="51" name="Rectangle 50"/>
            <p:cNvSpPr/>
            <p:nvPr/>
          </p:nvSpPr>
          <p:spPr>
            <a:xfrm>
              <a:off x="5174177" y="5711238"/>
              <a:ext cx="3113492" cy="961749"/>
            </a:xfrm>
            <a:prstGeom prst="rect">
              <a:avLst/>
            </a:prstGeom>
            <a:noFill/>
            <a:ln>
              <a:noFill/>
            </a:ln>
          </p:spPr>
          <p:txBody>
            <a:bodyPr wrap="square">
              <a:spAutoFit/>
            </a:bodyPr>
            <a:lstStyle/>
            <a:p>
              <a:pPr marL="0" lvl="1" defTabSz="914325" fontAlgn="base">
                <a:spcAft>
                  <a:spcPct val="0"/>
                </a:spcAft>
              </a:pPr>
              <a:r>
                <a:rPr lang="fr-FR" sz="1200" dirty="0">
                  <a:solidFill>
                    <a:schemeClr val="bg1"/>
                  </a:solidFill>
                  <a:latin typeface="Segoe Light" pitchFamily="34" charset="0"/>
                  <a:ea typeface="Kozuka Gothic Pro R" pitchFamily="34" charset="-128"/>
                </a:rPr>
                <a:t>Services répondant à des saisonnalités</a:t>
              </a:r>
            </a:p>
            <a:p>
              <a:pPr marL="0" lvl="1" defTabSz="914325" fontAlgn="base">
                <a:spcAft>
                  <a:spcPct val="0"/>
                </a:spcAft>
              </a:pPr>
              <a:r>
                <a:rPr lang="fr-FR" sz="1200" dirty="0">
                  <a:solidFill>
                    <a:schemeClr val="bg1"/>
                  </a:solidFill>
                  <a:latin typeface="Segoe Light" pitchFamily="34" charset="0"/>
                  <a:ea typeface="Kozuka Gothic Pro R" pitchFamily="34" charset="-128"/>
                </a:rPr>
                <a:t>Pics de consommation périodiques</a:t>
              </a:r>
            </a:p>
            <a:p>
              <a:pPr marL="0" lvl="1" defTabSz="914325" fontAlgn="base">
                <a:spcAft>
                  <a:spcPct val="0"/>
                </a:spcAft>
              </a:pPr>
              <a:r>
                <a:rPr lang="fr-FR" sz="1200" dirty="0">
                  <a:solidFill>
                    <a:schemeClr val="bg1"/>
                  </a:solidFill>
                  <a:latin typeface="Segoe Light" pitchFamily="34" charset="0"/>
                  <a:ea typeface="Kozuka Gothic Pro R" pitchFamily="34" charset="-128"/>
                </a:rPr>
                <a:t>Complexité du SI et gaspillage de ressources</a:t>
              </a:r>
            </a:p>
          </p:txBody>
        </p:sp>
        <p:grpSp>
          <p:nvGrpSpPr>
            <p:cNvPr id="52" name="Group 94"/>
            <p:cNvGrpSpPr/>
            <p:nvPr/>
          </p:nvGrpSpPr>
          <p:grpSpPr>
            <a:xfrm>
              <a:off x="5645678" y="4446744"/>
              <a:ext cx="2273432" cy="583019"/>
              <a:chOff x="3460618" y="6566490"/>
              <a:chExt cx="2273432" cy="583019"/>
            </a:xfrm>
            <a:grpFill/>
          </p:grpSpPr>
          <p:cxnSp>
            <p:nvCxnSpPr>
              <p:cNvPr id="53" name="Straight Arrow Connector 52"/>
              <p:cNvCxnSpPr/>
              <p:nvPr/>
            </p:nvCxnSpPr>
            <p:spPr bwMode="auto">
              <a:xfrm rot="5400000" flipH="1" flipV="1">
                <a:off x="5621611" y="6745562"/>
                <a:ext cx="123825" cy="101053"/>
              </a:xfrm>
              <a:prstGeom prst="straightConnector1">
                <a:avLst/>
              </a:prstGeom>
              <a:grpFill/>
              <a:ln w="19050">
                <a:solidFill>
                  <a:schemeClr val="bg1"/>
                </a:solidFill>
                <a:headEnd type="none" w="med" len="med"/>
                <a:tailEnd type="arrow"/>
              </a:ln>
            </p:spPr>
            <p:style>
              <a:lnRef idx="3">
                <a:schemeClr val="accent3"/>
              </a:lnRef>
              <a:fillRef idx="0">
                <a:schemeClr val="accent3"/>
              </a:fillRef>
              <a:effectRef idx="2">
                <a:schemeClr val="accent3"/>
              </a:effectRef>
              <a:fontRef idx="minor">
                <a:schemeClr val="tx1"/>
              </a:fontRef>
            </p:style>
          </p:cxnSp>
          <p:sp>
            <p:nvSpPr>
              <p:cNvPr id="54" name="Freeform 53"/>
              <p:cNvSpPr/>
              <p:nvPr/>
            </p:nvSpPr>
            <p:spPr>
              <a:xfrm>
                <a:off x="3460618" y="6566490"/>
                <a:ext cx="2190307" cy="583019"/>
              </a:xfrm>
              <a:custGeom>
                <a:avLst/>
                <a:gdLst>
                  <a:gd name="connsiteX0" fmla="*/ 0 w 2190307"/>
                  <a:gd name="connsiteY0" fmla="*/ 689345 h 781494"/>
                  <a:gd name="connsiteX1" fmla="*/ 531628 w 2190307"/>
                  <a:gd name="connsiteY1" fmla="*/ 8861 h 781494"/>
                  <a:gd name="connsiteX2" fmla="*/ 967563 w 2190307"/>
                  <a:gd name="connsiteY2" fmla="*/ 742508 h 781494"/>
                  <a:gd name="connsiteX3" fmla="*/ 1435395 w 2190307"/>
                  <a:gd name="connsiteY3" fmla="*/ 8861 h 781494"/>
                  <a:gd name="connsiteX4" fmla="*/ 1828800 w 2190307"/>
                  <a:gd name="connsiteY4" fmla="*/ 721243 h 781494"/>
                  <a:gd name="connsiteX5" fmla="*/ 2190307 w 2190307"/>
                  <a:gd name="connsiteY5" fmla="*/ 370368 h 78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307" h="781494">
                    <a:moveTo>
                      <a:pt x="0" y="689345"/>
                    </a:moveTo>
                    <a:cubicBezTo>
                      <a:pt x="185183" y="344672"/>
                      <a:pt x="370367" y="0"/>
                      <a:pt x="531628" y="8861"/>
                    </a:cubicBezTo>
                    <a:cubicBezTo>
                      <a:pt x="692889" y="17722"/>
                      <a:pt x="816935" y="742508"/>
                      <a:pt x="967563" y="742508"/>
                    </a:cubicBezTo>
                    <a:cubicBezTo>
                      <a:pt x="1118191" y="742508"/>
                      <a:pt x="1291856" y="12405"/>
                      <a:pt x="1435395" y="8861"/>
                    </a:cubicBezTo>
                    <a:cubicBezTo>
                      <a:pt x="1578934" y="5317"/>
                      <a:pt x="1702981" y="660992"/>
                      <a:pt x="1828800" y="721243"/>
                    </a:cubicBezTo>
                    <a:cubicBezTo>
                      <a:pt x="1954619" y="781494"/>
                      <a:pt x="2119423" y="430619"/>
                      <a:pt x="2190307" y="370368"/>
                    </a:cubicBezTo>
                  </a:path>
                </a:pathLst>
              </a:custGeom>
              <a:grp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363"/>
                <a:endParaRPr lang="fr-FR">
                  <a:solidFill>
                    <a:schemeClr val="bg1"/>
                  </a:solidFill>
                </a:endParaRPr>
              </a:p>
            </p:txBody>
          </p:sp>
        </p:grpSp>
      </p:grpSp>
    </p:spTree>
    <p:extLst>
      <p:ext uri="{BB962C8B-B14F-4D97-AF65-F5344CB8AC3E}">
        <p14:creationId xmlns:p14="http://schemas.microsoft.com/office/powerpoint/2010/main" val="27272234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ounded Rectangle 59"/>
          <p:cNvSpPr/>
          <p:nvPr/>
        </p:nvSpPr>
        <p:spPr>
          <a:xfrm>
            <a:off x="2786050" y="1456862"/>
            <a:ext cx="3143272" cy="1178727"/>
          </a:xfrm>
          <a:prstGeom prst="roundRect">
            <a:avLst/>
          </a:prstGeom>
          <a:ln>
            <a:tailEnd type="stealth" w="lg" len="lg"/>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sz="1600">
              <a:solidFill>
                <a:schemeClr val="bg1"/>
              </a:solidFill>
            </a:endParaRPr>
          </a:p>
        </p:txBody>
      </p:sp>
      <p:sp>
        <p:nvSpPr>
          <p:cNvPr id="74" name="Title 73"/>
          <p:cNvSpPr>
            <a:spLocks noGrp="1"/>
          </p:cNvSpPr>
          <p:nvPr>
            <p:ph type="title" idx="4294967295"/>
          </p:nvPr>
        </p:nvSpPr>
        <p:spPr>
          <a:xfrm>
            <a:off x="1" y="317143"/>
            <a:ext cx="9144000" cy="1246495"/>
          </a:xfrm>
          <a:prstGeom prst="rect">
            <a:avLst/>
          </a:prstGeom>
        </p:spPr>
        <p:txBody>
          <a:bodyPr/>
          <a:lstStyle/>
          <a:p>
            <a:r>
              <a:rPr lang="en-US" sz="2800" dirty="0">
                <a:solidFill>
                  <a:schemeClr val="bg1"/>
                </a:solidFill>
                <a:latin typeface="Segoe"/>
              </a:rPr>
              <a:t>Le </a:t>
            </a:r>
            <a:r>
              <a:rPr lang="en-US" sz="2800" dirty="0" err="1" smtClean="0">
                <a:solidFill>
                  <a:schemeClr val="bg1"/>
                </a:solidFill>
                <a:latin typeface="Segoe"/>
              </a:rPr>
              <a:t>traitement</a:t>
            </a:r>
            <a:r>
              <a:rPr lang="en-US" sz="2800" dirty="0" smtClean="0">
                <a:solidFill>
                  <a:schemeClr val="bg1"/>
                </a:solidFill>
                <a:latin typeface="Segoe"/>
              </a:rPr>
              <a:t> des </a:t>
            </a:r>
            <a:r>
              <a:rPr lang="en-US" sz="2800" dirty="0" err="1" smtClean="0">
                <a:solidFill>
                  <a:schemeClr val="bg1"/>
                </a:solidFill>
                <a:latin typeface="Segoe"/>
              </a:rPr>
              <a:t>données</a:t>
            </a:r>
            <a:r>
              <a:rPr lang="en-US" sz="2800" dirty="0" smtClean="0">
                <a:solidFill>
                  <a:schemeClr val="bg1"/>
                </a:solidFill>
                <a:latin typeface="Segoe"/>
              </a:rPr>
              <a:t> </a:t>
            </a:r>
            <a:r>
              <a:rPr lang="en-US" sz="2800" dirty="0" err="1" smtClean="0">
                <a:solidFill>
                  <a:schemeClr val="bg1"/>
                </a:solidFill>
                <a:latin typeface="Segoe"/>
              </a:rPr>
              <a:t>dans</a:t>
            </a:r>
            <a:r>
              <a:rPr lang="en-US" sz="2800" dirty="0" smtClean="0">
                <a:solidFill>
                  <a:schemeClr val="bg1"/>
                </a:solidFill>
                <a:latin typeface="Segoe"/>
              </a:rPr>
              <a:t> </a:t>
            </a:r>
            <a:br>
              <a:rPr lang="en-US" sz="2800" dirty="0" smtClean="0">
                <a:solidFill>
                  <a:schemeClr val="bg1"/>
                </a:solidFill>
                <a:latin typeface="Segoe"/>
              </a:rPr>
            </a:br>
            <a:r>
              <a:rPr lang="en-US" sz="2800" dirty="0" smtClean="0">
                <a:solidFill>
                  <a:schemeClr val="bg1"/>
                </a:solidFill>
                <a:latin typeface="Segoe"/>
              </a:rPr>
              <a:t>les </a:t>
            </a:r>
            <a:r>
              <a:rPr lang="en-US" sz="2800" dirty="0" err="1">
                <a:solidFill>
                  <a:schemeClr val="bg1"/>
                </a:solidFill>
                <a:latin typeface="Segoe"/>
              </a:rPr>
              <a:t>nuages</a:t>
            </a:r>
            <a:r>
              <a:rPr lang="en-US" sz="2800" dirty="0">
                <a:solidFill>
                  <a:schemeClr val="bg1"/>
                </a:solidFill>
                <a:latin typeface="Segoe"/>
              </a:rPr>
              <a:t> </a:t>
            </a:r>
            <a:r>
              <a:rPr lang="en-US" sz="2800" dirty="0" err="1" smtClean="0">
                <a:solidFill>
                  <a:schemeClr val="bg1"/>
                </a:solidFill>
                <a:latin typeface="Segoe"/>
              </a:rPr>
              <a:t>peut-il</a:t>
            </a:r>
            <a:r>
              <a:rPr lang="en-US" sz="2800" dirty="0" smtClean="0">
                <a:solidFill>
                  <a:schemeClr val="bg1"/>
                </a:solidFill>
                <a:latin typeface="Segoe"/>
              </a:rPr>
              <a:t> </a:t>
            </a:r>
            <a:r>
              <a:rPr lang="en-US" sz="2800" dirty="0" err="1">
                <a:solidFill>
                  <a:schemeClr val="bg1"/>
                </a:solidFill>
                <a:latin typeface="Segoe"/>
              </a:rPr>
              <a:t>vous</a:t>
            </a:r>
            <a:r>
              <a:rPr lang="en-US" sz="2800" dirty="0">
                <a:solidFill>
                  <a:schemeClr val="bg1"/>
                </a:solidFill>
                <a:latin typeface="Segoe"/>
              </a:rPr>
              <a:t> </a:t>
            </a:r>
            <a:r>
              <a:rPr lang="en-US" sz="2800" dirty="0" err="1">
                <a:solidFill>
                  <a:schemeClr val="bg1"/>
                </a:solidFill>
                <a:latin typeface="Segoe"/>
              </a:rPr>
              <a:t>apporter</a:t>
            </a:r>
            <a:r>
              <a:rPr lang="en-US" sz="2800" dirty="0">
                <a:solidFill>
                  <a:schemeClr val="bg1"/>
                </a:solidFill>
                <a:latin typeface="Segoe"/>
              </a:rPr>
              <a:t> </a:t>
            </a:r>
            <a:r>
              <a:rPr lang="en-US" sz="2800" dirty="0" err="1" smtClean="0">
                <a:solidFill>
                  <a:schemeClr val="bg1"/>
                </a:solidFill>
                <a:latin typeface="Segoe"/>
              </a:rPr>
              <a:t>quelque</a:t>
            </a:r>
            <a:r>
              <a:rPr lang="en-US" sz="2800" dirty="0" smtClean="0">
                <a:solidFill>
                  <a:schemeClr val="bg1"/>
                </a:solidFill>
                <a:latin typeface="Segoe"/>
              </a:rPr>
              <a:t> chose ?</a:t>
            </a:r>
            <a:endParaRPr lang="en-US" sz="2800" dirty="0">
              <a:solidFill>
                <a:schemeClr val="bg1"/>
              </a:solidFill>
              <a:latin typeface="Segoe"/>
            </a:endParaRPr>
          </a:p>
        </p:txBody>
      </p:sp>
      <p:sp>
        <p:nvSpPr>
          <p:cNvPr id="100" name="Content Placeholder 99"/>
          <p:cNvSpPr>
            <a:spLocks noGrp="1"/>
          </p:cNvSpPr>
          <p:nvPr>
            <p:ph idx="4294967295"/>
          </p:nvPr>
        </p:nvSpPr>
        <p:spPr>
          <a:xfrm>
            <a:off x="323528" y="3924933"/>
            <a:ext cx="8210872" cy="1131094"/>
          </a:xfrm>
          <a:prstGeom prst="rect">
            <a:avLst/>
          </a:prstGeom>
        </p:spPr>
        <p:txBody>
          <a:bodyPr>
            <a:noAutofit/>
          </a:bodyPr>
          <a:lstStyle/>
          <a:p>
            <a:r>
              <a:rPr lang="en-US" sz="1400" dirty="0" err="1" smtClean="0">
                <a:solidFill>
                  <a:schemeClr val="bg1"/>
                </a:solidFill>
                <a:latin typeface="Segoe"/>
              </a:rPr>
              <a:t>Votre</a:t>
            </a:r>
            <a:r>
              <a:rPr lang="en-US" sz="1400" dirty="0" smtClean="0">
                <a:solidFill>
                  <a:schemeClr val="bg1"/>
                </a:solidFill>
                <a:latin typeface="Segoe"/>
              </a:rPr>
              <a:t> application </a:t>
            </a:r>
            <a:r>
              <a:rPr lang="en-US" sz="1400" dirty="0" err="1" smtClean="0">
                <a:solidFill>
                  <a:schemeClr val="bg1"/>
                </a:solidFill>
                <a:latin typeface="Segoe"/>
              </a:rPr>
              <a:t>pourrait-elle</a:t>
            </a:r>
            <a:r>
              <a:rPr lang="en-US" sz="1400" dirty="0" smtClean="0">
                <a:solidFill>
                  <a:schemeClr val="bg1"/>
                </a:solidFill>
                <a:latin typeface="Segoe"/>
              </a:rPr>
              <a:t> </a:t>
            </a:r>
            <a:r>
              <a:rPr lang="en-US" sz="1400" dirty="0" err="1" smtClean="0">
                <a:solidFill>
                  <a:schemeClr val="bg1"/>
                </a:solidFill>
                <a:latin typeface="Segoe"/>
              </a:rPr>
              <a:t>utiliser</a:t>
            </a:r>
            <a:r>
              <a:rPr lang="en-US" sz="1400" dirty="0" smtClean="0">
                <a:solidFill>
                  <a:schemeClr val="bg1"/>
                </a:solidFill>
                <a:latin typeface="Segoe"/>
              </a:rPr>
              <a:t> plus de </a:t>
            </a:r>
            <a:r>
              <a:rPr lang="en-US" sz="1400" dirty="0" err="1" smtClean="0">
                <a:solidFill>
                  <a:schemeClr val="bg1"/>
                </a:solidFill>
                <a:latin typeface="Segoe"/>
              </a:rPr>
              <a:t>ressources</a:t>
            </a:r>
            <a:r>
              <a:rPr lang="en-US" sz="1400" dirty="0" smtClean="0">
                <a:solidFill>
                  <a:schemeClr val="bg1"/>
                </a:solidFill>
                <a:latin typeface="Segoe"/>
              </a:rPr>
              <a:t> à la </a:t>
            </a:r>
            <a:r>
              <a:rPr lang="en-US" sz="1400" dirty="0" err="1" smtClean="0">
                <a:solidFill>
                  <a:schemeClr val="bg1"/>
                </a:solidFill>
                <a:latin typeface="Segoe"/>
              </a:rPr>
              <a:t>demande</a:t>
            </a:r>
            <a:r>
              <a:rPr lang="en-US" sz="1400" dirty="0" smtClean="0">
                <a:solidFill>
                  <a:schemeClr val="bg1"/>
                </a:solidFill>
                <a:latin typeface="Segoe"/>
              </a:rPr>
              <a:t> ?</a:t>
            </a:r>
          </a:p>
          <a:p>
            <a:r>
              <a:rPr lang="en-US" sz="1400" dirty="0" smtClean="0">
                <a:solidFill>
                  <a:schemeClr val="bg1"/>
                </a:solidFill>
                <a:latin typeface="Segoe"/>
              </a:rPr>
              <a:t>Y-a-t-</a:t>
            </a:r>
            <a:r>
              <a:rPr lang="en-US" sz="1400" dirty="0" err="1" smtClean="0">
                <a:solidFill>
                  <a:schemeClr val="bg1"/>
                </a:solidFill>
                <a:latin typeface="Segoe"/>
              </a:rPr>
              <a:t>il</a:t>
            </a:r>
            <a:r>
              <a:rPr lang="en-US" sz="1400" dirty="0" smtClean="0">
                <a:solidFill>
                  <a:schemeClr val="bg1"/>
                </a:solidFill>
                <a:latin typeface="Segoe"/>
              </a:rPr>
              <a:t> </a:t>
            </a:r>
            <a:r>
              <a:rPr lang="en-US" sz="1400" dirty="0" err="1" smtClean="0">
                <a:solidFill>
                  <a:schemeClr val="bg1"/>
                </a:solidFill>
                <a:latin typeface="Segoe"/>
              </a:rPr>
              <a:t>une</a:t>
            </a:r>
            <a:r>
              <a:rPr lang="en-US" sz="1400" dirty="0" smtClean="0">
                <a:solidFill>
                  <a:schemeClr val="bg1"/>
                </a:solidFill>
                <a:latin typeface="Segoe"/>
              </a:rPr>
              <a:t> </a:t>
            </a:r>
            <a:r>
              <a:rPr lang="en-US" sz="1400" dirty="0" err="1" smtClean="0">
                <a:solidFill>
                  <a:schemeClr val="bg1"/>
                </a:solidFill>
                <a:latin typeface="Segoe"/>
              </a:rPr>
              <a:t>partie</a:t>
            </a:r>
            <a:r>
              <a:rPr lang="en-US" sz="1400" dirty="0" smtClean="0">
                <a:solidFill>
                  <a:schemeClr val="bg1"/>
                </a:solidFill>
                <a:latin typeface="Segoe"/>
              </a:rPr>
              <a:t> </a:t>
            </a:r>
            <a:r>
              <a:rPr lang="en-US" sz="1400" dirty="0" err="1" smtClean="0">
                <a:solidFill>
                  <a:schemeClr val="bg1"/>
                </a:solidFill>
                <a:latin typeface="Segoe"/>
              </a:rPr>
              <a:t>d’une</a:t>
            </a:r>
            <a:r>
              <a:rPr lang="en-US" sz="1400" dirty="0" smtClean="0">
                <a:solidFill>
                  <a:schemeClr val="bg1"/>
                </a:solidFill>
                <a:latin typeface="Segoe"/>
              </a:rPr>
              <a:t> nouvelle </a:t>
            </a:r>
            <a:r>
              <a:rPr lang="en-US" sz="1400" dirty="0" err="1" smtClean="0">
                <a:solidFill>
                  <a:schemeClr val="bg1"/>
                </a:solidFill>
                <a:latin typeface="Segoe"/>
              </a:rPr>
              <a:t>fonctionnalité</a:t>
            </a:r>
            <a:r>
              <a:rPr lang="en-US" sz="1400" dirty="0" smtClean="0">
                <a:solidFill>
                  <a:schemeClr val="bg1"/>
                </a:solidFill>
                <a:latin typeface="Segoe"/>
              </a:rPr>
              <a:t> qui </a:t>
            </a:r>
            <a:r>
              <a:rPr lang="en-US" sz="1400" dirty="0" err="1" smtClean="0">
                <a:solidFill>
                  <a:schemeClr val="bg1"/>
                </a:solidFill>
                <a:latin typeface="Segoe"/>
              </a:rPr>
              <a:t>pourrait</a:t>
            </a:r>
            <a:r>
              <a:rPr lang="en-US" sz="1400" dirty="0" smtClean="0">
                <a:solidFill>
                  <a:schemeClr val="bg1"/>
                </a:solidFill>
                <a:latin typeface="Segoe"/>
              </a:rPr>
              <a:t> </a:t>
            </a:r>
            <a:r>
              <a:rPr lang="en-US" sz="1400" dirty="0" err="1" smtClean="0">
                <a:solidFill>
                  <a:schemeClr val="bg1"/>
                </a:solidFill>
                <a:latin typeface="Segoe"/>
              </a:rPr>
              <a:t>s’exécuter</a:t>
            </a:r>
            <a:r>
              <a:rPr lang="en-US" sz="1400" dirty="0" smtClean="0">
                <a:solidFill>
                  <a:schemeClr val="bg1"/>
                </a:solidFill>
                <a:latin typeface="Segoe"/>
              </a:rPr>
              <a:t> </a:t>
            </a:r>
            <a:r>
              <a:rPr lang="en-US" sz="1400" dirty="0" err="1" smtClean="0">
                <a:solidFill>
                  <a:schemeClr val="bg1"/>
                </a:solidFill>
                <a:latin typeface="Segoe"/>
              </a:rPr>
              <a:t>dans</a:t>
            </a:r>
            <a:r>
              <a:rPr lang="en-US" sz="1400" dirty="0" smtClean="0">
                <a:solidFill>
                  <a:schemeClr val="bg1"/>
                </a:solidFill>
                <a:latin typeface="Segoe"/>
              </a:rPr>
              <a:t> les </a:t>
            </a:r>
            <a:r>
              <a:rPr lang="en-US" sz="1400" dirty="0" err="1" smtClean="0">
                <a:solidFill>
                  <a:schemeClr val="bg1"/>
                </a:solidFill>
                <a:latin typeface="Segoe"/>
              </a:rPr>
              <a:t>nuages</a:t>
            </a:r>
            <a:r>
              <a:rPr lang="en-US" sz="1400" dirty="0" smtClean="0">
                <a:solidFill>
                  <a:schemeClr val="bg1"/>
                </a:solidFill>
                <a:latin typeface="Segoe"/>
              </a:rPr>
              <a:t> ?</a:t>
            </a:r>
          </a:p>
          <a:p>
            <a:r>
              <a:rPr lang="en-US" sz="1400" dirty="0" err="1" smtClean="0">
                <a:solidFill>
                  <a:schemeClr val="bg1"/>
                </a:solidFill>
                <a:latin typeface="Segoe"/>
              </a:rPr>
              <a:t>Est-ce</a:t>
            </a:r>
            <a:r>
              <a:rPr lang="en-US" sz="1400" dirty="0" smtClean="0">
                <a:solidFill>
                  <a:schemeClr val="bg1"/>
                </a:solidFill>
                <a:latin typeface="Segoe"/>
              </a:rPr>
              <a:t> </a:t>
            </a:r>
            <a:r>
              <a:rPr lang="en-US" sz="1400" dirty="0" err="1" smtClean="0">
                <a:solidFill>
                  <a:schemeClr val="bg1"/>
                </a:solidFill>
                <a:latin typeface="Segoe"/>
              </a:rPr>
              <a:t>que</a:t>
            </a:r>
            <a:r>
              <a:rPr lang="en-US" sz="1400" dirty="0" smtClean="0">
                <a:solidFill>
                  <a:schemeClr val="bg1"/>
                </a:solidFill>
                <a:latin typeface="Segoe"/>
              </a:rPr>
              <a:t> </a:t>
            </a:r>
            <a:r>
              <a:rPr lang="en-US" sz="1400" dirty="0" err="1" smtClean="0">
                <a:solidFill>
                  <a:schemeClr val="bg1"/>
                </a:solidFill>
                <a:latin typeface="Segoe"/>
              </a:rPr>
              <a:t>votre</a:t>
            </a:r>
            <a:r>
              <a:rPr lang="en-US" sz="1400" dirty="0" smtClean="0">
                <a:solidFill>
                  <a:schemeClr val="bg1"/>
                </a:solidFill>
                <a:latin typeface="Segoe"/>
              </a:rPr>
              <a:t> application à un module </a:t>
            </a:r>
            <a:r>
              <a:rPr lang="en-US" sz="1400" dirty="0" err="1" smtClean="0">
                <a:solidFill>
                  <a:schemeClr val="bg1"/>
                </a:solidFill>
                <a:latin typeface="Segoe"/>
              </a:rPr>
              <a:t>mis</a:t>
            </a:r>
            <a:r>
              <a:rPr lang="en-US" sz="1400" dirty="0" smtClean="0">
                <a:solidFill>
                  <a:schemeClr val="bg1"/>
                </a:solidFill>
                <a:latin typeface="Segoe"/>
              </a:rPr>
              <a:t> à jour </a:t>
            </a:r>
            <a:r>
              <a:rPr lang="en-US" sz="1400" dirty="0" err="1" smtClean="0">
                <a:solidFill>
                  <a:schemeClr val="bg1"/>
                </a:solidFill>
                <a:latin typeface="Segoe"/>
              </a:rPr>
              <a:t>régulièrement</a:t>
            </a:r>
            <a:r>
              <a:rPr lang="en-US" sz="1400" dirty="0" smtClean="0">
                <a:solidFill>
                  <a:schemeClr val="bg1"/>
                </a:solidFill>
                <a:latin typeface="Segoe"/>
              </a:rPr>
              <a:t> et qui </a:t>
            </a:r>
            <a:r>
              <a:rPr lang="en-US" sz="1400" dirty="0" err="1" smtClean="0">
                <a:solidFill>
                  <a:schemeClr val="bg1"/>
                </a:solidFill>
                <a:latin typeface="Segoe"/>
              </a:rPr>
              <a:t>pourrait</a:t>
            </a:r>
            <a:r>
              <a:rPr lang="en-US" sz="1400" dirty="0" smtClean="0">
                <a:solidFill>
                  <a:schemeClr val="bg1"/>
                </a:solidFill>
                <a:latin typeface="Segoe"/>
              </a:rPr>
              <a:t> </a:t>
            </a:r>
            <a:r>
              <a:rPr lang="en-US" sz="1400" dirty="0" err="1" smtClean="0">
                <a:solidFill>
                  <a:schemeClr val="bg1"/>
                </a:solidFill>
                <a:latin typeface="Segoe"/>
              </a:rPr>
              <a:t>tourner</a:t>
            </a:r>
            <a:r>
              <a:rPr lang="en-US" sz="1400" dirty="0" smtClean="0">
                <a:solidFill>
                  <a:schemeClr val="bg1"/>
                </a:solidFill>
                <a:latin typeface="Segoe"/>
              </a:rPr>
              <a:t> </a:t>
            </a:r>
            <a:r>
              <a:rPr lang="en-US" sz="1400" dirty="0" err="1" smtClean="0">
                <a:solidFill>
                  <a:schemeClr val="bg1"/>
                </a:solidFill>
                <a:latin typeface="Segoe"/>
              </a:rPr>
              <a:t>dans</a:t>
            </a:r>
            <a:r>
              <a:rPr lang="en-US" sz="1400" dirty="0" smtClean="0">
                <a:solidFill>
                  <a:schemeClr val="bg1"/>
                </a:solidFill>
                <a:latin typeface="Segoe"/>
              </a:rPr>
              <a:t> les </a:t>
            </a:r>
            <a:r>
              <a:rPr lang="en-US" sz="1400" dirty="0" err="1" smtClean="0">
                <a:solidFill>
                  <a:schemeClr val="bg1"/>
                </a:solidFill>
                <a:latin typeface="Segoe"/>
              </a:rPr>
              <a:t>nuages</a:t>
            </a:r>
            <a:r>
              <a:rPr lang="en-US" sz="1400" dirty="0" smtClean="0">
                <a:solidFill>
                  <a:schemeClr val="bg1"/>
                </a:solidFill>
                <a:latin typeface="Segoe"/>
              </a:rPr>
              <a:t> ?</a:t>
            </a:r>
          </a:p>
        </p:txBody>
      </p:sp>
      <p:sp>
        <p:nvSpPr>
          <p:cNvPr id="28" name="Oval 27"/>
          <p:cNvSpPr/>
          <p:nvPr/>
        </p:nvSpPr>
        <p:spPr bwMode="auto">
          <a:xfrm>
            <a:off x="3071802" y="1617597"/>
            <a:ext cx="1143008" cy="482207"/>
          </a:xfrm>
          <a:prstGeom prst="ellipse">
            <a:avLst/>
          </a:prstGeom>
          <a:ln>
            <a:headEnd/>
            <a:tailEnd/>
          </a:ln>
        </p:spPr>
        <p:style>
          <a:lnRef idx="0">
            <a:schemeClr val="accent4"/>
          </a:lnRef>
          <a:fillRef idx="3">
            <a:schemeClr val="accent4"/>
          </a:fillRef>
          <a:effectRef idx="3">
            <a:schemeClr val="accent4"/>
          </a:effectRef>
          <a:fontRef idx="minor">
            <a:schemeClr val="lt1"/>
          </a:fontRef>
        </p:style>
        <p:txBody>
          <a:bodyPr>
            <a:noAutofit/>
          </a:bodyPr>
          <a:lstStyle/>
          <a:p>
            <a:pPr marL="0" marR="0" indent="0" defTabSz="914400" eaLnBrk="0" latinLnBrk="0" hangingPunct="0">
              <a:lnSpc>
                <a:spcPct val="100000"/>
              </a:lnSpc>
              <a:buClrTx/>
              <a:buSzTx/>
              <a:buFontTx/>
              <a:buNone/>
              <a:tabLst/>
            </a:pPr>
            <a:endParaRPr lang="en-US" sz="800" dirty="0" smtClean="0">
              <a:solidFill>
                <a:schemeClr val="bg1"/>
              </a:solidFill>
            </a:endParaRPr>
          </a:p>
        </p:txBody>
      </p:sp>
      <p:sp>
        <p:nvSpPr>
          <p:cNvPr id="29" name="TextBox 28"/>
          <p:cNvSpPr txBox="1"/>
          <p:nvPr/>
        </p:nvSpPr>
        <p:spPr>
          <a:xfrm>
            <a:off x="3143240" y="1724754"/>
            <a:ext cx="1000132" cy="307777"/>
          </a:xfrm>
          <a:prstGeom prst="rect">
            <a:avLst/>
          </a:prstGeom>
          <a:noFill/>
        </p:spPr>
        <p:txBody>
          <a:bodyPr wrap="square" rtlCol="0">
            <a:spAutoFit/>
          </a:bodyPr>
          <a:lstStyle/>
          <a:p>
            <a:pPr algn="ctr"/>
            <a:r>
              <a:rPr lang="en-US" sz="1400" b="1" dirty="0" smtClean="0">
                <a:solidFill>
                  <a:schemeClr val="bg1"/>
                </a:solidFill>
              </a:rPr>
              <a:t>Instance</a:t>
            </a:r>
            <a:endParaRPr lang="en-US" sz="1400" b="1" dirty="0">
              <a:solidFill>
                <a:schemeClr val="bg1"/>
              </a:solidFill>
            </a:endParaRPr>
          </a:p>
        </p:txBody>
      </p:sp>
      <p:sp>
        <p:nvSpPr>
          <p:cNvPr id="90" name="Oval 89"/>
          <p:cNvSpPr/>
          <p:nvPr/>
        </p:nvSpPr>
        <p:spPr bwMode="auto">
          <a:xfrm>
            <a:off x="4500562" y="1617597"/>
            <a:ext cx="1143008" cy="482207"/>
          </a:xfrm>
          <a:prstGeom prst="ellipse">
            <a:avLst/>
          </a:prstGeom>
          <a:ln>
            <a:headEnd/>
            <a:tailEnd/>
          </a:ln>
        </p:spPr>
        <p:style>
          <a:lnRef idx="0">
            <a:schemeClr val="accent4"/>
          </a:lnRef>
          <a:fillRef idx="3">
            <a:schemeClr val="accent4"/>
          </a:fillRef>
          <a:effectRef idx="3">
            <a:schemeClr val="accent4"/>
          </a:effectRef>
          <a:fontRef idx="minor">
            <a:schemeClr val="lt1"/>
          </a:fontRef>
        </p:style>
        <p:txBody>
          <a:bodyPr>
            <a:noAutofit/>
          </a:bodyPr>
          <a:lstStyle/>
          <a:p>
            <a:pPr marL="0" marR="0" indent="0" defTabSz="914400" eaLnBrk="0" latinLnBrk="0" hangingPunct="0">
              <a:lnSpc>
                <a:spcPct val="100000"/>
              </a:lnSpc>
              <a:buClrTx/>
              <a:buSzTx/>
              <a:buFontTx/>
              <a:buNone/>
              <a:tabLst/>
            </a:pPr>
            <a:endParaRPr lang="en-US" sz="800" dirty="0" smtClean="0">
              <a:solidFill>
                <a:schemeClr val="bg1"/>
              </a:solidFill>
            </a:endParaRPr>
          </a:p>
        </p:txBody>
      </p:sp>
      <p:sp>
        <p:nvSpPr>
          <p:cNvPr id="91" name="TextBox 90"/>
          <p:cNvSpPr txBox="1"/>
          <p:nvPr/>
        </p:nvSpPr>
        <p:spPr>
          <a:xfrm>
            <a:off x="4572000" y="1724754"/>
            <a:ext cx="1000132" cy="307777"/>
          </a:xfrm>
          <a:prstGeom prst="rect">
            <a:avLst/>
          </a:prstGeom>
          <a:noFill/>
        </p:spPr>
        <p:txBody>
          <a:bodyPr wrap="square" rtlCol="0">
            <a:spAutoFit/>
          </a:bodyPr>
          <a:lstStyle/>
          <a:p>
            <a:pPr algn="ctr"/>
            <a:r>
              <a:rPr lang="en-US" sz="1400" b="1" dirty="0" smtClean="0">
                <a:solidFill>
                  <a:schemeClr val="bg1"/>
                </a:solidFill>
              </a:rPr>
              <a:t>Instance</a:t>
            </a:r>
            <a:endParaRPr lang="en-US" sz="1400" b="1" dirty="0">
              <a:solidFill>
                <a:schemeClr val="bg1"/>
              </a:solidFill>
            </a:endParaRPr>
          </a:p>
        </p:txBody>
      </p:sp>
      <p:sp>
        <p:nvSpPr>
          <p:cNvPr id="30" name="Oval 29"/>
          <p:cNvSpPr/>
          <p:nvPr/>
        </p:nvSpPr>
        <p:spPr bwMode="auto">
          <a:xfrm>
            <a:off x="3761476" y="3259121"/>
            <a:ext cx="1295400" cy="608773"/>
          </a:xfrm>
          <a:prstGeom prst="ellipse">
            <a:avLst/>
          </a:prstGeom>
          <a:ln>
            <a:headEnd/>
            <a:tailEnd/>
          </a:ln>
        </p:spPr>
        <p:style>
          <a:lnRef idx="0">
            <a:schemeClr val="accent4"/>
          </a:lnRef>
          <a:fillRef idx="3">
            <a:schemeClr val="accent4"/>
          </a:fillRef>
          <a:effectRef idx="3">
            <a:schemeClr val="accent4"/>
          </a:effectRef>
          <a:fontRef idx="minor">
            <a:schemeClr val="lt1"/>
          </a:fontRef>
        </p:style>
        <p:txBody>
          <a:bodyPr>
            <a:noAutofit/>
          </a:bodyPr>
          <a:lstStyle/>
          <a:p>
            <a:pPr marL="0" marR="0" indent="0" defTabSz="914400" eaLnBrk="0" latinLnBrk="0" hangingPunct="0">
              <a:lnSpc>
                <a:spcPct val="100000"/>
              </a:lnSpc>
              <a:buClrTx/>
              <a:buSzTx/>
              <a:buFontTx/>
              <a:buNone/>
              <a:tabLst/>
            </a:pPr>
            <a:endParaRPr lang="en-US" sz="800" dirty="0" smtClean="0">
              <a:solidFill>
                <a:schemeClr val="bg1"/>
              </a:solidFill>
            </a:endParaRPr>
          </a:p>
        </p:txBody>
      </p:sp>
      <p:sp>
        <p:nvSpPr>
          <p:cNvPr id="31" name="TextBox 30"/>
          <p:cNvSpPr txBox="1"/>
          <p:nvPr/>
        </p:nvSpPr>
        <p:spPr>
          <a:xfrm>
            <a:off x="3714745" y="3278532"/>
            <a:ext cx="1380211" cy="523220"/>
          </a:xfrm>
          <a:prstGeom prst="rect">
            <a:avLst/>
          </a:prstGeom>
          <a:noFill/>
        </p:spPr>
        <p:txBody>
          <a:bodyPr wrap="square" rtlCol="0">
            <a:spAutoFit/>
          </a:bodyPr>
          <a:lstStyle/>
          <a:p>
            <a:pPr algn="ctr"/>
            <a:r>
              <a:rPr lang="en-US" sz="1400" b="1" dirty="0" err="1" smtClean="0">
                <a:solidFill>
                  <a:schemeClr val="bg1"/>
                </a:solidFill>
              </a:rPr>
              <a:t>Votre</a:t>
            </a:r>
            <a:r>
              <a:rPr lang="en-US" sz="1400" b="1" dirty="0" smtClean="0">
                <a:solidFill>
                  <a:schemeClr val="bg1"/>
                </a:solidFill>
              </a:rPr>
              <a:t> Application</a:t>
            </a:r>
            <a:endParaRPr lang="en-US" sz="1400" b="1" dirty="0">
              <a:solidFill>
                <a:schemeClr val="bg1"/>
              </a:solidFill>
            </a:endParaRPr>
          </a:p>
        </p:txBody>
      </p:sp>
      <p:sp>
        <p:nvSpPr>
          <p:cNvPr id="32" name="Freeform 31"/>
          <p:cNvSpPr/>
          <p:nvPr/>
        </p:nvSpPr>
        <p:spPr>
          <a:xfrm>
            <a:off x="3375025" y="2110528"/>
            <a:ext cx="577850" cy="1232297"/>
          </a:xfrm>
          <a:custGeom>
            <a:avLst/>
            <a:gdLst>
              <a:gd name="connsiteX0" fmla="*/ 577850 w 577850"/>
              <a:gd name="connsiteY0" fmla="*/ 1571625 h 1571625"/>
              <a:gd name="connsiteX1" fmla="*/ 53975 w 577850"/>
              <a:gd name="connsiteY1" fmla="*/ 600075 h 1571625"/>
              <a:gd name="connsiteX2" fmla="*/ 254000 w 577850"/>
              <a:gd name="connsiteY2" fmla="*/ 0 h 1571625"/>
            </a:gdLst>
            <a:ahLst/>
            <a:cxnLst>
              <a:cxn ang="0">
                <a:pos x="connsiteX0" y="connsiteY0"/>
              </a:cxn>
              <a:cxn ang="0">
                <a:pos x="connsiteX1" y="connsiteY1"/>
              </a:cxn>
              <a:cxn ang="0">
                <a:pos x="connsiteX2" y="connsiteY2"/>
              </a:cxn>
            </a:cxnLst>
            <a:rect l="l" t="t" r="r" b="b"/>
            <a:pathLst>
              <a:path w="577850" h="1571625">
                <a:moveTo>
                  <a:pt x="577850" y="1571625"/>
                </a:moveTo>
                <a:cubicBezTo>
                  <a:pt x="342900" y="1216819"/>
                  <a:pt x="107950" y="862013"/>
                  <a:pt x="53975" y="600075"/>
                </a:cubicBezTo>
                <a:cubicBezTo>
                  <a:pt x="0" y="338138"/>
                  <a:pt x="127000" y="169069"/>
                  <a:pt x="254000" y="0"/>
                </a:cubicBezTo>
              </a:path>
            </a:pathLst>
          </a:custGeom>
          <a:noFill/>
          <a:ln w="19050" cap="flat" cmpd="sng" algn="ctr">
            <a:solidFill>
              <a:schemeClr val="tx1"/>
            </a:solidFill>
            <a:prstDash val="solid"/>
            <a:round/>
            <a:headEnd type="none" w="med" len="med"/>
            <a:tailEnd type="stealth" w="lg" len="lg"/>
          </a:ln>
          <a:effectLst/>
        </p:spPr>
        <p:txBody>
          <a:bodyPr vert="horz" wrap="none" lIns="91440" tIns="45720" rIns="91440" bIns="45720" numCol="1" rtlCol="0" anchor="ctr" anchorCtr="0" compatLnSpc="1">
            <a:prstTxWarp prst="textNoShape">
              <a:avLst/>
            </a:prstTxWarp>
            <a:noAutofit/>
          </a:bodyPr>
          <a:lstStyle/>
          <a:p>
            <a:pPr algn="ctr" fontAlgn="base">
              <a:spcBef>
                <a:spcPct val="0"/>
              </a:spcBef>
              <a:spcAft>
                <a:spcPct val="0"/>
              </a:spcAft>
            </a:pPr>
            <a:endParaRPr lang="en-US" sz="2000" dirty="0" smtClean="0">
              <a:solidFill>
                <a:schemeClr val="bg1"/>
              </a:solidFill>
              <a:latin typeface="Arial" charset="0"/>
            </a:endParaRPr>
          </a:p>
        </p:txBody>
      </p:sp>
      <p:sp>
        <p:nvSpPr>
          <p:cNvPr id="33" name="Freeform 32"/>
          <p:cNvSpPr/>
          <p:nvPr/>
        </p:nvSpPr>
        <p:spPr>
          <a:xfrm flipH="1">
            <a:off x="4857752" y="2099805"/>
            <a:ext cx="577850" cy="1232297"/>
          </a:xfrm>
          <a:custGeom>
            <a:avLst/>
            <a:gdLst>
              <a:gd name="connsiteX0" fmla="*/ 577850 w 577850"/>
              <a:gd name="connsiteY0" fmla="*/ 1571625 h 1571625"/>
              <a:gd name="connsiteX1" fmla="*/ 53975 w 577850"/>
              <a:gd name="connsiteY1" fmla="*/ 600075 h 1571625"/>
              <a:gd name="connsiteX2" fmla="*/ 254000 w 577850"/>
              <a:gd name="connsiteY2" fmla="*/ 0 h 1571625"/>
            </a:gdLst>
            <a:ahLst/>
            <a:cxnLst>
              <a:cxn ang="0">
                <a:pos x="connsiteX0" y="connsiteY0"/>
              </a:cxn>
              <a:cxn ang="0">
                <a:pos x="connsiteX1" y="connsiteY1"/>
              </a:cxn>
              <a:cxn ang="0">
                <a:pos x="connsiteX2" y="connsiteY2"/>
              </a:cxn>
            </a:cxnLst>
            <a:rect l="l" t="t" r="r" b="b"/>
            <a:pathLst>
              <a:path w="577850" h="1571625">
                <a:moveTo>
                  <a:pt x="577850" y="1571625"/>
                </a:moveTo>
                <a:cubicBezTo>
                  <a:pt x="342900" y="1216819"/>
                  <a:pt x="107950" y="862013"/>
                  <a:pt x="53975" y="600075"/>
                </a:cubicBezTo>
                <a:cubicBezTo>
                  <a:pt x="0" y="338138"/>
                  <a:pt x="127000" y="169069"/>
                  <a:pt x="254000" y="0"/>
                </a:cubicBezTo>
              </a:path>
            </a:pathLst>
          </a:custGeom>
          <a:noFill/>
          <a:ln w="19050" cap="flat" cmpd="sng" algn="ctr">
            <a:solidFill>
              <a:schemeClr val="tx1"/>
            </a:solidFill>
            <a:prstDash val="solid"/>
            <a:round/>
            <a:headEnd type="none" w="med" len="med"/>
            <a:tailEnd type="stealth" w="lg" len="lg"/>
          </a:ln>
          <a:effectLst/>
        </p:spPr>
        <p:txBody>
          <a:bodyPr vert="horz" wrap="none" lIns="91440" tIns="45720" rIns="91440" bIns="45720" numCol="1" rtlCol="0" anchor="ctr" anchorCtr="0" compatLnSpc="1">
            <a:prstTxWarp prst="textNoShape">
              <a:avLst/>
            </a:prstTxWarp>
            <a:noAutofit/>
          </a:bodyPr>
          <a:lstStyle/>
          <a:p>
            <a:pPr algn="ctr" fontAlgn="base">
              <a:spcBef>
                <a:spcPct val="0"/>
              </a:spcBef>
              <a:spcAft>
                <a:spcPct val="0"/>
              </a:spcAft>
            </a:pPr>
            <a:endParaRPr lang="en-US" sz="2000" dirty="0" smtClean="0">
              <a:solidFill>
                <a:schemeClr val="bg1"/>
              </a:solidFill>
              <a:latin typeface="Arial" charset="0"/>
            </a:endParaRPr>
          </a:p>
        </p:txBody>
      </p:sp>
      <p:pic>
        <p:nvPicPr>
          <p:cNvPr id="62" name="Picture 13" descr="internet cloud 75 opac"/>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00298" y="2689168"/>
            <a:ext cx="3886200" cy="535785"/>
          </a:xfrm>
          <a:prstGeom prst="rect">
            <a:avLst/>
          </a:prstGeom>
          <a:noFill/>
          <a:effectLst/>
        </p:spPr>
      </p:pic>
      <p:sp>
        <p:nvSpPr>
          <p:cNvPr id="63" name="TextBox 62"/>
          <p:cNvSpPr txBox="1"/>
          <p:nvPr/>
        </p:nvSpPr>
        <p:spPr>
          <a:xfrm>
            <a:off x="3786182" y="2796325"/>
            <a:ext cx="1152532" cy="338554"/>
          </a:xfrm>
          <a:prstGeom prst="rect">
            <a:avLst/>
          </a:prstGeom>
          <a:noFill/>
        </p:spPr>
        <p:txBody>
          <a:bodyPr wrap="square" rtlCol="0">
            <a:spAutoFit/>
          </a:bodyPr>
          <a:lstStyle/>
          <a:p>
            <a:pPr algn="ctr"/>
            <a:r>
              <a:rPr lang="en-US" sz="1600" b="1" i="1" dirty="0" smtClean="0">
                <a:solidFill>
                  <a:schemeClr val="bg1"/>
                </a:solidFill>
              </a:rPr>
              <a:t>Internet</a:t>
            </a:r>
            <a:endParaRPr lang="en-US" sz="1600" b="1" i="1" dirty="0">
              <a:solidFill>
                <a:schemeClr val="bg1"/>
              </a:solidFill>
            </a:endParaRPr>
          </a:p>
        </p:txBody>
      </p:sp>
      <p:sp>
        <p:nvSpPr>
          <p:cNvPr id="75" name="Rectangle 74"/>
          <p:cNvSpPr/>
          <p:nvPr/>
        </p:nvSpPr>
        <p:spPr bwMode="auto">
          <a:xfrm>
            <a:off x="3000365" y="2260540"/>
            <a:ext cx="2714644" cy="267893"/>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bg1"/>
              </a:solidFill>
              <a:effectLst/>
              <a:latin typeface="Arial" charset="0"/>
            </a:endParaRPr>
          </a:p>
        </p:txBody>
      </p:sp>
      <p:sp>
        <p:nvSpPr>
          <p:cNvPr id="76" name="TextBox 75"/>
          <p:cNvSpPr txBox="1"/>
          <p:nvPr/>
        </p:nvSpPr>
        <p:spPr>
          <a:xfrm>
            <a:off x="2928356" y="2260540"/>
            <a:ext cx="2867780" cy="307777"/>
          </a:xfrm>
          <a:prstGeom prst="rect">
            <a:avLst/>
          </a:prstGeom>
          <a:effectLst/>
        </p:spPr>
        <p:style>
          <a:lnRef idx="0">
            <a:scrgbClr r="0" g="0" b="0"/>
          </a:lnRef>
          <a:fillRef idx="1003">
            <a:schemeClr val="dk2"/>
          </a:fillRef>
          <a:effectRef idx="0">
            <a:scrgbClr r="0" g="0" b="0"/>
          </a:effectRef>
          <a:fontRef idx="major"/>
        </p:style>
        <p:txBody>
          <a:bodyPr wrap="square" rtlCol="0">
            <a:spAutoFit/>
          </a:bodyPr>
          <a:lstStyle/>
          <a:p>
            <a:pPr algn="ctr"/>
            <a:r>
              <a:rPr lang="en-US" sz="1400" b="1" dirty="0" err="1" smtClean="0">
                <a:solidFill>
                  <a:schemeClr val="bg1"/>
                </a:solidFill>
              </a:rPr>
              <a:t>Plateforme</a:t>
            </a:r>
            <a:r>
              <a:rPr lang="en-US" sz="1400" b="1" dirty="0" smtClean="0">
                <a:solidFill>
                  <a:schemeClr val="bg1"/>
                </a:solidFill>
              </a:rPr>
              <a:t> </a:t>
            </a:r>
            <a:r>
              <a:rPr lang="en-US" sz="1400" b="1" dirty="0">
                <a:solidFill>
                  <a:schemeClr val="bg1"/>
                </a:solidFill>
              </a:rPr>
              <a:t>Windows Azure</a:t>
            </a:r>
          </a:p>
        </p:txBody>
      </p:sp>
    </p:spTree>
    <p:extLst>
      <p:ext uri="{BB962C8B-B14F-4D97-AF65-F5344CB8AC3E}">
        <p14:creationId xmlns:p14="http://schemas.microsoft.com/office/powerpoint/2010/main" val="2754418116"/>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itle 73"/>
          <p:cNvSpPr>
            <a:spLocks noGrp="1"/>
          </p:cNvSpPr>
          <p:nvPr>
            <p:ph type="title"/>
          </p:nvPr>
        </p:nvSpPr>
        <p:spPr>
          <a:xfrm>
            <a:off x="0" y="300593"/>
            <a:ext cx="9144000" cy="830997"/>
          </a:xfrm>
        </p:spPr>
        <p:txBody>
          <a:bodyPr/>
          <a:lstStyle/>
          <a:p>
            <a:r>
              <a:rPr lang="en-US" sz="2800" dirty="0" err="1">
                <a:solidFill>
                  <a:schemeClr val="bg1"/>
                </a:solidFill>
                <a:latin typeface="Segoe"/>
              </a:rPr>
              <a:t>Souhaitez-vous</a:t>
            </a:r>
            <a:r>
              <a:rPr lang="en-US" sz="2800" dirty="0">
                <a:solidFill>
                  <a:schemeClr val="bg1"/>
                </a:solidFill>
                <a:latin typeface="Segoe"/>
              </a:rPr>
              <a:t> </a:t>
            </a:r>
            <a:r>
              <a:rPr lang="en-US" sz="2800" dirty="0" err="1">
                <a:solidFill>
                  <a:schemeClr val="bg1"/>
                </a:solidFill>
                <a:latin typeface="Segoe"/>
              </a:rPr>
              <a:t>construire</a:t>
            </a:r>
            <a:r>
              <a:rPr lang="en-US" sz="2800" dirty="0">
                <a:solidFill>
                  <a:schemeClr val="bg1"/>
                </a:solidFill>
                <a:latin typeface="Segoe"/>
              </a:rPr>
              <a:t> </a:t>
            </a:r>
            <a:r>
              <a:rPr lang="en-US" sz="2800" dirty="0" err="1">
                <a:solidFill>
                  <a:schemeClr val="bg1"/>
                </a:solidFill>
                <a:latin typeface="Segoe"/>
              </a:rPr>
              <a:t>une</a:t>
            </a:r>
            <a:r>
              <a:rPr lang="en-US" sz="2800" dirty="0">
                <a:solidFill>
                  <a:schemeClr val="bg1"/>
                </a:solidFill>
                <a:latin typeface="Segoe"/>
              </a:rPr>
              <a:t> </a:t>
            </a:r>
            <a:br>
              <a:rPr lang="en-US" sz="2800" dirty="0">
                <a:solidFill>
                  <a:schemeClr val="bg1"/>
                </a:solidFill>
                <a:latin typeface="Segoe"/>
              </a:rPr>
            </a:br>
            <a:r>
              <a:rPr lang="en-US" sz="2800" dirty="0" err="1">
                <a:solidFill>
                  <a:schemeClr val="bg1"/>
                </a:solidFill>
                <a:latin typeface="Segoe"/>
              </a:rPr>
              <a:t>Applicaton</a:t>
            </a:r>
            <a:r>
              <a:rPr lang="en-US" sz="2800" dirty="0">
                <a:solidFill>
                  <a:schemeClr val="bg1"/>
                </a:solidFill>
                <a:latin typeface="Segoe"/>
              </a:rPr>
              <a:t> </a:t>
            </a:r>
            <a:r>
              <a:rPr lang="en-US" sz="2800" dirty="0" err="1">
                <a:solidFill>
                  <a:schemeClr val="bg1"/>
                </a:solidFill>
                <a:latin typeface="Segoe"/>
              </a:rPr>
              <a:t>SaaS</a:t>
            </a:r>
            <a:r>
              <a:rPr lang="en-US" sz="2800" dirty="0">
                <a:solidFill>
                  <a:schemeClr val="bg1"/>
                </a:solidFill>
                <a:latin typeface="Segoe"/>
              </a:rPr>
              <a:t> ?</a:t>
            </a:r>
          </a:p>
        </p:txBody>
      </p:sp>
      <p:sp>
        <p:nvSpPr>
          <p:cNvPr id="100" name="Content Placeholder 99"/>
          <p:cNvSpPr>
            <a:spLocks noGrp="1"/>
          </p:cNvSpPr>
          <p:nvPr>
            <p:ph idx="4294967295"/>
          </p:nvPr>
        </p:nvSpPr>
        <p:spPr>
          <a:xfrm>
            <a:off x="45726" y="1690967"/>
            <a:ext cx="5102338" cy="2897007"/>
          </a:xfrm>
          <a:prstGeom prst="rect">
            <a:avLst/>
          </a:prstGeom>
        </p:spPr>
        <p:txBody>
          <a:bodyPr/>
          <a:lstStyle/>
          <a:p>
            <a:r>
              <a:rPr lang="en-US" sz="1600" dirty="0" err="1" smtClean="0">
                <a:solidFill>
                  <a:schemeClr val="bg1"/>
                </a:solidFill>
                <a:latin typeface="Segoe"/>
              </a:rPr>
              <a:t>Pourriez-vous</a:t>
            </a:r>
            <a:r>
              <a:rPr lang="en-US" sz="1600" dirty="0" smtClean="0">
                <a:solidFill>
                  <a:schemeClr val="bg1"/>
                </a:solidFill>
                <a:latin typeface="Segoe"/>
              </a:rPr>
              <a:t> </a:t>
            </a:r>
            <a:r>
              <a:rPr lang="en-US" sz="1600" dirty="0" err="1" smtClean="0">
                <a:solidFill>
                  <a:schemeClr val="bg1"/>
                </a:solidFill>
                <a:latin typeface="Segoe"/>
              </a:rPr>
              <a:t>être</a:t>
            </a:r>
            <a:r>
              <a:rPr lang="en-US" sz="1600" dirty="0" smtClean="0">
                <a:solidFill>
                  <a:schemeClr val="bg1"/>
                </a:solidFill>
                <a:latin typeface="Segoe"/>
              </a:rPr>
              <a:t> plus </a:t>
            </a:r>
            <a:r>
              <a:rPr lang="en-US" sz="1600" dirty="0" err="1" smtClean="0">
                <a:solidFill>
                  <a:schemeClr val="bg1"/>
                </a:solidFill>
                <a:latin typeface="Segoe"/>
              </a:rPr>
              <a:t>compétitif</a:t>
            </a:r>
            <a:r>
              <a:rPr lang="en-US" sz="1600" dirty="0" smtClean="0">
                <a:solidFill>
                  <a:schemeClr val="bg1"/>
                </a:solidFill>
                <a:latin typeface="Segoe"/>
              </a:rPr>
              <a:t> avec du </a:t>
            </a:r>
            <a:r>
              <a:rPr lang="en-US" sz="1600" dirty="0" err="1" smtClean="0">
                <a:solidFill>
                  <a:schemeClr val="bg1"/>
                </a:solidFill>
                <a:latin typeface="Segoe"/>
              </a:rPr>
              <a:t>SaaS</a:t>
            </a:r>
            <a:r>
              <a:rPr lang="en-US" sz="1600" dirty="0" smtClean="0">
                <a:solidFill>
                  <a:schemeClr val="bg1"/>
                </a:solidFill>
                <a:latin typeface="Segoe"/>
              </a:rPr>
              <a:t> ?</a:t>
            </a:r>
          </a:p>
          <a:p>
            <a:pPr lvl="1"/>
            <a:r>
              <a:rPr lang="en-US" sz="1400" dirty="0" err="1" smtClean="0">
                <a:solidFill>
                  <a:schemeClr val="bg1"/>
                </a:solidFill>
                <a:latin typeface="Segoe"/>
              </a:rPr>
              <a:t>Vos</a:t>
            </a:r>
            <a:r>
              <a:rPr lang="en-US" sz="1400" dirty="0" smtClean="0">
                <a:solidFill>
                  <a:schemeClr val="bg1"/>
                </a:solidFill>
                <a:latin typeface="Segoe"/>
              </a:rPr>
              <a:t> </a:t>
            </a:r>
            <a:r>
              <a:rPr lang="en-US" sz="1400" dirty="0" err="1" smtClean="0">
                <a:solidFill>
                  <a:schemeClr val="bg1"/>
                </a:solidFill>
                <a:latin typeface="Segoe"/>
              </a:rPr>
              <a:t>concurrents</a:t>
            </a:r>
            <a:r>
              <a:rPr lang="en-US" sz="1400" dirty="0" smtClean="0">
                <a:solidFill>
                  <a:schemeClr val="bg1"/>
                </a:solidFill>
                <a:latin typeface="Segoe"/>
              </a:rPr>
              <a:t> </a:t>
            </a:r>
            <a:r>
              <a:rPr lang="en-US" sz="1400" dirty="0" err="1" smtClean="0">
                <a:solidFill>
                  <a:schemeClr val="bg1"/>
                </a:solidFill>
                <a:latin typeface="Segoe"/>
              </a:rPr>
              <a:t>offrent-ils</a:t>
            </a:r>
            <a:r>
              <a:rPr lang="en-US" sz="1400" dirty="0" smtClean="0">
                <a:solidFill>
                  <a:schemeClr val="bg1"/>
                </a:solidFill>
                <a:latin typeface="Segoe"/>
              </a:rPr>
              <a:t> déjà </a:t>
            </a:r>
            <a:r>
              <a:rPr lang="en-US" sz="1400" dirty="0" err="1" smtClean="0">
                <a:solidFill>
                  <a:schemeClr val="bg1"/>
                </a:solidFill>
                <a:latin typeface="Segoe"/>
              </a:rPr>
              <a:t>une</a:t>
            </a:r>
            <a:r>
              <a:rPr lang="en-US" sz="1400" dirty="0" smtClean="0">
                <a:solidFill>
                  <a:schemeClr val="bg1"/>
                </a:solidFill>
                <a:latin typeface="Segoe"/>
              </a:rPr>
              <a:t> solution </a:t>
            </a:r>
            <a:r>
              <a:rPr lang="en-US" sz="1400" dirty="0" err="1" smtClean="0">
                <a:solidFill>
                  <a:schemeClr val="bg1"/>
                </a:solidFill>
                <a:latin typeface="Segoe"/>
              </a:rPr>
              <a:t>SaaS</a:t>
            </a:r>
            <a:r>
              <a:rPr lang="en-US" sz="1400" dirty="0" smtClean="0">
                <a:solidFill>
                  <a:schemeClr val="bg1"/>
                </a:solidFill>
                <a:latin typeface="Segoe"/>
              </a:rPr>
              <a:t> ?</a:t>
            </a:r>
          </a:p>
          <a:p>
            <a:r>
              <a:rPr lang="en-US" sz="1600" dirty="0" err="1" smtClean="0">
                <a:solidFill>
                  <a:schemeClr val="bg1"/>
                </a:solidFill>
                <a:latin typeface="Segoe"/>
              </a:rPr>
              <a:t>Pourriez-vous</a:t>
            </a:r>
            <a:r>
              <a:rPr lang="en-US" sz="1600" dirty="0" smtClean="0">
                <a:solidFill>
                  <a:schemeClr val="bg1"/>
                </a:solidFill>
                <a:latin typeface="Segoe"/>
              </a:rPr>
              <a:t> </a:t>
            </a:r>
            <a:r>
              <a:rPr lang="en-US" sz="1600" dirty="0" err="1" smtClean="0">
                <a:solidFill>
                  <a:schemeClr val="bg1"/>
                </a:solidFill>
                <a:latin typeface="Segoe"/>
              </a:rPr>
              <a:t>entrer</a:t>
            </a:r>
            <a:r>
              <a:rPr lang="en-US" sz="1600" dirty="0" smtClean="0">
                <a:solidFill>
                  <a:schemeClr val="bg1"/>
                </a:solidFill>
                <a:latin typeface="Segoe"/>
              </a:rPr>
              <a:t> </a:t>
            </a:r>
            <a:r>
              <a:rPr lang="en-US" sz="1600" dirty="0" err="1" smtClean="0">
                <a:solidFill>
                  <a:schemeClr val="bg1"/>
                </a:solidFill>
                <a:latin typeface="Segoe"/>
              </a:rPr>
              <a:t>sur</a:t>
            </a:r>
            <a:r>
              <a:rPr lang="en-US" sz="1600" dirty="0" smtClean="0">
                <a:solidFill>
                  <a:schemeClr val="bg1"/>
                </a:solidFill>
                <a:latin typeface="Segoe"/>
              </a:rPr>
              <a:t> un nouveau </a:t>
            </a:r>
            <a:r>
              <a:rPr lang="en-US" sz="1600" dirty="0" err="1" smtClean="0">
                <a:solidFill>
                  <a:schemeClr val="bg1"/>
                </a:solidFill>
                <a:latin typeface="Segoe"/>
              </a:rPr>
              <a:t>marché</a:t>
            </a:r>
            <a:r>
              <a:rPr lang="en-US" sz="1600" dirty="0" smtClean="0">
                <a:solidFill>
                  <a:schemeClr val="bg1"/>
                </a:solidFill>
                <a:latin typeface="Segoe"/>
              </a:rPr>
              <a:t> avec </a:t>
            </a:r>
            <a:r>
              <a:rPr lang="en-US" sz="1600" dirty="0" err="1" smtClean="0">
                <a:solidFill>
                  <a:schemeClr val="bg1"/>
                </a:solidFill>
                <a:latin typeface="Segoe"/>
              </a:rPr>
              <a:t>une</a:t>
            </a:r>
            <a:r>
              <a:rPr lang="en-US" sz="1600" dirty="0" smtClean="0">
                <a:solidFill>
                  <a:schemeClr val="bg1"/>
                </a:solidFill>
                <a:latin typeface="Segoe"/>
              </a:rPr>
              <a:t> application </a:t>
            </a:r>
            <a:r>
              <a:rPr lang="en-US" sz="1600" dirty="0" err="1" smtClean="0">
                <a:solidFill>
                  <a:schemeClr val="bg1"/>
                </a:solidFill>
                <a:latin typeface="Segoe"/>
              </a:rPr>
              <a:t>SaaS</a:t>
            </a:r>
            <a:r>
              <a:rPr lang="en-US" sz="1600" dirty="0" smtClean="0">
                <a:solidFill>
                  <a:schemeClr val="bg1"/>
                </a:solidFill>
                <a:latin typeface="Segoe"/>
              </a:rPr>
              <a:t> ?</a:t>
            </a:r>
          </a:p>
          <a:p>
            <a:r>
              <a:rPr lang="en-US" sz="1600" dirty="0" err="1" smtClean="0">
                <a:solidFill>
                  <a:schemeClr val="bg1"/>
                </a:solidFill>
                <a:latin typeface="Segoe"/>
              </a:rPr>
              <a:t>Est-ce</a:t>
            </a:r>
            <a:r>
              <a:rPr lang="en-US" sz="1600" dirty="0" smtClean="0">
                <a:solidFill>
                  <a:schemeClr val="bg1"/>
                </a:solidFill>
                <a:latin typeface="Segoe"/>
              </a:rPr>
              <a:t> </a:t>
            </a:r>
            <a:r>
              <a:rPr lang="en-US" sz="1600" dirty="0" err="1" smtClean="0">
                <a:solidFill>
                  <a:schemeClr val="bg1"/>
                </a:solidFill>
                <a:latin typeface="Segoe"/>
              </a:rPr>
              <a:t>que</a:t>
            </a:r>
            <a:r>
              <a:rPr lang="en-US" sz="1600" dirty="0" smtClean="0">
                <a:solidFill>
                  <a:schemeClr val="bg1"/>
                </a:solidFill>
                <a:latin typeface="Segoe"/>
              </a:rPr>
              <a:t> </a:t>
            </a:r>
            <a:r>
              <a:rPr lang="en-US" sz="1600" dirty="0" err="1" smtClean="0">
                <a:solidFill>
                  <a:schemeClr val="bg1"/>
                </a:solidFill>
                <a:latin typeface="Segoe"/>
              </a:rPr>
              <a:t>l’une</a:t>
            </a:r>
            <a:r>
              <a:rPr lang="en-US" sz="1600" dirty="0" smtClean="0">
                <a:solidFill>
                  <a:schemeClr val="bg1"/>
                </a:solidFill>
                <a:latin typeface="Segoe"/>
              </a:rPr>
              <a:t> de </a:t>
            </a:r>
            <a:r>
              <a:rPr lang="en-US" sz="1600" dirty="0" err="1" smtClean="0">
                <a:solidFill>
                  <a:schemeClr val="bg1"/>
                </a:solidFill>
                <a:latin typeface="Segoe"/>
              </a:rPr>
              <a:t>vos</a:t>
            </a:r>
            <a:r>
              <a:rPr lang="en-US" sz="1600" dirty="0" smtClean="0">
                <a:solidFill>
                  <a:schemeClr val="bg1"/>
                </a:solidFill>
                <a:latin typeface="Segoe"/>
              </a:rPr>
              <a:t> applications </a:t>
            </a:r>
            <a:r>
              <a:rPr lang="en-US" sz="1600" dirty="0" err="1" smtClean="0">
                <a:solidFill>
                  <a:schemeClr val="bg1"/>
                </a:solidFill>
                <a:latin typeface="Segoe"/>
              </a:rPr>
              <a:t>SaaS</a:t>
            </a:r>
            <a:r>
              <a:rPr lang="en-US" sz="1600" dirty="0" smtClean="0">
                <a:solidFill>
                  <a:schemeClr val="bg1"/>
                </a:solidFill>
                <a:latin typeface="Segoe"/>
              </a:rPr>
              <a:t> </a:t>
            </a:r>
            <a:r>
              <a:rPr lang="en-US" sz="1600" dirty="0" err="1" smtClean="0">
                <a:solidFill>
                  <a:schemeClr val="bg1"/>
                </a:solidFill>
                <a:latin typeface="Segoe"/>
              </a:rPr>
              <a:t>existantes</a:t>
            </a:r>
            <a:r>
              <a:rPr lang="en-US" sz="1600" dirty="0" smtClean="0">
                <a:solidFill>
                  <a:schemeClr val="bg1"/>
                </a:solidFill>
                <a:latin typeface="Segoe"/>
              </a:rPr>
              <a:t> </a:t>
            </a:r>
            <a:r>
              <a:rPr lang="en-US" sz="1600" dirty="0" err="1" smtClean="0">
                <a:solidFill>
                  <a:schemeClr val="bg1"/>
                </a:solidFill>
                <a:latin typeface="Segoe"/>
              </a:rPr>
              <a:t>pourraient</a:t>
            </a:r>
            <a:r>
              <a:rPr lang="en-US" sz="1600" dirty="0" smtClean="0">
                <a:solidFill>
                  <a:schemeClr val="bg1"/>
                </a:solidFill>
                <a:latin typeface="Segoe"/>
              </a:rPr>
              <a:t> </a:t>
            </a:r>
            <a:r>
              <a:rPr lang="en-US" sz="1600" dirty="0" err="1" smtClean="0">
                <a:solidFill>
                  <a:schemeClr val="bg1"/>
                </a:solidFill>
                <a:latin typeface="Segoe"/>
              </a:rPr>
              <a:t>être</a:t>
            </a:r>
            <a:r>
              <a:rPr lang="en-US" sz="1600" dirty="0" smtClean="0">
                <a:solidFill>
                  <a:schemeClr val="bg1"/>
                </a:solidFill>
                <a:latin typeface="Segoe"/>
              </a:rPr>
              <a:t> encore </a:t>
            </a:r>
            <a:r>
              <a:rPr lang="en-US" sz="1600" dirty="0" err="1" smtClean="0">
                <a:solidFill>
                  <a:schemeClr val="bg1"/>
                </a:solidFill>
                <a:latin typeface="Segoe"/>
              </a:rPr>
              <a:t>meilleure</a:t>
            </a:r>
            <a:r>
              <a:rPr lang="en-US" sz="1600" dirty="0" smtClean="0">
                <a:solidFill>
                  <a:schemeClr val="bg1"/>
                </a:solidFill>
                <a:latin typeface="Segoe"/>
              </a:rPr>
              <a:t> en </a:t>
            </a:r>
            <a:r>
              <a:rPr lang="en-US" sz="1600" dirty="0" err="1" smtClean="0">
                <a:solidFill>
                  <a:schemeClr val="bg1"/>
                </a:solidFill>
                <a:latin typeface="Segoe"/>
              </a:rPr>
              <a:t>s’exécutant</a:t>
            </a:r>
            <a:r>
              <a:rPr lang="en-US" sz="1600" dirty="0" smtClean="0">
                <a:solidFill>
                  <a:schemeClr val="bg1"/>
                </a:solidFill>
                <a:latin typeface="Segoe"/>
              </a:rPr>
              <a:t> </a:t>
            </a:r>
            <a:r>
              <a:rPr lang="en-US" sz="1600" dirty="0" err="1" smtClean="0">
                <a:solidFill>
                  <a:schemeClr val="bg1"/>
                </a:solidFill>
                <a:latin typeface="Segoe"/>
              </a:rPr>
              <a:t>sur</a:t>
            </a:r>
            <a:r>
              <a:rPr lang="en-US" sz="1600" dirty="0" smtClean="0">
                <a:solidFill>
                  <a:schemeClr val="bg1"/>
                </a:solidFill>
                <a:latin typeface="Segoe"/>
              </a:rPr>
              <a:t> la </a:t>
            </a:r>
            <a:r>
              <a:rPr lang="en-US" sz="1600" dirty="0" err="1" smtClean="0">
                <a:solidFill>
                  <a:schemeClr val="bg1"/>
                </a:solidFill>
                <a:latin typeface="Segoe"/>
              </a:rPr>
              <a:t>plateforme</a:t>
            </a:r>
            <a:r>
              <a:rPr lang="en-US" sz="1600" dirty="0" smtClean="0">
                <a:solidFill>
                  <a:schemeClr val="bg1"/>
                </a:solidFill>
                <a:latin typeface="Segoe"/>
              </a:rPr>
              <a:t>  Windows Azure ?</a:t>
            </a:r>
          </a:p>
        </p:txBody>
      </p:sp>
      <p:grpSp>
        <p:nvGrpSpPr>
          <p:cNvPr id="2" name="Group 1"/>
          <p:cNvGrpSpPr/>
          <p:nvPr/>
        </p:nvGrpSpPr>
        <p:grpSpPr>
          <a:xfrm>
            <a:off x="5306615" y="1690967"/>
            <a:ext cx="3886200" cy="2518190"/>
            <a:chOff x="2500298" y="1167594"/>
            <a:chExt cx="3886200" cy="2518190"/>
          </a:xfrm>
        </p:grpSpPr>
        <p:sp>
          <p:nvSpPr>
            <p:cNvPr id="47" name="Rounded Rectangle 46"/>
            <p:cNvSpPr/>
            <p:nvPr/>
          </p:nvSpPr>
          <p:spPr>
            <a:xfrm>
              <a:off x="2714612" y="1167594"/>
              <a:ext cx="3214710" cy="1553777"/>
            </a:xfrm>
            <a:prstGeom prst="roundRect">
              <a:avLst/>
            </a:prstGeom>
            <a:ln>
              <a:tailEnd type="stealth" w="lg" len="lg"/>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sz="1600">
                <a:solidFill>
                  <a:schemeClr val="bg1"/>
                </a:solidFill>
              </a:endParaRPr>
            </a:p>
          </p:txBody>
        </p:sp>
        <p:sp>
          <p:nvSpPr>
            <p:cNvPr id="71" name="Oval 70"/>
            <p:cNvSpPr/>
            <p:nvPr/>
          </p:nvSpPr>
          <p:spPr bwMode="auto">
            <a:xfrm>
              <a:off x="3143240" y="1649800"/>
              <a:ext cx="1143008" cy="482207"/>
            </a:xfrm>
            <a:prstGeom prst="ellipse">
              <a:avLst/>
            </a:prstGeom>
            <a:ln>
              <a:headEnd/>
              <a:tailEnd/>
            </a:ln>
          </p:spPr>
          <p:style>
            <a:lnRef idx="0">
              <a:schemeClr val="accent4"/>
            </a:lnRef>
            <a:fillRef idx="3">
              <a:schemeClr val="accent4"/>
            </a:fillRef>
            <a:effectRef idx="3">
              <a:schemeClr val="accent4"/>
            </a:effectRef>
            <a:fontRef idx="minor">
              <a:schemeClr val="lt1"/>
            </a:fontRef>
          </p:style>
          <p:txBody>
            <a:bodyPr>
              <a:noAutofit/>
            </a:bodyPr>
            <a:lstStyle/>
            <a:p>
              <a:pPr marL="0" marR="0" indent="0" defTabSz="914400" eaLnBrk="0" latinLnBrk="0" hangingPunct="0">
                <a:lnSpc>
                  <a:spcPct val="100000"/>
                </a:lnSpc>
                <a:buClrTx/>
                <a:buSzTx/>
                <a:buFontTx/>
                <a:buNone/>
                <a:tabLst/>
              </a:pPr>
              <a:endParaRPr lang="en-US" sz="800" dirty="0" smtClean="0">
                <a:solidFill>
                  <a:schemeClr val="bg1"/>
                </a:solidFill>
              </a:endParaRPr>
            </a:p>
          </p:txBody>
        </p:sp>
        <p:sp>
          <p:nvSpPr>
            <p:cNvPr id="69" name="Oval 68"/>
            <p:cNvSpPr/>
            <p:nvPr/>
          </p:nvSpPr>
          <p:spPr bwMode="auto">
            <a:xfrm>
              <a:off x="3071802" y="1596222"/>
              <a:ext cx="1143008" cy="482207"/>
            </a:xfrm>
            <a:prstGeom prst="ellipse">
              <a:avLst/>
            </a:prstGeom>
            <a:ln>
              <a:headEnd/>
              <a:tailEnd/>
            </a:ln>
          </p:spPr>
          <p:style>
            <a:lnRef idx="0">
              <a:schemeClr val="accent4"/>
            </a:lnRef>
            <a:fillRef idx="3">
              <a:schemeClr val="accent4"/>
            </a:fillRef>
            <a:effectRef idx="3">
              <a:schemeClr val="accent4"/>
            </a:effectRef>
            <a:fontRef idx="minor">
              <a:schemeClr val="lt1"/>
            </a:fontRef>
          </p:style>
          <p:txBody>
            <a:bodyPr>
              <a:noAutofit/>
            </a:bodyPr>
            <a:lstStyle/>
            <a:p>
              <a:pPr marL="0" marR="0" indent="0" defTabSz="914400" eaLnBrk="0" latinLnBrk="0" hangingPunct="0">
                <a:lnSpc>
                  <a:spcPct val="100000"/>
                </a:lnSpc>
                <a:buClrTx/>
                <a:buSzTx/>
                <a:buFontTx/>
                <a:buNone/>
                <a:tabLst/>
              </a:pPr>
              <a:endParaRPr lang="en-US" sz="800" dirty="0" smtClean="0">
                <a:solidFill>
                  <a:schemeClr val="bg1"/>
                </a:solidFill>
              </a:endParaRPr>
            </a:p>
          </p:txBody>
        </p:sp>
        <p:grpSp>
          <p:nvGrpSpPr>
            <p:cNvPr id="68" name="Group 67"/>
            <p:cNvGrpSpPr/>
            <p:nvPr/>
          </p:nvGrpSpPr>
          <p:grpSpPr>
            <a:xfrm>
              <a:off x="4500562" y="1756957"/>
              <a:ext cx="620490" cy="257177"/>
              <a:chOff x="4643438" y="1500174"/>
              <a:chExt cx="620490" cy="342902"/>
            </a:xfrm>
          </p:grpSpPr>
          <p:sp>
            <p:nvSpPr>
              <p:cNvPr id="18" name="Rounded Rectangle 17"/>
              <p:cNvSpPr/>
              <p:nvPr/>
            </p:nvSpPr>
            <p:spPr bwMode="auto">
              <a:xfrm>
                <a:off x="4643438" y="1500174"/>
                <a:ext cx="620490" cy="342902"/>
              </a:xfrm>
              <a:prstGeom prst="roundRect">
                <a:avLst/>
              </a:prstGeom>
              <a:ln>
                <a:headEnd/>
                <a:tailEnd type="none" w="lg" len="lg"/>
              </a:ln>
            </p:spPr>
            <p:style>
              <a:lnRef idx="0">
                <a:schemeClr val="accent5"/>
              </a:lnRef>
              <a:fillRef idx="3">
                <a:schemeClr val="accent5"/>
              </a:fillRef>
              <a:effectRef idx="3">
                <a:schemeClr val="accent5"/>
              </a:effectRef>
              <a:fontRef idx="minor">
                <a:schemeClr val="lt1"/>
              </a:fontRef>
            </p:style>
            <p:txBody>
              <a:bodyPr wrap="square" anchor="ctr">
                <a:noAutofit/>
              </a:bodyPr>
              <a:lstStyle/>
              <a:p>
                <a:pPr marR="0" indent="0" defTabSz="914099" fontAlgn="base">
                  <a:lnSpc>
                    <a:spcPct val="100000"/>
                  </a:lnSpc>
                  <a:spcBef>
                    <a:spcPct val="0"/>
                  </a:spcBef>
                  <a:spcAft>
                    <a:spcPct val="0"/>
                  </a:spcAft>
                  <a:buClrTx/>
                  <a:buSzTx/>
                  <a:buFontTx/>
                  <a:buNone/>
                  <a:tabLst/>
                </a:pPr>
                <a:endParaRPr lang="en-US" sz="1400" dirty="0" smtClean="0">
                  <a:solidFill>
                    <a:schemeClr val="bg1"/>
                  </a:solidFill>
                  <a:latin typeface="Segoe"/>
                  <a:cs typeface="Arial" pitchFamily="34" charset="0"/>
                </a:endParaRPr>
              </a:p>
            </p:txBody>
          </p:sp>
          <p:sp>
            <p:nvSpPr>
              <p:cNvPr id="19" name="Flowchart: Display 18"/>
              <p:cNvSpPr/>
              <p:nvPr/>
            </p:nvSpPr>
            <p:spPr bwMode="auto">
              <a:xfrm rot="5400000">
                <a:off x="4664869" y="1591002"/>
                <a:ext cx="193903" cy="155123"/>
              </a:xfrm>
              <a:prstGeom prst="flowChartDisplay">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none" lIns="91440" tIns="45720" rIns="91440" bIns="45720" numCol="1" rtlCol="0" anchor="ctr" anchorCtr="0" compatLnSpc="1">
                <a:prstTxWarp prst="textNoShape">
                  <a:avLst/>
                </a:prstTxWarp>
                <a:noAutofit/>
              </a:bodyPr>
              <a:lstStyle/>
              <a:p>
                <a:pPr algn="ctr" rtl="0"/>
                <a:endParaRPr lang="en-US" sz="2000" dirty="0" smtClean="0">
                  <a:solidFill>
                    <a:schemeClr val="bg1"/>
                  </a:solidFill>
                  <a:latin typeface="Arial" charset="0"/>
                  <a:cs typeface="+mn-cs"/>
                </a:endParaRPr>
              </a:p>
            </p:txBody>
          </p:sp>
          <p:sp>
            <p:nvSpPr>
              <p:cNvPr id="20" name="Flowchart: Display 19"/>
              <p:cNvSpPr/>
              <p:nvPr/>
            </p:nvSpPr>
            <p:spPr bwMode="auto">
              <a:xfrm rot="5400000">
                <a:off x="4858772" y="1591002"/>
                <a:ext cx="193903" cy="155123"/>
              </a:xfrm>
              <a:prstGeom prst="flowChartDisplay">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none" lIns="91440" tIns="45720" rIns="91440" bIns="45720" numCol="1" rtlCol="0" anchor="ctr" anchorCtr="0" compatLnSpc="1">
                <a:prstTxWarp prst="textNoShape">
                  <a:avLst/>
                </a:prstTxWarp>
                <a:noAutofit/>
              </a:bodyPr>
              <a:lstStyle/>
              <a:p>
                <a:pPr algn="ctr" rtl="0"/>
                <a:endParaRPr lang="en-US" sz="2000" dirty="0" smtClean="0">
                  <a:solidFill>
                    <a:schemeClr val="bg1"/>
                  </a:solidFill>
                  <a:latin typeface="Arial" charset="0"/>
                  <a:cs typeface="+mn-cs"/>
                </a:endParaRPr>
              </a:p>
            </p:txBody>
          </p:sp>
          <p:sp>
            <p:nvSpPr>
              <p:cNvPr id="21" name="Flowchart: Display 20"/>
              <p:cNvSpPr/>
              <p:nvPr/>
            </p:nvSpPr>
            <p:spPr bwMode="auto">
              <a:xfrm rot="5400000">
                <a:off x="5052676" y="1591002"/>
                <a:ext cx="193903" cy="155123"/>
              </a:xfrm>
              <a:prstGeom prst="flowChartDisplay">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none" lIns="91440" tIns="45720" rIns="91440" bIns="45720" numCol="1" rtlCol="0" anchor="ctr" anchorCtr="0" compatLnSpc="1">
                <a:prstTxWarp prst="textNoShape">
                  <a:avLst/>
                </a:prstTxWarp>
                <a:noAutofit/>
              </a:bodyPr>
              <a:lstStyle/>
              <a:p>
                <a:pPr algn="ctr" rtl="0"/>
                <a:endParaRPr lang="en-US" sz="2000" dirty="0" smtClean="0">
                  <a:solidFill>
                    <a:schemeClr val="bg1"/>
                  </a:solidFill>
                  <a:latin typeface="Arial" charset="0"/>
                  <a:cs typeface="+mn-cs"/>
                </a:endParaRPr>
              </a:p>
            </p:txBody>
          </p:sp>
        </p:grpSp>
        <p:pic>
          <p:nvPicPr>
            <p:cNvPr id="50" name="Picture 13" descr="internet cloud 75 opac"/>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00298" y="2774949"/>
              <a:ext cx="3886200" cy="535785"/>
            </a:xfrm>
            <a:prstGeom prst="rect">
              <a:avLst/>
            </a:prstGeom>
            <a:noFill/>
            <a:effectLst/>
          </p:spPr>
        </p:pic>
        <p:sp>
          <p:nvSpPr>
            <p:cNvPr id="51" name="TextBox 50"/>
            <p:cNvSpPr txBox="1"/>
            <p:nvPr/>
          </p:nvSpPr>
          <p:spPr>
            <a:xfrm>
              <a:off x="3786182" y="2882106"/>
              <a:ext cx="1152532" cy="338554"/>
            </a:xfrm>
            <a:prstGeom prst="rect">
              <a:avLst/>
            </a:prstGeom>
            <a:noFill/>
          </p:spPr>
          <p:txBody>
            <a:bodyPr wrap="square" rtlCol="0">
              <a:spAutoFit/>
            </a:bodyPr>
            <a:lstStyle/>
            <a:p>
              <a:pPr algn="ctr"/>
              <a:r>
                <a:rPr lang="en-US" sz="1600" b="1" i="1" dirty="0" smtClean="0">
                  <a:solidFill>
                    <a:schemeClr val="bg1"/>
                  </a:solidFill>
                </a:rPr>
                <a:t>Internet</a:t>
              </a:r>
              <a:endParaRPr lang="en-US" sz="1600" b="1" i="1" dirty="0">
                <a:solidFill>
                  <a:schemeClr val="bg1"/>
                </a:solidFill>
              </a:endParaRPr>
            </a:p>
          </p:txBody>
        </p:sp>
        <p:sp>
          <p:nvSpPr>
            <p:cNvPr id="52" name="Rounded Rectangle 51"/>
            <p:cNvSpPr/>
            <p:nvPr/>
          </p:nvSpPr>
          <p:spPr>
            <a:xfrm>
              <a:off x="2714612" y="3310734"/>
              <a:ext cx="1500198" cy="375050"/>
            </a:xfrm>
            <a:prstGeom prst="roundRect">
              <a:avLst/>
            </a:prstGeom>
            <a:ln>
              <a:tailEnd type="stealth" w="lg" len="lg"/>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600">
                <a:solidFill>
                  <a:schemeClr val="bg1"/>
                </a:solidFill>
              </a:endParaRPr>
            </a:p>
          </p:txBody>
        </p:sp>
        <p:sp>
          <p:nvSpPr>
            <p:cNvPr id="53" name="TextBox 52"/>
            <p:cNvSpPr txBox="1"/>
            <p:nvPr/>
          </p:nvSpPr>
          <p:spPr>
            <a:xfrm>
              <a:off x="2786050" y="3364312"/>
              <a:ext cx="1357322" cy="307777"/>
            </a:xfrm>
            <a:prstGeom prst="rect">
              <a:avLst/>
            </a:prstGeom>
            <a:noFill/>
          </p:spPr>
          <p:txBody>
            <a:bodyPr wrap="square" rtlCol="0">
              <a:spAutoFit/>
            </a:bodyPr>
            <a:lstStyle/>
            <a:p>
              <a:pPr algn="ctr"/>
              <a:r>
                <a:rPr lang="en-US" sz="1400" b="1" i="1" dirty="0" smtClean="0">
                  <a:solidFill>
                    <a:schemeClr val="bg1"/>
                  </a:solidFill>
                </a:rPr>
                <a:t>Client 1</a:t>
              </a:r>
              <a:endParaRPr lang="en-US" sz="1400" b="1" i="1" dirty="0">
                <a:solidFill>
                  <a:schemeClr val="bg1"/>
                </a:solidFill>
              </a:endParaRPr>
            </a:p>
          </p:txBody>
        </p:sp>
        <p:sp>
          <p:nvSpPr>
            <p:cNvPr id="54" name="TextBox 53"/>
            <p:cNvSpPr txBox="1"/>
            <p:nvPr/>
          </p:nvSpPr>
          <p:spPr>
            <a:xfrm>
              <a:off x="4214810" y="3364313"/>
              <a:ext cx="428628" cy="276999"/>
            </a:xfrm>
            <a:prstGeom prst="rect">
              <a:avLst/>
            </a:prstGeom>
            <a:noFill/>
          </p:spPr>
          <p:txBody>
            <a:bodyPr wrap="square" rtlCol="0">
              <a:spAutoFit/>
            </a:bodyPr>
            <a:lstStyle/>
            <a:p>
              <a:pPr algn="ctr"/>
              <a:r>
                <a:rPr lang="en-US" sz="1200" b="1" i="1" dirty="0" smtClean="0">
                  <a:solidFill>
                    <a:schemeClr val="bg1"/>
                  </a:solidFill>
                </a:rPr>
                <a:t>. . .</a:t>
              </a:r>
              <a:endParaRPr lang="en-US" sz="1200" b="1" i="1" dirty="0">
                <a:solidFill>
                  <a:schemeClr val="bg1"/>
                </a:solidFill>
              </a:endParaRPr>
            </a:p>
          </p:txBody>
        </p:sp>
        <p:sp>
          <p:nvSpPr>
            <p:cNvPr id="55" name="TextBox 54"/>
            <p:cNvSpPr txBox="1"/>
            <p:nvPr/>
          </p:nvSpPr>
          <p:spPr>
            <a:xfrm>
              <a:off x="2928926" y="1167594"/>
              <a:ext cx="2786082" cy="307777"/>
            </a:xfrm>
            <a:prstGeom prst="rect">
              <a:avLst/>
            </a:prstGeom>
            <a:noFill/>
          </p:spPr>
          <p:txBody>
            <a:bodyPr wrap="square" rtlCol="0">
              <a:spAutoFit/>
            </a:bodyPr>
            <a:lstStyle/>
            <a:p>
              <a:pPr algn="ctr"/>
              <a:r>
                <a:rPr lang="en-US" sz="1400" b="1" dirty="0">
                  <a:solidFill>
                    <a:schemeClr val="bg1"/>
                  </a:solidFill>
                </a:rPr>
                <a:t>Application </a:t>
              </a:r>
              <a:r>
                <a:rPr lang="en-US" sz="1400" b="1" dirty="0" err="1">
                  <a:solidFill>
                    <a:schemeClr val="bg1"/>
                  </a:solidFill>
                </a:rPr>
                <a:t>SaaS</a:t>
              </a:r>
              <a:r>
                <a:rPr lang="en-US" sz="1400" b="1" dirty="0">
                  <a:solidFill>
                    <a:schemeClr val="bg1"/>
                  </a:solidFill>
                </a:rPr>
                <a:t> </a:t>
              </a:r>
            </a:p>
          </p:txBody>
        </p:sp>
        <p:sp>
          <p:nvSpPr>
            <p:cNvPr id="56" name="Rounded Rectangle 55"/>
            <p:cNvSpPr/>
            <p:nvPr/>
          </p:nvSpPr>
          <p:spPr>
            <a:xfrm>
              <a:off x="4643438" y="3310734"/>
              <a:ext cx="1500198" cy="375050"/>
            </a:xfrm>
            <a:prstGeom prst="roundRect">
              <a:avLst/>
            </a:prstGeom>
            <a:ln>
              <a:tailEnd type="stealth" w="lg" len="lg"/>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600">
                <a:solidFill>
                  <a:schemeClr val="bg1"/>
                </a:solidFill>
              </a:endParaRPr>
            </a:p>
          </p:txBody>
        </p:sp>
        <p:sp>
          <p:nvSpPr>
            <p:cNvPr id="57" name="TextBox 56"/>
            <p:cNvSpPr txBox="1"/>
            <p:nvPr/>
          </p:nvSpPr>
          <p:spPr>
            <a:xfrm>
              <a:off x="4714876" y="3364312"/>
              <a:ext cx="1357322" cy="307777"/>
            </a:xfrm>
            <a:prstGeom prst="rect">
              <a:avLst/>
            </a:prstGeom>
            <a:noFill/>
          </p:spPr>
          <p:txBody>
            <a:bodyPr wrap="square" rtlCol="0">
              <a:spAutoFit/>
            </a:bodyPr>
            <a:lstStyle/>
            <a:p>
              <a:pPr algn="ctr"/>
              <a:r>
                <a:rPr lang="en-US" sz="1400" b="1" i="1" dirty="0" smtClean="0">
                  <a:solidFill>
                    <a:schemeClr val="bg1"/>
                  </a:solidFill>
                </a:rPr>
                <a:t>Client N</a:t>
              </a:r>
              <a:endParaRPr lang="en-US" sz="1400" b="1" i="1" dirty="0">
                <a:solidFill>
                  <a:schemeClr val="bg1"/>
                </a:solidFill>
              </a:endParaRPr>
            </a:p>
          </p:txBody>
        </p:sp>
        <p:sp>
          <p:nvSpPr>
            <p:cNvPr id="58" name="Freeform 57"/>
            <p:cNvSpPr/>
            <p:nvPr/>
          </p:nvSpPr>
          <p:spPr>
            <a:xfrm>
              <a:off x="3286117" y="2185585"/>
              <a:ext cx="311099" cy="1122923"/>
            </a:xfrm>
            <a:custGeom>
              <a:avLst/>
              <a:gdLst>
                <a:gd name="connsiteX0" fmla="*/ 363747 w 363747"/>
                <a:gd name="connsiteY0" fmla="*/ 0 h 1544128"/>
                <a:gd name="connsiteX1" fmla="*/ 35943 w 363747"/>
                <a:gd name="connsiteY1" fmla="*/ 750498 h 1544128"/>
                <a:gd name="connsiteX2" fmla="*/ 148087 w 363747"/>
                <a:gd name="connsiteY2" fmla="*/ 1544128 h 1544128"/>
              </a:gdLst>
              <a:ahLst/>
              <a:cxnLst>
                <a:cxn ang="0">
                  <a:pos x="connsiteX0" y="connsiteY0"/>
                </a:cxn>
                <a:cxn ang="0">
                  <a:pos x="connsiteX1" y="connsiteY1"/>
                </a:cxn>
                <a:cxn ang="0">
                  <a:pos x="connsiteX2" y="connsiteY2"/>
                </a:cxn>
              </a:cxnLst>
              <a:rect l="l" t="t" r="r" b="b"/>
              <a:pathLst>
                <a:path w="363747" h="1544128">
                  <a:moveTo>
                    <a:pt x="363747" y="0"/>
                  </a:moveTo>
                  <a:cubicBezTo>
                    <a:pt x="217816" y="246571"/>
                    <a:pt x="71886" y="493143"/>
                    <a:pt x="35943" y="750498"/>
                  </a:cubicBezTo>
                  <a:cubicBezTo>
                    <a:pt x="0" y="1007853"/>
                    <a:pt x="74043" y="1275990"/>
                    <a:pt x="148087" y="1544128"/>
                  </a:cubicBezTo>
                </a:path>
              </a:pathLst>
            </a:custGeom>
            <a:noFill/>
            <a:ln w="19050" cap="flat" cmpd="sng" algn="ctr">
              <a:solidFill>
                <a:schemeClr val="tx1"/>
              </a:solidFill>
              <a:prstDash val="solid"/>
              <a:round/>
              <a:headEnd type="stealth" w="lg" len="lg"/>
              <a:tailEnd type="none" w="lg" len="lg"/>
            </a:ln>
            <a:effectLst/>
          </p:spPr>
          <p:txBody>
            <a:bodyPr vert="horz" wrap="none" lIns="91440" tIns="45720" rIns="91440" bIns="45720" numCol="1" rtlCol="0" anchor="ctr" anchorCtr="0" compatLnSpc="1">
              <a:prstTxWarp prst="textNoShape">
                <a:avLst/>
              </a:prstTxWarp>
              <a:noAutofit/>
            </a:bodyPr>
            <a:lstStyle/>
            <a:p>
              <a:pPr algn="ctr" fontAlgn="base">
                <a:spcBef>
                  <a:spcPct val="0"/>
                </a:spcBef>
                <a:spcAft>
                  <a:spcPct val="0"/>
                </a:spcAft>
              </a:pPr>
              <a:endParaRPr lang="en-US" sz="2000" dirty="0" smtClean="0">
                <a:solidFill>
                  <a:schemeClr val="bg1"/>
                </a:solidFill>
                <a:latin typeface="Arial" charset="0"/>
              </a:endParaRPr>
            </a:p>
          </p:txBody>
        </p:sp>
        <p:sp>
          <p:nvSpPr>
            <p:cNvPr id="59" name="Freeform 58"/>
            <p:cNvSpPr/>
            <p:nvPr/>
          </p:nvSpPr>
          <p:spPr>
            <a:xfrm flipH="1">
              <a:off x="5097130" y="2185586"/>
              <a:ext cx="363747" cy="1123122"/>
            </a:xfrm>
            <a:custGeom>
              <a:avLst/>
              <a:gdLst>
                <a:gd name="connsiteX0" fmla="*/ 363747 w 363747"/>
                <a:gd name="connsiteY0" fmla="*/ 0 h 1544128"/>
                <a:gd name="connsiteX1" fmla="*/ 35943 w 363747"/>
                <a:gd name="connsiteY1" fmla="*/ 750498 h 1544128"/>
                <a:gd name="connsiteX2" fmla="*/ 148087 w 363747"/>
                <a:gd name="connsiteY2" fmla="*/ 1544128 h 1544128"/>
              </a:gdLst>
              <a:ahLst/>
              <a:cxnLst>
                <a:cxn ang="0">
                  <a:pos x="connsiteX0" y="connsiteY0"/>
                </a:cxn>
                <a:cxn ang="0">
                  <a:pos x="connsiteX1" y="connsiteY1"/>
                </a:cxn>
                <a:cxn ang="0">
                  <a:pos x="connsiteX2" y="connsiteY2"/>
                </a:cxn>
              </a:cxnLst>
              <a:rect l="l" t="t" r="r" b="b"/>
              <a:pathLst>
                <a:path w="363747" h="1544128">
                  <a:moveTo>
                    <a:pt x="363747" y="0"/>
                  </a:moveTo>
                  <a:cubicBezTo>
                    <a:pt x="217816" y="246571"/>
                    <a:pt x="71886" y="493143"/>
                    <a:pt x="35943" y="750498"/>
                  </a:cubicBezTo>
                  <a:cubicBezTo>
                    <a:pt x="0" y="1007853"/>
                    <a:pt x="74043" y="1275990"/>
                    <a:pt x="148087" y="1544128"/>
                  </a:cubicBezTo>
                </a:path>
              </a:pathLst>
            </a:custGeom>
            <a:noFill/>
            <a:ln w="19050" cap="flat" cmpd="sng" algn="ctr">
              <a:solidFill>
                <a:schemeClr val="tx1"/>
              </a:solidFill>
              <a:prstDash val="solid"/>
              <a:round/>
              <a:headEnd type="stealth" w="lg" len="lg"/>
              <a:tailEnd type="none" w="lg" len="lg"/>
            </a:ln>
            <a:effectLst/>
          </p:spPr>
          <p:txBody>
            <a:bodyPr vert="horz" wrap="none" lIns="91440" tIns="45720" rIns="91440" bIns="45720" numCol="1" rtlCol="0" anchor="ctr" anchorCtr="0" compatLnSpc="1">
              <a:prstTxWarp prst="textNoShape">
                <a:avLst/>
              </a:prstTxWarp>
              <a:noAutofit/>
            </a:bodyPr>
            <a:lstStyle/>
            <a:p>
              <a:pPr algn="ctr" fontAlgn="base">
                <a:spcBef>
                  <a:spcPct val="0"/>
                </a:spcBef>
                <a:spcAft>
                  <a:spcPct val="0"/>
                </a:spcAft>
              </a:pPr>
              <a:endParaRPr lang="en-US" sz="2000" dirty="0" smtClean="0">
                <a:solidFill>
                  <a:schemeClr val="bg1"/>
                </a:solidFill>
                <a:latin typeface="Arial" charset="0"/>
              </a:endParaRPr>
            </a:p>
          </p:txBody>
        </p:sp>
        <p:sp>
          <p:nvSpPr>
            <p:cNvPr id="60" name="Rectangle 59"/>
            <p:cNvSpPr/>
            <p:nvPr/>
          </p:nvSpPr>
          <p:spPr bwMode="auto">
            <a:xfrm>
              <a:off x="3071804" y="2346321"/>
              <a:ext cx="2643205" cy="267893"/>
            </a:xfrm>
            <a:prstGeom prst="rect">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bg1"/>
                </a:solidFill>
                <a:effectLst/>
                <a:latin typeface="Arial" charset="0"/>
              </a:endParaRPr>
            </a:p>
          </p:txBody>
        </p:sp>
        <p:sp>
          <p:nvSpPr>
            <p:cNvPr id="62" name="Oval 61"/>
            <p:cNvSpPr/>
            <p:nvPr/>
          </p:nvSpPr>
          <p:spPr bwMode="auto">
            <a:xfrm>
              <a:off x="3000364" y="1542643"/>
              <a:ext cx="1143008" cy="482207"/>
            </a:xfrm>
            <a:prstGeom prst="ellipse">
              <a:avLst/>
            </a:prstGeom>
            <a:ln>
              <a:headEnd/>
              <a:tailEnd/>
            </a:ln>
          </p:spPr>
          <p:style>
            <a:lnRef idx="0">
              <a:schemeClr val="accent4"/>
            </a:lnRef>
            <a:fillRef idx="3">
              <a:schemeClr val="accent4"/>
            </a:fillRef>
            <a:effectRef idx="3">
              <a:schemeClr val="accent4"/>
            </a:effectRef>
            <a:fontRef idx="minor">
              <a:schemeClr val="lt1"/>
            </a:fontRef>
          </p:style>
          <p:txBody>
            <a:bodyPr>
              <a:noAutofit/>
            </a:bodyPr>
            <a:lstStyle/>
            <a:p>
              <a:pPr marL="0" marR="0" indent="0" defTabSz="914400" eaLnBrk="0" latinLnBrk="0" hangingPunct="0">
                <a:lnSpc>
                  <a:spcPct val="100000"/>
                </a:lnSpc>
                <a:buClrTx/>
                <a:buSzTx/>
                <a:buFontTx/>
                <a:buNone/>
                <a:tabLst/>
              </a:pPr>
              <a:endParaRPr lang="en-US" sz="800" dirty="0" smtClean="0">
                <a:solidFill>
                  <a:schemeClr val="bg1"/>
                </a:solidFill>
              </a:endParaRPr>
            </a:p>
          </p:txBody>
        </p:sp>
        <p:sp>
          <p:nvSpPr>
            <p:cNvPr id="63" name="TextBox 62"/>
            <p:cNvSpPr txBox="1"/>
            <p:nvPr/>
          </p:nvSpPr>
          <p:spPr>
            <a:xfrm>
              <a:off x="3000364" y="1649800"/>
              <a:ext cx="1143008" cy="307777"/>
            </a:xfrm>
            <a:prstGeom prst="rect">
              <a:avLst/>
            </a:prstGeom>
            <a:noFill/>
          </p:spPr>
          <p:txBody>
            <a:bodyPr wrap="square" rtlCol="0">
              <a:spAutoFit/>
            </a:bodyPr>
            <a:lstStyle/>
            <a:p>
              <a:pPr algn="ctr"/>
              <a:r>
                <a:rPr lang="en-US" sz="1400" b="1" dirty="0" smtClean="0">
                  <a:solidFill>
                    <a:schemeClr val="bg1"/>
                  </a:solidFill>
                </a:rPr>
                <a:t>Instances</a:t>
              </a:r>
              <a:endParaRPr lang="en-US" sz="1400" b="1" dirty="0">
                <a:solidFill>
                  <a:schemeClr val="bg1"/>
                </a:solidFill>
              </a:endParaRPr>
            </a:p>
          </p:txBody>
        </p:sp>
        <p:sp>
          <p:nvSpPr>
            <p:cNvPr id="72" name="TextBox 71"/>
            <p:cNvSpPr txBox="1"/>
            <p:nvPr/>
          </p:nvSpPr>
          <p:spPr>
            <a:xfrm>
              <a:off x="4572000" y="1489065"/>
              <a:ext cx="1143008" cy="307777"/>
            </a:xfrm>
            <a:prstGeom prst="rect">
              <a:avLst/>
            </a:prstGeom>
            <a:noFill/>
          </p:spPr>
          <p:txBody>
            <a:bodyPr wrap="square" rtlCol="0">
              <a:spAutoFit/>
            </a:bodyPr>
            <a:lstStyle/>
            <a:p>
              <a:pPr algn="ctr"/>
              <a:r>
                <a:rPr lang="en-US" sz="1400" b="1" dirty="0" err="1" smtClean="0">
                  <a:solidFill>
                    <a:schemeClr val="bg1"/>
                  </a:solidFill>
                </a:rPr>
                <a:t>Données</a:t>
              </a:r>
              <a:endParaRPr lang="en-US" sz="1400" b="1" dirty="0">
                <a:solidFill>
                  <a:schemeClr val="bg1"/>
                </a:solidFill>
              </a:endParaRPr>
            </a:p>
          </p:txBody>
        </p:sp>
        <p:sp>
          <p:nvSpPr>
            <p:cNvPr id="73" name="Rectangle 72"/>
            <p:cNvSpPr/>
            <p:nvPr/>
          </p:nvSpPr>
          <p:spPr bwMode="auto">
            <a:xfrm>
              <a:off x="2928926" y="1489065"/>
              <a:ext cx="2786082" cy="696521"/>
            </a:xfrm>
            <a:prstGeom prst="rect">
              <a:avLst/>
            </a:prstGeom>
            <a:noFill/>
            <a:ln w="19050">
              <a:solidFill>
                <a:schemeClr val="accent1"/>
              </a:solidFill>
              <a:prstDash val="dash"/>
              <a:headEnd type="none" w="med" len="med"/>
              <a:tailEnd type="none" w="med" len="med"/>
            </a:ln>
            <a:effectLst>
              <a:innerShdw blurRad="127000" dir="11220000">
                <a:prstClr val="black">
                  <a:alpha val="50000"/>
                </a:prstClr>
              </a:innerShdw>
            </a:effectLst>
            <a:scene3d>
              <a:camera prst="orthographicFront">
                <a:rot lat="0" lon="0" rev="0"/>
              </a:camera>
              <a:lightRig rig="threePt" dir="tl"/>
            </a:scene3d>
            <a:sp3d prstMaterial="matte"/>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000" spc="-50" dirty="0" smtClean="0">
                <a:solidFill>
                  <a:schemeClr val="bg1"/>
                </a:solidFill>
              </a:endParaRPr>
            </a:p>
          </p:txBody>
        </p:sp>
        <p:grpSp>
          <p:nvGrpSpPr>
            <p:cNvPr id="81" name="Group 80"/>
            <p:cNvGrpSpPr/>
            <p:nvPr/>
          </p:nvGrpSpPr>
          <p:grpSpPr>
            <a:xfrm>
              <a:off x="5286380" y="1756958"/>
              <a:ext cx="285752" cy="234865"/>
              <a:chOff x="5286380" y="1714488"/>
              <a:chExt cx="285752" cy="313153"/>
            </a:xfrm>
          </p:grpSpPr>
          <p:sp>
            <p:nvSpPr>
              <p:cNvPr id="22" name="Can 21"/>
              <p:cNvSpPr/>
              <p:nvPr/>
            </p:nvSpPr>
            <p:spPr bwMode="auto">
              <a:xfrm>
                <a:off x="5286380" y="1714488"/>
                <a:ext cx="285752" cy="313153"/>
              </a:xfrm>
              <a:prstGeom prst="can">
                <a:avLst/>
              </a:prstGeom>
              <a:ln>
                <a:headEnd/>
                <a:tailEnd type="none" w="lg" len="lg"/>
              </a:ln>
            </p:spPr>
            <p:style>
              <a:lnRef idx="0">
                <a:schemeClr val="accent5"/>
              </a:lnRef>
              <a:fillRef idx="3">
                <a:schemeClr val="accent5"/>
              </a:fillRef>
              <a:effectRef idx="3">
                <a:schemeClr val="accent5"/>
              </a:effectRef>
              <a:fontRef idx="minor">
                <a:schemeClr val="lt1"/>
              </a:fontRef>
            </p:style>
            <p:txBody>
              <a:bodyPr wrap="square" anchor="ctr">
                <a:noAutofit/>
              </a:bodyPr>
              <a:lstStyle/>
              <a:p>
                <a:pPr defTabSz="914099"/>
                <a:endParaRPr lang="en-US" sz="1400" dirty="0" smtClean="0">
                  <a:solidFill>
                    <a:schemeClr val="bg1"/>
                  </a:solidFill>
                  <a:latin typeface="Segoe"/>
                  <a:cs typeface="Arial" pitchFamily="34" charset="0"/>
                </a:endParaRPr>
              </a:p>
            </p:txBody>
          </p:sp>
          <p:sp>
            <p:nvSpPr>
              <p:cNvPr id="23" name="Rectangle 22"/>
              <p:cNvSpPr/>
              <p:nvPr/>
            </p:nvSpPr>
            <p:spPr bwMode="auto">
              <a:xfrm>
                <a:off x="5318130" y="1818033"/>
                <a:ext cx="196387" cy="140276"/>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bg1"/>
                  </a:solidFill>
                  <a:effectLst/>
                  <a:latin typeface="Arial" charset="0"/>
                </a:endParaRPr>
              </a:p>
            </p:txBody>
          </p:sp>
          <p:cxnSp>
            <p:nvCxnSpPr>
              <p:cNvPr id="24" name="Straight Connector 23"/>
              <p:cNvCxnSpPr/>
              <p:nvPr/>
            </p:nvCxnSpPr>
            <p:spPr bwMode="auto">
              <a:xfrm>
                <a:off x="5318130" y="1846088"/>
                <a:ext cx="196387" cy="312"/>
              </a:xfrm>
              <a:prstGeom prst="line">
                <a:avLst/>
              </a:prstGeom>
              <a:noFill/>
              <a:ln w="6350" cap="flat" cmpd="sng" algn="ctr">
                <a:solidFill>
                  <a:schemeClr val="tx1"/>
                </a:solidFill>
                <a:prstDash val="solid"/>
                <a:round/>
                <a:headEnd type="none" w="med" len="med"/>
                <a:tailEnd type="none" w="med" len="med"/>
              </a:ln>
              <a:effectLst/>
            </p:spPr>
          </p:cxnSp>
          <p:cxnSp>
            <p:nvCxnSpPr>
              <p:cNvPr id="25" name="Straight Connector 24"/>
              <p:cNvCxnSpPr/>
              <p:nvPr/>
            </p:nvCxnSpPr>
            <p:spPr bwMode="auto">
              <a:xfrm>
                <a:off x="5318130" y="1874144"/>
                <a:ext cx="196387" cy="312"/>
              </a:xfrm>
              <a:prstGeom prst="line">
                <a:avLst/>
              </a:prstGeom>
              <a:noFill/>
              <a:ln w="6350" cap="flat" cmpd="sng" algn="ctr">
                <a:solidFill>
                  <a:schemeClr val="tx1"/>
                </a:solidFill>
                <a:prstDash val="solid"/>
                <a:round/>
                <a:headEnd type="none" w="med" len="med"/>
                <a:tailEnd type="none" w="med" len="med"/>
              </a:ln>
              <a:effectLst/>
            </p:spPr>
          </p:cxnSp>
          <p:cxnSp>
            <p:nvCxnSpPr>
              <p:cNvPr id="26" name="Straight Connector 25"/>
              <p:cNvCxnSpPr/>
              <p:nvPr/>
            </p:nvCxnSpPr>
            <p:spPr bwMode="auto">
              <a:xfrm>
                <a:off x="5318130" y="1902199"/>
                <a:ext cx="196387" cy="312"/>
              </a:xfrm>
              <a:prstGeom prst="line">
                <a:avLst/>
              </a:prstGeom>
              <a:noFill/>
              <a:ln w="6350" cap="flat" cmpd="sng" algn="ctr">
                <a:solidFill>
                  <a:schemeClr val="tx1"/>
                </a:solidFill>
                <a:prstDash val="solid"/>
                <a:round/>
                <a:headEnd type="none" w="med" len="med"/>
                <a:tailEnd type="none" w="med" len="med"/>
              </a:ln>
              <a:effectLst/>
            </p:spPr>
          </p:cxnSp>
          <p:cxnSp>
            <p:nvCxnSpPr>
              <p:cNvPr id="27" name="Straight Connector 26"/>
              <p:cNvCxnSpPr/>
              <p:nvPr/>
            </p:nvCxnSpPr>
            <p:spPr bwMode="auto">
              <a:xfrm>
                <a:off x="5318130" y="1930254"/>
                <a:ext cx="196387" cy="312"/>
              </a:xfrm>
              <a:prstGeom prst="line">
                <a:avLst/>
              </a:prstGeom>
              <a:noFill/>
              <a:ln w="6350" cap="flat" cmpd="sng" algn="ctr">
                <a:solidFill>
                  <a:schemeClr val="tx1"/>
                </a:solidFill>
                <a:prstDash val="solid"/>
                <a:round/>
                <a:headEnd type="none" w="med" len="med"/>
                <a:tailEnd type="none" w="med" len="med"/>
              </a:ln>
              <a:effectLst/>
            </p:spPr>
          </p:cxnSp>
          <p:cxnSp>
            <p:nvCxnSpPr>
              <p:cNvPr id="28" name="Straight Connector 27"/>
              <p:cNvCxnSpPr/>
              <p:nvPr/>
            </p:nvCxnSpPr>
            <p:spPr bwMode="auto">
              <a:xfrm rot="5400000">
                <a:off x="5276047" y="1888171"/>
                <a:ext cx="140276" cy="312"/>
              </a:xfrm>
              <a:prstGeom prst="line">
                <a:avLst/>
              </a:prstGeom>
              <a:noFill/>
              <a:ln w="6350" cap="flat" cmpd="sng" algn="ctr">
                <a:solidFill>
                  <a:schemeClr val="tx1"/>
                </a:solidFill>
                <a:prstDash val="solid"/>
                <a:round/>
                <a:headEnd type="none" w="med" len="med"/>
                <a:tailEnd type="none" w="med" len="med"/>
              </a:ln>
              <a:effectLst/>
            </p:spPr>
          </p:cxnSp>
          <p:cxnSp>
            <p:nvCxnSpPr>
              <p:cNvPr id="29" name="Straight Connector 28"/>
              <p:cNvCxnSpPr/>
              <p:nvPr/>
            </p:nvCxnSpPr>
            <p:spPr bwMode="auto">
              <a:xfrm rot="5400000">
                <a:off x="5304258" y="1888015"/>
                <a:ext cx="140276" cy="312"/>
              </a:xfrm>
              <a:prstGeom prst="line">
                <a:avLst/>
              </a:prstGeom>
              <a:noFill/>
              <a:ln w="6350" cap="flat" cmpd="sng" algn="ctr">
                <a:solidFill>
                  <a:schemeClr val="tx1"/>
                </a:solidFill>
                <a:prstDash val="solid"/>
                <a:round/>
                <a:headEnd type="none" w="med" len="med"/>
                <a:tailEnd type="none" w="med" len="med"/>
              </a:ln>
              <a:effectLst/>
            </p:spPr>
          </p:cxnSp>
          <p:cxnSp>
            <p:nvCxnSpPr>
              <p:cNvPr id="30" name="Straight Connector 29"/>
              <p:cNvCxnSpPr/>
              <p:nvPr/>
            </p:nvCxnSpPr>
            <p:spPr bwMode="auto">
              <a:xfrm rot="5400000">
                <a:off x="5332470" y="1887859"/>
                <a:ext cx="140276" cy="312"/>
              </a:xfrm>
              <a:prstGeom prst="line">
                <a:avLst/>
              </a:prstGeom>
              <a:noFill/>
              <a:ln w="6350" cap="flat" cmpd="sng" algn="ctr">
                <a:solidFill>
                  <a:schemeClr val="tx1"/>
                </a:solidFill>
                <a:prstDash val="solid"/>
                <a:round/>
                <a:headEnd type="none" w="med" len="med"/>
                <a:tailEnd type="none" w="med" len="med"/>
              </a:ln>
              <a:effectLst/>
            </p:spPr>
          </p:cxnSp>
          <p:cxnSp>
            <p:nvCxnSpPr>
              <p:cNvPr id="31" name="Straight Connector 30"/>
              <p:cNvCxnSpPr/>
              <p:nvPr/>
            </p:nvCxnSpPr>
            <p:spPr bwMode="auto">
              <a:xfrm rot="5400000">
                <a:off x="5360681" y="1887703"/>
                <a:ext cx="140276" cy="312"/>
              </a:xfrm>
              <a:prstGeom prst="line">
                <a:avLst/>
              </a:prstGeom>
              <a:noFill/>
              <a:ln w="6350" cap="flat" cmpd="sng" algn="ctr">
                <a:solidFill>
                  <a:schemeClr val="tx1"/>
                </a:solidFill>
                <a:prstDash val="solid"/>
                <a:round/>
                <a:headEnd type="none" w="med" len="med"/>
                <a:tailEnd type="none" w="med" len="med"/>
              </a:ln>
              <a:effectLst/>
            </p:spPr>
          </p:cxnSp>
          <p:sp>
            <p:nvSpPr>
              <p:cNvPr id="35" name="Rectangle 34"/>
              <p:cNvSpPr/>
              <p:nvPr/>
            </p:nvSpPr>
            <p:spPr bwMode="auto">
              <a:xfrm>
                <a:off x="5348056" y="1847958"/>
                <a:ext cx="196387" cy="140276"/>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bg1"/>
                  </a:solidFill>
                  <a:effectLst/>
                  <a:latin typeface="Arial" charset="0"/>
                </a:endParaRPr>
              </a:p>
            </p:txBody>
          </p:sp>
          <p:cxnSp>
            <p:nvCxnSpPr>
              <p:cNvPr id="37" name="Straight Connector 36"/>
              <p:cNvCxnSpPr/>
              <p:nvPr/>
            </p:nvCxnSpPr>
            <p:spPr bwMode="auto">
              <a:xfrm>
                <a:off x="5348056" y="1876014"/>
                <a:ext cx="196387" cy="312"/>
              </a:xfrm>
              <a:prstGeom prst="line">
                <a:avLst/>
              </a:prstGeom>
              <a:noFill/>
              <a:ln w="6350" cap="flat" cmpd="sng" algn="ctr">
                <a:solidFill>
                  <a:schemeClr val="tx1"/>
                </a:solidFill>
                <a:prstDash val="solid"/>
                <a:round/>
                <a:headEnd type="none" w="med" len="med"/>
                <a:tailEnd type="none" w="med" len="med"/>
              </a:ln>
              <a:effectLst/>
            </p:spPr>
          </p:cxnSp>
          <p:cxnSp>
            <p:nvCxnSpPr>
              <p:cNvPr id="38" name="Straight Connector 37"/>
              <p:cNvCxnSpPr/>
              <p:nvPr/>
            </p:nvCxnSpPr>
            <p:spPr bwMode="auto">
              <a:xfrm>
                <a:off x="5348056" y="1904069"/>
                <a:ext cx="196387" cy="312"/>
              </a:xfrm>
              <a:prstGeom prst="line">
                <a:avLst/>
              </a:prstGeom>
              <a:noFill/>
              <a:ln w="6350" cap="flat" cmpd="sng" algn="ctr">
                <a:solidFill>
                  <a:schemeClr val="tx1"/>
                </a:solidFill>
                <a:prstDash val="solid"/>
                <a:round/>
                <a:headEnd type="none" w="med" len="med"/>
                <a:tailEnd type="none" w="med" len="med"/>
              </a:ln>
              <a:effectLst/>
            </p:spPr>
          </p:cxnSp>
          <p:cxnSp>
            <p:nvCxnSpPr>
              <p:cNvPr id="39" name="Straight Connector 38"/>
              <p:cNvCxnSpPr/>
              <p:nvPr/>
            </p:nvCxnSpPr>
            <p:spPr bwMode="auto">
              <a:xfrm>
                <a:off x="5348056" y="1932125"/>
                <a:ext cx="196387" cy="312"/>
              </a:xfrm>
              <a:prstGeom prst="line">
                <a:avLst/>
              </a:prstGeom>
              <a:noFill/>
              <a:ln w="6350" cap="flat" cmpd="sng" algn="ctr">
                <a:solidFill>
                  <a:schemeClr val="tx1"/>
                </a:solidFill>
                <a:prstDash val="solid"/>
                <a:round/>
                <a:headEnd type="none" w="med" len="med"/>
                <a:tailEnd type="none" w="med" len="med"/>
              </a:ln>
              <a:effectLst/>
            </p:spPr>
          </p:cxnSp>
          <p:cxnSp>
            <p:nvCxnSpPr>
              <p:cNvPr id="40" name="Straight Connector 39"/>
              <p:cNvCxnSpPr/>
              <p:nvPr/>
            </p:nvCxnSpPr>
            <p:spPr bwMode="auto">
              <a:xfrm>
                <a:off x="5348056" y="1960179"/>
                <a:ext cx="196387" cy="312"/>
              </a:xfrm>
              <a:prstGeom prst="line">
                <a:avLst/>
              </a:prstGeom>
              <a:noFill/>
              <a:ln w="6350" cap="flat" cmpd="sng" algn="ctr">
                <a:solidFill>
                  <a:schemeClr val="tx1"/>
                </a:solidFill>
                <a:prstDash val="solid"/>
                <a:round/>
                <a:headEnd type="none" w="med" len="med"/>
                <a:tailEnd type="none" w="med" len="med"/>
              </a:ln>
              <a:effectLst/>
            </p:spPr>
          </p:cxnSp>
          <p:cxnSp>
            <p:nvCxnSpPr>
              <p:cNvPr id="41" name="Straight Connector 40"/>
              <p:cNvCxnSpPr/>
              <p:nvPr/>
            </p:nvCxnSpPr>
            <p:spPr bwMode="auto">
              <a:xfrm rot="5400000">
                <a:off x="5305973" y="1918097"/>
                <a:ext cx="140276" cy="312"/>
              </a:xfrm>
              <a:prstGeom prst="line">
                <a:avLst/>
              </a:prstGeom>
              <a:noFill/>
              <a:ln w="6350" cap="flat" cmpd="sng" algn="ctr">
                <a:solidFill>
                  <a:schemeClr val="tx1"/>
                </a:solidFill>
                <a:prstDash val="solid"/>
                <a:round/>
                <a:headEnd type="none" w="med" len="med"/>
                <a:tailEnd type="none" w="med" len="med"/>
              </a:ln>
              <a:effectLst/>
            </p:spPr>
          </p:cxnSp>
          <p:cxnSp>
            <p:nvCxnSpPr>
              <p:cNvPr id="42" name="Straight Connector 41"/>
              <p:cNvCxnSpPr/>
              <p:nvPr/>
            </p:nvCxnSpPr>
            <p:spPr bwMode="auto">
              <a:xfrm rot="5400000">
                <a:off x="5334184" y="1917941"/>
                <a:ext cx="140276" cy="312"/>
              </a:xfrm>
              <a:prstGeom prst="line">
                <a:avLst/>
              </a:prstGeom>
              <a:noFill/>
              <a:ln w="6350" cap="flat" cmpd="sng" algn="ctr">
                <a:solidFill>
                  <a:schemeClr val="tx1"/>
                </a:solidFill>
                <a:prstDash val="solid"/>
                <a:round/>
                <a:headEnd type="none" w="med" len="med"/>
                <a:tailEnd type="none" w="med" len="med"/>
              </a:ln>
              <a:effectLst/>
            </p:spPr>
          </p:cxnSp>
          <p:cxnSp>
            <p:nvCxnSpPr>
              <p:cNvPr id="43" name="Straight Connector 42"/>
              <p:cNvCxnSpPr/>
              <p:nvPr/>
            </p:nvCxnSpPr>
            <p:spPr bwMode="auto">
              <a:xfrm rot="5400000">
                <a:off x="5362395" y="1917785"/>
                <a:ext cx="140276" cy="312"/>
              </a:xfrm>
              <a:prstGeom prst="line">
                <a:avLst/>
              </a:prstGeom>
              <a:noFill/>
              <a:ln w="6350" cap="flat" cmpd="sng" algn="ctr">
                <a:solidFill>
                  <a:schemeClr val="tx1"/>
                </a:solidFill>
                <a:prstDash val="solid"/>
                <a:round/>
                <a:headEnd type="none" w="med" len="med"/>
                <a:tailEnd type="none" w="med" len="med"/>
              </a:ln>
              <a:effectLst/>
            </p:spPr>
          </p:cxnSp>
          <p:cxnSp>
            <p:nvCxnSpPr>
              <p:cNvPr id="76" name="Straight Connector 75"/>
              <p:cNvCxnSpPr/>
              <p:nvPr/>
            </p:nvCxnSpPr>
            <p:spPr bwMode="auto">
              <a:xfrm rot="5400000">
                <a:off x="5388361" y="1916701"/>
                <a:ext cx="140276" cy="312"/>
              </a:xfrm>
              <a:prstGeom prst="line">
                <a:avLst/>
              </a:prstGeom>
              <a:noFill/>
              <a:ln w="6350" cap="flat" cmpd="sng" algn="ctr">
                <a:solidFill>
                  <a:schemeClr val="tx1"/>
                </a:solidFill>
                <a:prstDash val="solid"/>
                <a:round/>
                <a:headEnd type="none" w="med" len="med"/>
                <a:tailEnd type="none" w="med" len="med"/>
              </a:ln>
              <a:effectLst/>
            </p:spPr>
          </p:cxnSp>
          <p:cxnSp>
            <p:nvCxnSpPr>
              <p:cNvPr id="79" name="Straight Connector 78"/>
              <p:cNvCxnSpPr/>
              <p:nvPr/>
            </p:nvCxnSpPr>
            <p:spPr bwMode="auto">
              <a:xfrm rot="5400000">
                <a:off x="5416572" y="1916545"/>
                <a:ext cx="140276" cy="312"/>
              </a:xfrm>
              <a:prstGeom prst="line">
                <a:avLst/>
              </a:prstGeom>
              <a:noFill/>
              <a:ln w="6350" cap="flat" cmpd="sng" algn="ctr">
                <a:solidFill>
                  <a:schemeClr val="tx1"/>
                </a:solidFill>
                <a:prstDash val="solid"/>
                <a:round/>
                <a:headEnd type="none" w="med" len="med"/>
                <a:tailEnd type="none" w="med" len="med"/>
              </a:ln>
              <a:effectLst/>
            </p:spPr>
          </p:cxnSp>
          <p:cxnSp>
            <p:nvCxnSpPr>
              <p:cNvPr id="80" name="Straight Connector 79"/>
              <p:cNvCxnSpPr/>
              <p:nvPr/>
            </p:nvCxnSpPr>
            <p:spPr bwMode="auto">
              <a:xfrm rot="5400000">
                <a:off x="5444783" y="1916389"/>
                <a:ext cx="140276" cy="312"/>
              </a:xfrm>
              <a:prstGeom prst="line">
                <a:avLst/>
              </a:prstGeom>
              <a:noFill/>
              <a:ln w="6350" cap="flat" cmpd="sng" algn="ctr">
                <a:solidFill>
                  <a:schemeClr val="tx1"/>
                </a:solidFill>
                <a:prstDash val="solid"/>
                <a:round/>
                <a:headEnd type="none" w="med" len="med"/>
                <a:tailEnd type="none" w="med" len="med"/>
              </a:ln>
              <a:effectLst/>
            </p:spPr>
          </p:cxnSp>
        </p:grpSp>
        <p:sp>
          <p:nvSpPr>
            <p:cNvPr id="64" name="TextBox 63"/>
            <p:cNvSpPr txBox="1"/>
            <p:nvPr/>
          </p:nvSpPr>
          <p:spPr>
            <a:xfrm>
              <a:off x="2928356" y="2394769"/>
              <a:ext cx="2867780" cy="307777"/>
            </a:xfrm>
            <a:prstGeom prst="rect">
              <a:avLst/>
            </a:prstGeom>
            <a:effectLst/>
          </p:spPr>
          <p:style>
            <a:lnRef idx="0">
              <a:scrgbClr r="0" g="0" b="0"/>
            </a:lnRef>
            <a:fillRef idx="1003">
              <a:schemeClr val="dk2"/>
            </a:fillRef>
            <a:effectRef idx="0">
              <a:scrgbClr r="0" g="0" b="0"/>
            </a:effectRef>
            <a:fontRef idx="major"/>
          </p:style>
          <p:txBody>
            <a:bodyPr wrap="square" rtlCol="0">
              <a:spAutoFit/>
            </a:bodyPr>
            <a:lstStyle/>
            <a:p>
              <a:pPr algn="ctr"/>
              <a:r>
                <a:rPr lang="en-US" sz="1400" b="1" dirty="0" err="1" smtClean="0">
                  <a:solidFill>
                    <a:schemeClr val="bg1"/>
                  </a:solidFill>
                </a:rPr>
                <a:t>Plateforme</a:t>
              </a:r>
              <a:r>
                <a:rPr lang="en-US" sz="1400" b="1" dirty="0" smtClean="0">
                  <a:solidFill>
                    <a:schemeClr val="bg1"/>
                  </a:solidFill>
                </a:rPr>
                <a:t> </a:t>
              </a:r>
              <a:r>
                <a:rPr lang="en-US" sz="1400" b="1" dirty="0">
                  <a:solidFill>
                    <a:schemeClr val="bg1"/>
                  </a:solidFill>
                </a:rPr>
                <a:t>Windows Azure</a:t>
              </a:r>
            </a:p>
          </p:txBody>
        </p:sp>
      </p:grpSp>
    </p:spTree>
    <p:extLst>
      <p:ext uri="{BB962C8B-B14F-4D97-AF65-F5344CB8AC3E}">
        <p14:creationId xmlns:p14="http://schemas.microsoft.com/office/powerpoint/2010/main" val="1052657770"/>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b="1" dirty="0" smtClean="0">
                <a:solidFill>
                  <a:schemeClr val="bg1"/>
                </a:solidFill>
                <a:latin typeface="Segoe" pitchFamily="34" charset="0"/>
              </a:rPr>
              <a:t>Les </a:t>
            </a:r>
            <a:r>
              <a:rPr lang="en-US" sz="3200" b="1" dirty="0">
                <a:solidFill>
                  <a:schemeClr val="bg1"/>
                </a:solidFill>
                <a:latin typeface="Segoe" pitchFamily="34" charset="0"/>
              </a:rPr>
              <a:t>prix de la </a:t>
            </a:r>
            <a:r>
              <a:rPr lang="en-US" sz="3200" b="1" dirty="0" smtClean="0">
                <a:solidFill>
                  <a:schemeClr val="bg1"/>
                </a:solidFill>
                <a:latin typeface="Segoe" pitchFamily="34" charset="0"/>
              </a:rPr>
              <a:t>plate-</a:t>
            </a:r>
            <a:r>
              <a:rPr lang="en-US" sz="3200" b="1" dirty="0" err="1" smtClean="0">
                <a:solidFill>
                  <a:schemeClr val="bg1"/>
                </a:solidFill>
                <a:latin typeface="Segoe" pitchFamily="34" charset="0"/>
              </a:rPr>
              <a:t>forme</a:t>
            </a:r>
            <a:endParaRPr lang="en-US" sz="3200" b="1" dirty="0">
              <a:solidFill>
                <a:schemeClr val="bg1"/>
              </a:solidFill>
              <a:latin typeface="Segoe" pitchFamily="34" charset="0"/>
            </a:endParaRPr>
          </a:p>
        </p:txBody>
      </p:sp>
      <p:pic>
        <p:nvPicPr>
          <p:cNvPr id="85" name="NET Services logo"/>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2718666" y="994984"/>
            <a:ext cx="3569474" cy="890743"/>
          </a:xfrm>
          <a:prstGeom prst="rect">
            <a:avLst/>
          </a:prstGeom>
          <a:noFill/>
          <a:ln>
            <a:noFill/>
          </a:ln>
          <a:effectLst/>
        </p:spPr>
      </p:pic>
      <p:pic>
        <p:nvPicPr>
          <p:cNvPr id="86" name="SQL Azure logo"/>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2492547" y="796053"/>
            <a:ext cx="3793848" cy="1169337"/>
          </a:xfrm>
          <a:prstGeom prst="rect">
            <a:avLst/>
          </a:prstGeom>
          <a:noFill/>
          <a:ln>
            <a:noFill/>
          </a:ln>
          <a:effectLst/>
        </p:spPr>
      </p:pic>
      <p:pic>
        <p:nvPicPr>
          <p:cNvPr id="87" name="AZURE logo"/>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1887294" y="1040555"/>
            <a:ext cx="5225969" cy="799602"/>
          </a:xfrm>
          <a:prstGeom prst="rect">
            <a:avLst/>
          </a:prstGeom>
          <a:noFill/>
          <a:ln>
            <a:noFill/>
          </a:ln>
          <a:effectLst/>
        </p:spPr>
      </p:pic>
      <p:sp>
        <p:nvSpPr>
          <p:cNvPr id="88" name="Rectangle 87"/>
          <p:cNvSpPr/>
          <p:nvPr/>
        </p:nvSpPr>
        <p:spPr bwMode="auto">
          <a:xfrm rot="10800000">
            <a:off x="1" y="2035555"/>
            <a:ext cx="9144001" cy="3074477"/>
          </a:xfrm>
          <a:prstGeom prst="rect">
            <a:avLst/>
          </a:prstGeom>
          <a:gradFill rotWithShape="1">
            <a:gsLst>
              <a:gs pos="0">
                <a:srgbClr val="000000">
                  <a:alpha val="70000"/>
                </a:srgbClr>
              </a:gs>
              <a:gs pos="100000">
                <a:srgbClr val="000000">
                  <a:alpha val="0"/>
                </a:srgbClr>
              </a:gs>
            </a:gsLst>
            <a:lin ang="16200000" scaled="0"/>
          </a:gradFill>
          <a:ln>
            <a:noFill/>
            <a:headEnd type="none" w="med" len="med"/>
            <a:tailEnd type="none" w="med" len="med"/>
          </a:ln>
          <a:effectLst/>
          <a:scene3d>
            <a:camera prst="orthographicFront"/>
            <a:lightRig rig="threePt" dir="t"/>
          </a:scene3d>
          <a:sp3d prstMaterial="matte">
            <a:contourClr>
              <a:srgbClr val="4A7CC6">
                <a:lumMod val="40000"/>
                <a:lumOff val="60000"/>
              </a:srgbClr>
            </a:contourClr>
          </a:sp3d>
        </p:spPr>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smtClean="0">
              <a:ln>
                <a:noFill/>
              </a:ln>
              <a:gradFill>
                <a:gsLst>
                  <a:gs pos="0">
                    <a:srgbClr val="000000">
                      <a:lumMod val="85000"/>
                      <a:lumOff val="15000"/>
                    </a:srgbClr>
                  </a:gs>
                  <a:gs pos="100000">
                    <a:srgbClr val="000000">
                      <a:lumMod val="85000"/>
                      <a:lumOff val="15000"/>
                    </a:srgbClr>
                  </a:gs>
                </a:gsLst>
                <a:lin ang="5400000" scaled="0"/>
              </a:gradFill>
              <a:effectLst/>
              <a:uLnTx/>
              <a:uFillTx/>
              <a:latin typeface="Segoe" pitchFamily="34" charset="0"/>
              <a:ea typeface="+mn-ea"/>
              <a:cs typeface="+mn-cs"/>
            </a:endParaRPr>
          </a:p>
        </p:txBody>
      </p:sp>
      <p:sp>
        <p:nvSpPr>
          <p:cNvPr id="89" name="NET services text"/>
          <p:cNvSpPr txBox="1"/>
          <p:nvPr/>
        </p:nvSpPr>
        <p:spPr>
          <a:xfrm>
            <a:off x="398964" y="2180492"/>
            <a:ext cx="8369892"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smtClean="0">
                <a:ln>
                  <a:noFill/>
                </a:ln>
                <a:gradFill>
                  <a:gsLst>
                    <a:gs pos="0">
                      <a:srgbClr val="FFFFFF"/>
                    </a:gs>
                    <a:gs pos="100000">
                      <a:srgbClr val="FFFFFF"/>
                    </a:gs>
                  </a:gsLst>
                  <a:lin ang="5400000" scaled="0"/>
                </a:gradFill>
                <a:effectLst/>
                <a:uLnTx/>
                <a:uFillTx/>
                <a:latin typeface="Segoe"/>
              </a:rPr>
              <a:t>Gestion</a:t>
            </a:r>
            <a:r>
              <a:rPr kumimoji="0" lang="en-US" sz="2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rPr>
              <a:t> </a:t>
            </a:r>
            <a:r>
              <a:rPr kumimoji="0" lang="en-US" sz="2400" b="0" i="0" u="none" strike="noStrike" kern="0" cap="none" spc="0" normalizeH="0" baseline="0" noProof="0" dirty="0" err="1" smtClean="0">
                <a:ln>
                  <a:noFill/>
                </a:ln>
                <a:gradFill>
                  <a:gsLst>
                    <a:gs pos="0">
                      <a:srgbClr val="FFFFFF"/>
                    </a:gs>
                    <a:gs pos="100000">
                      <a:srgbClr val="FFFFFF"/>
                    </a:gs>
                  </a:gsLst>
                  <a:lin ang="5400000" scaled="0"/>
                </a:gradFill>
                <a:effectLst/>
                <a:uLnTx/>
                <a:uFillTx/>
                <a:latin typeface="Segoe"/>
              </a:rPr>
              <a:t>automatisée</a:t>
            </a:r>
            <a:r>
              <a:rPr kumimoji="0" lang="en-US" sz="2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rPr>
              <a:t>, </a:t>
            </a:r>
            <a:r>
              <a:rPr kumimoji="0" lang="en-US" sz="2400" b="0" i="0" u="none" strike="noStrike" kern="0" cap="none" spc="0" normalizeH="0" baseline="0" noProof="0" dirty="0" err="1" smtClean="0">
                <a:ln>
                  <a:noFill/>
                </a:ln>
                <a:gradFill>
                  <a:gsLst>
                    <a:gs pos="0">
                      <a:srgbClr val="FFFFFF"/>
                    </a:gs>
                    <a:gs pos="100000">
                      <a:srgbClr val="FFFFFF"/>
                    </a:gs>
                  </a:gsLst>
                  <a:lin ang="5400000" scaled="0"/>
                </a:gradFill>
                <a:effectLst/>
                <a:uLnTx/>
                <a:uFillTx/>
                <a:latin typeface="Segoe"/>
              </a:rPr>
              <a:t>fédération</a:t>
            </a:r>
            <a:r>
              <a:rPr kumimoji="0" lang="en-US" sz="2400" b="0" i="0" u="none" strike="noStrike" kern="0" cap="none" spc="0" normalizeH="0" noProof="0" dirty="0" smtClean="0">
                <a:ln>
                  <a:noFill/>
                </a:ln>
                <a:gradFill>
                  <a:gsLst>
                    <a:gs pos="0">
                      <a:srgbClr val="FFFFFF"/>
                    </a:gs>
                    <a:gs pos="100000">
                      <a:srgbClr val="FFFFFF"/>
                    </a:gs>
                  </a:gsLst>
                  <a:lin ang="5400000" scaled="0"/>
                </a:gradFill>
                <a:effectLst/>
                <a:uLnTx/>
                <a:uFillTx/>
                <a:latin typeface="Segoe"/>
              </a:rPr>
              <a:t> </a:t>
            </a:r>
            <a:r>
              <a:rPr kumimoji="0" lang="en-US" sz="2400" b="0" i="0" u="none" strike="noStrike" kern="0" cap="none" spc="0" normalizeH="0" noProof="0" dirty="0" err="1" smtClean="0">
                <a:ln>
                  <a:noFill/>
                </a:ln>
                <a:gradFill>
                  <a:gsLst>
                    <a:gs pos="0">
                      <a:srgbClr val="FFFFFF"/>
                    </a:gs>
                    <a:gs pos="100000">
                      <a:srgbClr val="FFFFFF"/>
                    </a:gs>
                  </a:gsLst>
                  <a:lin ang="5400000" scaled="0"/>
                </a:gradFill>
                <a:effectLst/>
                <a:uLnTx/>
                <a:uFillTx/>
                <a:latin typeface="Segoe"/>
              </a:rPr>
              <a:t>d’identités</a:t>
            </a:r>
            <a:r>
              <a:rPr kumimoji="0" lang="en-US" sz="2400" b="0" i="0" u="none" strike="noStrike" kern="0" cap="none" spc="0" normalizeH="0" noProof="0" dirty="0" smtClean="0">
                <a:ln>
                  <a:noFill/>
                </a:ln>
                <a:gradFill>
                  <a:gsLst>
                    <a:gs pos="0">
                      <a:srgbClr val="FFFFFF"/>
                    </a:gs>
                    <a:gs pos="100000">
                      <a:srgbClr val="FFFFFF"/>
                    </a:gs>
                  </a:gsLst>
                  <a:lin ang="5400000" scaled="0"/>
                </a:gradFill>
                <a:effectLst/>
                <a:uLnTx/>
                <a:uFillTx/>
                <a:latin typeface="Segoe"/>
              </a:rPr>
              <a:t>,</a:t>
            </a:r>
            <a:br>
              <a:rPr kumimoji="0" lang="en-US" sz="2400" b="0" i="0" u="none" strike="noStrike" kern="0" cap="none" spc="0" normalizeH="0" noProof="0" dirty="0" smtClean="0">
                <a:ln>
                  <a:noFill/>
                </a:ln>
                <a:gradFill>
                  <a:gsLst>
                    <a:gs pos="0">
                      <a:srgbClr val="FFFFFF"/>
                    </a:gs>
                    <a:gs pos="100000">
                      <a:srgbClr val="FFFFFF"/>
                    </a:gs>
                  </a:gsLst>
                  <a:lin ang="5400000" scaled="0"/>
                </a:gradFill>
                <a:effectLst/>
                <a:uLnTx/>
                <a:uFillTx/>
                <a:latin typeface="Segoe"/>
              </a:rPr>
            </a:br>
            <a:r>
              <a:rPr kumimoji="0" lang="en-US" sz="2400" b="0" i="0" u="none" strike="noStrike" kern="0" cap="none" spc="0" normalizeH="0" noProof="0" dirty="0" smtClean="0">
                <a:ln>
                  <a:noFill/>
                </a:ln>
                <a:gradFill>
                  <a:gsLst>
                    <a:gs pos="0">
                      <a:srgbClr val="FFFFFF"/>
                    </a:gs>
                    <a:gs pos="100000">
                      <a:srgbClr val="FFFFFF"/>
                    </a:gs>
                  </a:gsLst>
                  <a:lin ang="5400000" scaled="0"/>
                </a:gradFill>
                <a:effectLst/>
                <a:uLnTx/>
                <a:uFillTx/>
                <a:latin typeface="Segoe"/>
              </a:rPr>
              <a:t>bus de </a:t>
            </a:r>
            <a:r>
              <a:rPr kumimoji="0" lang="en-US" sz="2400" b="0" i="0" u="none" strike="noStrike" kern="0" cap="none" spc="0" normalizeH="0" noProof="0" dirty="0" err="1" smtClean="0">
                <a:ln>
                  <a:noFill/>
                </a:ln>
                <a:gradFill>
                  <a:gsLst>
                    <a:gs pos="0">
                      <a:srgbClr val="FFFFFF"/>
                    </a:gs>
                    <a:gs pos="100000">
                      <a:srgbClr val="FFFFFF"/>
                    </a:gs>
                  </a:gsLst>
                  <a:lin ang="5400000" scaled="0"/>
                </a:gradFill>
                <a:effectLst/>
                <a:uLnTx/>
                <a:uFillTx/>
                <a:latin typeface="Segoe"/>
              </a:rPr>
              <a:t>données</a:t>
            </a:r>
            <a:endParaRPr kumimoji="0" lang="en-US" sz="2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endParaRPr>
          </a:p>
        </p:txBody>
      </p:sp>
      <p:grpSp>
        <p:nvGrpSpPr>
          <p:cNvPr id="90" name="NET Services | Messages box"/>
          <p:cNvGrpSpPr/>
          <p:nvPr/>
        </p:nvGrpSpPr>
        <p:grpSpPr>
          <a:xfrm>
            <a:off x="412684" y="3070918"/>
            <a:ext cx="2743915" cy="1661072"/>
            <a:chOff x="531813" y="3939738"/>
            <a:chExt cx="3657600" cy="2429870"/>
          </a:xfrm>
          <a:effectLst/>
        </p:grpSpPr>
        <p:sp>
          <p:nvSpPr>
            <p:cNvPr id="91" name="Rectangle 90"/>
            <p:cNvSpPr/>
            <p:nvPr/>
          </p:nvSpPr>
          <p:spPr bwMode="invGray">
            <a:xfrm>
              <a:off x="531813" y="4061784"/>
              <a:ext cx="3657600" cy="2307824"/>
            </a:xfrm>
            <a:prstGeom prst="rect">
              <a:avLst/>
            </a:prstGeom>
            <a:gradFill rotWithShape="1">
              <a:gsLst>
                <a:gs pos="0">
                  <a:srgbClr val="FF9929">
                    <a:shade val="47500"/>
                    <a:satMod val="137000"/>
                  </a:srgbClr>
                </a:gs>
                <a:gs pos="55000">
                  <a:srgbClr val="FF9929">
                    <a:shade val="69000"/>
                    <a:satMod val="137000"/>
                  </a:srgbClr>
                </a:gs>
                <a:gs pos="100000">
                  <a:srgbClr val="FF9929">
                    <a:shade val="98000"/>
                    <a:satMod val="137000"/>
                  </a:srgbClr>
                </a:gs>
              </a:gsLst>
              <a:lin ang="16200000" scaled="0"/>
            </a:gradFill>
            <a:ln w="6350" cap="rnd" cmpd="sng" algn="ctr">
              <a:solidFill>
                <a:srgbClr val="FF9929">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91432" tIns="45716" rIns="91432" bIns="45716" numCol="1" rtlCol="0" anchor="ctr" anchorCtr="0" compatLnSpc="1">
              <a:prstTxWarp prst="textNoShape">
                <a:avLst/>
              </a:prstTxWarp>
            </a:bodyPr>
            <a:lstStyle/>
            <a:p>
              <a:pPr marL="0" marR="0" lvl="0" indent="0" algn="ctr" defTabSz="914061" eaLnBrk="1" fontAlgn="base" latinLnBrk="0" hangingPunct="1">
                <a:lnSpc>
                  <a:spcPct val="80000"/>
                </a:lnSpc>
                <a:spcBef>
                  <a:spcPct val="0"/>
                </a:spcBef>
                <a:spcAft>
                  <a:spcPct val="0"/>
                </a:spcAft>
                <a:buClrTx/>
                <a:buSzTx/>
                <a:buFontTx/>
                <a:buNone/>
                <a:tabLst/>
                <a:defRPr/>
              </a:pPr>
              <a:endParaRPr kumimoji="0" lang="en-US" altLang="zh-CN" sz="2400" b="0" i="0" u="none" strike="noStrike" kern="0" cap="none" spc="0" normalizeH="0" baseline="0" noProof="0" dirty="0">
                <a:ln>
                  <a:noFill/>
                </a:ln>
                <a:gradFill>
                  <a:gsLst>
                    <a:gs pos="0">
                      <a:srgbClr val="FFFFFF"/>
                    </a:gs>
                    <a:gs pos="100000">
                      <a:srgbClr val="FFFFFF"/>
                    </a:gs>
                  </a:gsLst>
                  <a:lin ang="5400000" scaled="0"/>
                </a:gradFill>
                <a:effectLst/>
                <a:uLnTx/>
                <a:uFillTx/>
                <a:ea typeface="+mn-ea"/>
                <a:cs typeface="+mn-cs"/>
              </a:endParaRPr>
            </a:p>
          </p:txBody>
        </p:sp>
        <p:sp>
          <p:nvSpPr>
            <p:cNvPr id="92" name="Rectangle 91"/>
            <p:cNvSpPr/>
            <p:nvPr/>
          </p:nvSpPr>
          <p:spPr bwMode="invGray">
            <a:xfrm>
              <a:off x="531813" y="4061784"/>
              <a:ext cx="3657600" cy="968450"/>
            </a:xfrm>
            <a:prstGeom prst="rect">
              <a:avLst/>
            </a:prstGeom>
            <a:gradFill>
              <a:gsLst>
                <a:gs pos="0">
                  <a:srgbClr val="000000">
                    <a:alpha val="0"/>
                  </a:srgbClr>
                </a:gs>
                <a:gs pos="50000">
                  <a:srgbClr val="000000"/>
                </a:gs>
                <a:gs pos="100000">
                  <a:srgbClr val="000000">
                    <a:alpha val="0"/>
                  </a:srgbClr>
                </a:gs>
              </a:gsLst>
              <a:lin ang="0" scaled="0"/>
            </a:gradFill>
            <a:ln w="12700" cap="flat" cmpd="thickThin" algn="ctr">
              <a:gradFill>
                <a:gsLst>
                  <a:gs pos="0">
                    <a:srgbClr val="FFFFFF">
                      <a:alpha val="0"/>
                    </a:srgbClr>
                  </a:gs>
                  <a:gs pos="50000">
                    <a:srgbClr val="FFFFFF"/>
                  </a:gs>
                  <a:gs pos="100000">
                    <a:srgbClr val="FFFFFF">
                      <a:alpha val="0"/>
                    </a:srgbClr>
                  </a:gs>
                </a:gsLst>
                <a:lin ang="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endParaRPr>
            </a:p>
          </p:txBody>
        </p:sp>
        <p:sp>
          <p:nvSpPr>
            <p:cNvPr id="93" name="TextBox 92"/>
            <p:cNvSpPr txBox="1"/>
            <p:nvPr/>
          </p:nvSpPr>
          <p:spPr bwMode="invGray">
            <a:xfrm>
              <a:off x="531813" y="3939738"/>
              <a:ext cx="3657600" cy="823913"/>
            </a:xfrm>
            <a:prstGeom prst="rect">
              <a:avLst/>
            </a:prstGeom>
            <a:noFill/>
          </p:spPr>
          <p:txBody>
            <a:bodyPr wrap="square" tIns="182880" rtlCol="0">
              <a:spAutoFit/>
            </a:bodyPr>
            <a:lstStyle/>
            <a:p>
              <a:pPr marL="273050" marR="0" lvl="1" indent="-155575" algn="ctr" defTabSz="914400" eaLnBrk="1" fontAlgn="auto" latinLnBrk="0" hangingPunct="1">
                <a:lnSpc>
                  <a:spcPct val="90000"/>
                </a:lnSpc>
                <a:spcBef>
                  <a:spcPts val="600"/>
                </a:spcBef>
                <a:spcAft>
                  <a:spcPts val="0"/>
                </a:spcAft>
                <a:buClr>
                  <a:srgbClr val="FFC000"/>
                </a:buClr>
                <a:buSzTx/>
                <a:buFontTx/>
                <a:buNone/>
                <a:tabLst/>
                <a:defRPr/>
              </a:pPr>
              <a:r>
                <a:rPr kumimoji="0" lang="en-US" sz="2400" b="0" i="0" u="none" strike="noStrike" kern="0" cap="none" spc="-50" normalizeH="0" baseline="0" noProof="0" dirty="0" err="1"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Contrôle</a:t>
              </a:r>
              <a:r>
                <a:rPr kumimoji="0" lang="en-US" sz="2400" b="0" i="0" u="none" strike="noStrike" kern="0" cap="none" spc="-50" normalizeH="0" baseline="0" noProof="0" dirty="0"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 </a:t>
              </a:r>
              <a:r>
                <a:rPr kumimoji="0" lang="en-US" sz="2400" b="0" i="0" u="none" strike="noStrike" kern="0" cap="none" spc="-50" normalizeH="0" baseline="0" noProof="0" dirty="0" err="1"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d’accès</a:t>
              </a:r>
              <a:endParaRPr kumimoji="0" lang="en-US" sz="2400" b="0" i="0" u="none" strike="noStrike" kern="0" cap="none" spc="-50" normalizeH="0" baseline="0" noProof="0" dirty="0">
                <a:ln>
                  <a:noFill/>
                </a:ln>
                <a:solidFill>
                  <a:schemeClr val="bg1"/>
                </a:solidFill>
                <a:effectLst>
                  <a:glow rad="63500">
                    <a:srgbClr val="2E95EA">
                      <a:alpha val="40000"/>
                    </a:srgbClr>
                  </a:glow>
                  <a:outerShdw blurRad="304800" algn="ctr" rotWithShape="0">
                    <a:srgbClr val="2E1400"/>
                  </a:outerShdw>
                </a:effectLst>
                <a:uLnTx/>
                <a:uFillTx/>
                <a:latin typeface="Kozuka Gothic Pro M"/>
              </a:endParaRPr>
            </a:p>
          </p:txBody>
        </p:sp>
        <p:sp>
          <p:nvSpPr>
            <p:cNvPr id="94" name="Rectangle 93"/>
            <p:cNvSpPr/>
            <p:nvPr/>
          </p:nvSpPr>
          <p:spPr>
            <a:xfrm>
              <a:off x="1237014" y="5025130"/>
              <a:ext cx="2247198" cy="1344478"/>
            </a:xfrm>
            <a:prstGeom prst="rect">
              <a:avLst/>
            </a:prstGeom>
          </p:spPr>
          <p:txBody>
            <a:bodyPr wrap="square"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1,41€/100K </a:t>
              </a:r>
              <a:endParaRPr kumimoji="0" lang="en-US" sz="1800" b="0" i="0" u="none" strike="noStrike" kern="0" cap="none" spc="0" normalizeH="0" baseline="0" noProof="0" dirty="0">
                <a:ln>
                  <a:noFill/>
                </a:ln>
                <a:gradFill>
                  <a:gsLst>
                    <a:gs pos="0">
                      <a:srgbClr val="FFFFFF"/>
                    </a:gs>
                    <a:gs pos="100000">
                      <a:srgbClr val="FFFFFF"/>
                    </a:gs>
                  </a:gsLst>
                  <a:lin ang="16200000" scaled="0"/>
                </a:gradFill>
                <a:effectLst/>
                <a:uLnTx/>
                <a:uFillTx/>
                <a:latin typeface="Kozuka Gothic Pro M"/>
              </a:endParaRPr>
            </a:p>
          </p:txBody>
        </p:sp>
        <p:sp>
          <p:nvSpPr>
            <p:cNvPr id="95" name="Rectangle 94"/>
            <p:cNvSpPr/>
            <p:nvPr/>
          </p:nvSpPr>
          <p:spPr>
            <a:xfrm>
              <a:off x="531813" y="4586491"/>
              <a:ext cx="3657600" cy="49524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Par transaction</a:t>
              </a:r>
              <a:endParaRPr kumimoji="0" lang="en-US" sz="3600" b="0" i="0" u="none" strike="noStrike" kern="0" cap="none" spc="0" normalizeH="0" baseline="0" noProof="0" dirty="0">
                <a:ln>
                  <a:noFill/>
                </a:ln>
                <a:gradFill>
                  <a:gsLst>
                    <a:gs pos="0">
                      <a:srgbClr val="FFFFFF"/>
                    </a:gs>
                    <a:gs pos="100000">
                      <a:srgbClr val="FFFFFF"/>
                    </a:gs>
                  </a:gsLst>
                  <a:lin ang="16200000" scaled="0"/>
                </a:gradFill>
                <a:effectLst/>
                <a:uLnTx/>
                <a:uFillTx/>
                <a:latin typeface="Kozuka Gothic Pro M"/>
              </a:endParaRPr>
            </a:p>
          </p:txBody>
        </p:sp>
      </p:grpSp>
      <p:grpSp>
        <p:nvGrpSpPr>
          <p:cNvPr id="96" name="NET Services | Messages box"/>
          <p:cNvGrpSpPr/>
          <p:nvPr/>
        </p:nvGrpSpPr>
        <p:grpSpPr>
          <a:xfrm>
            <a:off x="3204856" y="3070918"/>
            <a:ext cx="2743915" cy="1658720"/>
            <a:chOff x="531813" y="3943178"/>
            <a:chExt cx="3657600" cy="2426430"/>
          </a:xfrm>
          <a:effectLst/>
        </p:grpSpPr>
        <p:sp>
          <p:nvSpPr>
            <p:cNvPr id="97" name="Rectangle 96"/>
            <p:cNvSpPr/>
            <p:nvPr/>
          </p:nvSpPr>
          <p:spPr bwMode="invGray">
            <a:xfrm>
              <a:off x="531813" y="4061784"/>
              <a:ext cx="3657600" cy="2307824"/>
            </a:xfrm>
            <a:prstGeom prst="rect">
              <a:avLst/>
            </a:prstGeom>
            <a:gradFill rotWithShape="1">
              <a:gsLst>
                <a:gs pos="0">
                  <a:srgbClr val="FF9929">
                    <a:shade val="47500"/>
                    <a:satMod val="137000"/>
                  </a:srgbClr>
                </a:gs>
                <a:gs pos="55000">
                  <a:srgbClr val="FF9929">
                    <a:shade val="69000"/>
                    <a:satMod val="137000"/>
                  </a:srgbClr>
                </a:gs>
                <a:gs pos="100000">
                  <a:srgbClr val="FF9929">
                    <a:shade val="98000"/>
                    <a:satMod val="137000"/>
                  </a:srgbClr>
                </a:gs>
              </a:gsLst>
              <a:lin ang="16200000" scaled="0"/>
            </a:gradFill>
            <a:ln w="6350" cap="rnd" cmpd="sng" algn="ctr">
              <a:solidFill>
                <a:srgbClr val="FF9929">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91432" tIns="45716" rIns="91432" bIns="45716" numCol="1" rtlCol="0" anchor="ctr" anchorCtr="0" compatLnSpc="1">
              <a:prstTxWarp prst="textNoShape">
                <a:avLst/>
              </a:prstTxWarp>
            </a:bodyPr>
            <a:lstStyle/>
            <a:p>
              <a:pPr marL="0" marR="0" lvl="0" indent="0" algn="ctr" defTabSz="914061" eaLnBrk="1" fontAlgn="base" latinLnBrk="0" hangingPunct="1">
                <a:lnSpc>
                  <a:spcPct val="80000"/>
                </a:lnSpc>
                <a:spcBef>
                  <a:spcPct val="0"/>
                </a:spcBef>
                <a:spcAft>
                  <a:spcPct val="0"/>
                </a:spcAft>
                <a:buClrTx/>
                <a:buSzTx/>
                <a:buFontTx/>
                <a:buNone/>
                <a:tabLst/>
                <a:defRPr/>
              </a:pPr>
              <a:endParaRPr kumimoji="0" lang="en-US" altLang="zh-CN" sz="2400" b="0" i="0" u="none" strike="noStrike" kern="0" cap="none" spc="0" normalizeH="0" baseline="0" noProof="0" dirty="0">
                <a:ln>
                  <a:noFill/>
                </a:ln>
                <a:gradFill>
                  <a:gsLst>
                    <a:gs pos="0">
                      <a:srgbClr val="FFFFFF"/>
                    </a:gs>
                    <a:gs pos="100000">
                      <a:srgbClr val="FFFFFF"/>
                    </a:gs>
                  </a:gsLst>
                  <a:lin ang="5400000" scaled="0"/>
                </a:gradFill>
                <a:effectLst/>
                <a:uLnTx/>
                <a:uFillTx/>
                <a:ea typeface="+mn-ea"/>
                <a:cs typeface="+mn-cs"/>
              </a:endParaRPr>
            </a:p>
          </p:txBody>
        </p:sp>
        <p:sp>
          <p:nvSpPr>
            <p:cNvPr id="98" name="Rectangle 97"/>
            <p:cNvSpPr/>
            <p:nvPr/>
          </p:nvSpPr>
          <p:spPr bwMode="invGray">
            <a:xfrm>
              <a:off x="531813" y="4061784"/>
              <a:ext cx="3657600" cy="968450"/>
            </a:xfrm>
            <a:prstGeom prst="rect">
              <a:avLst/>
            </a:prstGeom>
            <a:gradFill>
              <a:gsLst>
                <a:gs pos="0">
                  <a:srgbClr val="000000">
                    <a:alpha val="0"/>
                  </a:srgbClr>
                </a:gs>
                <a:gs pos="50000">
                  <a:srgbClr val="000000"/>
                </a:gs>
                <a:gs pos="100000">
                  <a:srgbClr val="000000">
                    <a:alpha val="0"/>
                  </a:srgbClr>
                </a:gs>
              </a:gsLst>
              <a:lin ang="0" scaled="0"/>
            </a:gradFill>
            <a:ln w="12700" cap="flat" cmpd="thickThin" algn="ctr">
              <a:gradFill>
                <a:gsLst>
                  <a:gs pos="0">
                    <a:srgbClr val="FFFFFF">
                      <a:alpha val="0"/>
                    </a:srgbClr>
                  </a:gs>
                  <a:gs pos="50000">
                    <a:srgbClr val="FFFFFF"/>
                  </a:gs>
                  <a:gs pos="100000">
                    <a:srgbClr val="FFFFFF">
                      <a:alpha val="0"/>
                    </a:srgbClr>
                  </a:gs>
                </a:gsLst>
                <a:lin ang="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endParaRPr>
            </a:p>
          </p:txBody>
        </p:sp>
        <p:sp>
          <p:nvSpPr>
            <p:cNvPr id="99" name="TextBox 98"/>
            <p:cNvSpPr txBox="1"/>
            <p:nvPr/>
          </p:nvSpPr>
          <p:spPr bwMode="invGray">
            <a:xfrm>
              <a:off x="531813" y="3943178"/>
              <a:ext cx="3657600" cy="823913"/>
            </a:xfrm>
            <a:prstGeom prst="rect">
              <a:avLst/>
            </a:prstGeom>
            <a:noFill/>
          </p:spPr>
          <p:txBody>
            <a:bodyPr wrap="square" tIns="182880" rtlCol="0">
              <a:spAutoFit/>
            </a:bodyPr>
            <a:lstStyle/>
            <a:p>
              <a:pPr marL="273050" marR="0" lvl="1" indent="-155575" algn="ctr" defTabSz="914400" eaLnBrk="1" fontAlgn="auto" latinLnBrk="0" hangingPunct="1">
                <a:lnSpc>
                  <a:spcPct val="90000"/>
                </a:lnSpc>
                <a:spcBef>
                  <a:spcPts val="600"/>
                </a:spcBef>
                <a:spcAft>
                  <a:spcPts val="0"/>
                </a:spcAft>
                <a:buClr>
                  <a:srgbClr val="FFC000"/>
                </a:buClr>
                <a:buSzTx/>
                <a:buFontTx/>
                <a:buNone/>
                <a:tabLst/>
                <a:defRPr/>
              </a:pPr>
              <a:r>
                <a:rPr kumimoji="0" lang="en-US" sz="2400" b="0" i="0" u="none" strike="noStrike" kern="0" cap="none" spc="-50" normalizeH="0" baseline="0" noProof="0" dirty="0"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Bus de </a:t>
              </a:r>
              <a:r>
                <a:rPr kumimoji="0" lang="en-US" sz="2400" b="0" i="0" u="none" strike="noStrike" kern="0" cap="none" spc="-50" normalizeH="0" baseline="0" noProof="0" dirty="0" err="1"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données</a:t>
              </a:r>
              <a:endParaRPr kumimoji="0" lang="en-US" sz="2400" b="0" i="0" u="none" strike="noStrike" kern="0" cap="none" spc="-50" normalizeH="0" baseline="0" noProof="0" dirty="0">
                <a:ln>
                  <a:noFill/>
                </a:ln>
                <a:solidFill>
                  <a:schemeClr val="bg1"/>
                </a:solidFill>
                <a:effectLst>
                  <a:glow rad="63500">
                    <a:srgbClr val="2E95EA">
                      <a:alpha val="40000"/>
                    </a:srgbClr>
                  </a:glow>
                  <a:outerShdw blurRad="304800" algn="ctr" rotWithShape="0">
                    <a:srgbClr val="2E1400"/>
                  </a:outerShdw>
                </a:effectLst>
                <a:uLnTx/>
                <a:uFillTx/>
                <a:latin typeface="Kozuka Gothic Pro M"/>
              </a:endParaRPr>
            </a:p>
          </p:txBody>
        </p:sp>
        <p:sp>
          <p:nvSpPr>
            <p:cNvPr id="100" name="Rectangle 99"/>
            <p:cNvSpPr/>
            <p:nvPr/>
          </p:nvSpPr>
          <p:spPr>
            <a:xfrm>
              <a:off x="1237014" y="5025130"/>
              <a:ext cx="2247198" cy="1344478"/>
            </a:xfrm>
            <a:prstGeom prst="rect">
              <a:avLst/>
            </a:prstGeom>
          </p:spPr>
          <p:txBody>
            <a:bodyPr wrap="square"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2,82€ </a:t>
              </a:r>
              <a:endParaRPr kumimoji="0" lang="en-US" sz="1800" b="0" i="0" u="none" strike="noStrike" kern="0" cap="none" spc="0" normalizeH="0" baseline="0" noProof="0" dirty="0">
                <a:ln>
                  <a:noFill/>
                </a:ln>
                <a:gradFill>
                  <a:gsLst>
                    <a:gs pos="0">
                      <a:srgbClr val="FFFFFF"/>
                    </a:gs>
                    <a:gs pos="100000">
                      <a:srgbClr val="FFFFFF"/>
                    </a:gs>
                  </a:gsLst>
                  <a:lin ang="16200000" scaled="0"/>
                </a:gradFill>
                <a:effectLst/>
                <a:uLnTx/>
                <a:uFillTx/>
                <a:latin typeface="Kozuka Gothic Pro M"/>
              </a:endParaRPr>
            </a:p>
          </p:txBody>
        </p:sp>
        <p:sp>
          <p:nvSpPr>
            <p:cNvPr id="101" name="Rectangle 100"/>
            <p:cNvSpPr/>
            <p:nvPr/>
          </p:nvSpPr>
          <p:spPr>
            <a:xfrm>
              <a:off x="531813" y="4586491"/>
              <a:ext cx="3657600" cy="49524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Par </a:t>
              </a:r>
              <a:r>
                <a:rPr kumimoji="0" lang="en-US" sz="1600" b="0" i="0" u="none" strike="noStrike" kern="0" cap="none" spc="0" normalizeH="0" baseline="0" noProof="0" dirty="0" err="1" smtClean="0">
                  <a:ln>
                    <a:noFill/>
                  </a:ln>
                  <a:gradFill>
                    <a:gsLst>
                      <a:gs pos="0">
                        <a:srgbClr val="FFFFFF"/>
                      </a:gs>
                      <a:gs pos="100000">
                        <a:srgbClr val="FFFFFF"/>
                      </a:gs>
                    </a:gsLst>
                    <a:lin ang="16200000" scaled="0"/>
                  </a:gradFill>
                  <a:effectLst/>
                  <a:uLnTx/>
                  <a:uFillTx/>
                  <a:latin typeface="Kozuka Gothic Pro M"/>
                </a:rPr>
                <a:t>connexion</a:t>
              </a:r>
              <a:endParaRPr kumimoji="0" lang="en-US" sz="3600" b="0" i="0" u="none" strike="noStrike" kern="0" cap="none" spc="0" normalizeH="0" baseline="0" noProof="0" dirty="0">
                <a:ln>
                  <a:noFill/>
                </a:ln>
                <a:gradFill>
                  <a:gsLst>
                    <a:gs pos="0">
                      <a:srgbClr val="FFFFFF"/>
                    </a:gs>
                    <a:gs pos="100000">
                      <a:srgbClr val="FFFFFF"/>
                    </a:gs>
                  </a:gsLst>
                  <a:lin ang="16200000" scaled="0"/>
                </a:gradFill>
                <a:effectLst/>
                <a:uLnTx/>
                <a:uFillTx/>
                <a:latin typeface="Kozuka Gothic Pro M"/>
              </a:endParaRPr>
            </a:p>
          </p:txBody>
        </p:sp>
      </p:grpSp>
      <p:grpSp>
        <p:nvGrpSpPr>
          <p:cNvPr id="102" name="NET Services | Bandwidth box"/>
          <p:cNvGrpSpPr/>
          <p:nvPr/>
        </p:nvGrpSpPr>
        <p:grpSpPr>
          <a:xfrm>
            <a:off x="6017843" y="3070918"/>
            <a:ext cx="2743915" cy="1658720"/>
            <a:chOff x="8031163" y="3943178"/>
            <a:chExt cx="3657600" cy="2426430"/>
          </a:xfrm>
          <a:effectLst/>
        </p:grpSpPr>
        <p:sp>
          <p:nvSpPr>
            <p:cNvPr id="103" name="Rectangle 102"/>
            <p:cNvSpPr/>
            <p:nvPr/>
          </p:nvSpPr>
          <p:spPr bwMode="invGray">
            <a:xfrm>
              <a:off x="8031163" y="4061784"/>
              <a:ext cx="3657600" cy="2307824"/>
            </a:xfrm>
            <a:prstGeom prst="rect">
              <a:avLst/>
            </a:prstGeom>
            <a:gradFill rotWithShape="1">
              <a:gsLst>
                <a:gs pos="0">
                  <a:srgbClr val="FF9929">
                    <a:shade val="47500"/>
                    <a:satMod val="137000"/>
                  </a:srgbClr>
                </a:gs>
                <a:gs pos="55000">
                  <a:srgbClr val="FF9929">
                    <a:shade val="69000"/>
                    <a:satMod val="137000"/>
                  </a:srgbClr>
                </a:gs>
                <a:gs pos="100000">
                  <a:srgbClr val="FF9929">
                    <a:shade val="98000"/>
                    <a:satMod val="137000"/>
                  </a:srgbClr>
                </a:gs>
              </a:gsLst>
              <a:lin ang="16200000" scaled="0"/>
            </a:gradFill>
            <a:ln w="6350" cap="rnd" cmpd="sng" algn="ctr">
              <a:solidFill>
                <a:srgbClr val="FF9929">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91432" tIns="45716" rIns="91432" bIns="45716" numCol="1" rtlCol="0" anchor="ctr" anchorCtr="0" compatLnSpc="1">
              <a:prstTxWarp prst="textNoShape">
                <a:avLst/>
              </a:prstTxWarp>
            </a:bodyPr>
            <a:lstStyle/>
            <a:p>
              <a:pPr marL="0" marR="0" lvl="0" indent="0" algn="ctr" defTabSz="914061" eaLnBrk="1" fontAlgn="base" latinLnBrk="0" hangingPunct="1">
                <a:lnSpc>
                  <a:spcPct val="80000"/>
                </a:lnSpc>
                <a:spcBef>
                  <a:spcPct val="0"/>
                </a:spcBef>
                <a:spcAft>
                  <a:spcPct val="0"/>
                </a:spcAft>
                <a:buClrTx/>
                <a:buSzTx/>
                <a:buFontTx/>
                <a:buNone/>
                <a:tabLst/>
                <a:defRPr/>
              </a:pPr>
              <a:endParaRPr kumimoji="0" lang="en-US" altLang="zh-CN" sz="2400" b="0" i="0" u="none" strike="noStrike" kern="0" cap="none" spc="0" normalizeH="0" baseline="0" noProof="0" dirty="0">
                <a:ln>
                  <a:noFill/>
                </a:ln>
                <a:gradFill>
                  <a:gsLst>
                    <a:gs pos="0">
                      <a:srgbClr val="FFFFFF"/>
                    </a:gs>
                    <a:gs pos="100000">
                      <a:srgbClr val="FFFFFF"/>
                    </a:gs>
                  </a:gsLst>
                  <a:lin ang="5400000" scaled="0"/>
                </a:gradFill>
                <a:effectLst/>
                <a:uLnTx/>
                <a:uFillTx/>
                <a:ea typeface="+mn-ea"/>
                <a:cs typeface="+mn-cs"/>
              </a:endParaRPr>
            </a:p>
          </p:txBody>
        </p:sp>
        <p:sp>
          <p:nvSpPr>
            <p:cNvPr id="104" name="Rectangle 103"/>
            <p:cNvSpPr/>
            <p:nvPr/>
          </p:nvSpPr>
          <p:spPr bwMode="invGray">
            <a:xfrm>
              <a:off x="8031163" y="4061784"/>
              <a:ext cx="3657600" cy="968450"/>
            </a:xfrm>
            <a:prstGeom prst="rect">
              <a:avLst/>
            </a:prstGeom>
            <a:gradFill>
              <a:gsLst>
                <a:gs pos="0">
                  <a:srgbClr val="000000">
                    <a:alpha val="0"/>
                  </a:srgbClr>
                </a:gs>
                <a:gs pos="50000">
                  <a:srgbClr val="000000"/>
                </a:gs>
                <a:gs pos="100000">
                  <a:srgbClr val="000000">
                    <a:alpha val="0"/>
                  </a:srgbClr>
                </a:gs>
              </a:gsLst>
              <a:lin ang="0" scaled="0"/>
            </a:gradFill>
            <a:ln w="12700" cap="flat" cmpd="thickThin" algn="ctr">
              <a:gradFill>
                <a:gsLst>
                  <a:gs pos="0">
                    <a:srgbClr val="FFFFFF">
                      <a:alpha val="0"/>
                    </a:srgbClr>
                  </a:gs>
                  <a:gs pos="50000">
                    <a:srgbClr val="FFFFFF"/>
                  </a:gs>
                  <a:gs pos="100000">
                    <a:srgbClr val="FFFFFF">
                      <a:alpha val="0"/>
                    </a:srgbClr>
                  </a:gs>
                </a:gsLst>
                <a:lin ang="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endParaRPr>
            </a:p>
          </p:txBody>
        </p:sp>
        <p:sp>
          <p:nvSpPr>
            <p:cNvPr id="105" name="TextBox 104"/>
            <p:cNvSpPr txBox="1"/>
            <p:nvPr/>
          </p:nvSpPr>
          <p:spPr bwMode="invGray">
            <a:xfrm>
              <a:off x="8031163" y="3943178"/>
              <a:ext cx="3657600" cy="823913"/>
            </a:xfrm>
            <a:prstGeom prst="rect">
              <a:avLst/>
            </a:prstGeom>
            <a:noFill/>
          </p:spPr>
          <p:txBody>
            <a:bodyPr wrap="square" tIns="182880" rtlCol="0">
              <a:spAutoFit/>
            </a:bodyPr>
            <a:lstStyle/>
            <a:p>
              <a:pPr marL="273050" marR="0" lvl="1" indent="-155575" algn="ctr" defTabSz="914400" eaLnBrk="1" fontAlgn="auto" latinLnBrk="0" hangingPunct="1">
                <a:lnSpc>
                  <a:spcPct val="90000"/>
                </a:lnSpc>
                <a:spcBef>
                  <a:spcPts val="600"/>
                </a:spcBef>
                <a:spcAft>
                  <a:spcPts val="0"/>
                </a:spcAft>
                <a:buClr>
                  <a:srgbClr val="FFC000"/>
                </a:buClr>
                <a:buSzTx/>
                <a:buFontTx/>
                <a:buNone/>
                <a:tabLst/>
                <a:defRPr/>
              </a:pPr>
              <a:r>
                <a:rPr kumimoji="0" lang="en-US" sz="2400" b="0" i="0" u="none" strike="noStrike" kern="0" cap="none" spc="-50" normalizeH="0" baseline="0" noProof="0" dirty="0" err="1"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Bande</a:t>
              </a:r>
              <a:r>
                <a:rPr kumimoji="0" lang="en-US" sz="2400" b="0" i="0" u="none" strike="noStrike" kern="0" cap="none" spc="-50" normalizeH="0" baseline="0" noProof="0" dirty="0"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 </a:t>
              </a:r>
              <a:r>
                <a:rPr kumimoji="0" lang="en-US" sz="2400" b="0" i="0" u="none" strike="noStrike" kern="0" cap="none" spc="-50" normalizeH="0" baseline="0" noProof="0" dirty="0" err="1"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passante</a:t>
              </a:r>
              <a:endParaRPr kumimoji="0" lang="en-US" sz="2400" b="0" i="0" u="none" strike="noStrike" kern="0" cap="none" spc="-50" normalizeH="0" baseline="0" noProof="0" dirty="0">
                <a:ln>
                  <a:noFill/>
                </a:ln>
                <a:solidFill>
                  <a:schemeClr val="bg1"/>
                </a:solidFill>
                <a:effectLst>
                  <a:glow rad="63500">
                    <a:srgbClr val="2E95EA">
                      <a:alpha val="40000"/>
                    </a:srgbClr>
                  </a:glow>
                  <a:outerShdw blurRad="304800" algn="ctr" rotWithShape="0">
                    <a:srgbClr val="2E1400"/>
                  </a:outerShdw>
                </a:effectLst>
                <a:uLnTx/>
                <a:uFillTx/>
                <a:latin typeface="Kozuka Gothic Pro M"/>
              </a:endParaRPr>
            </a:p>
          </p:txBody>
        </p:sp>
        <p:sp>
          <p:nvSpPr>
            <p:cNvPr id="106" name="Rectangle 105"/>
            <p:cNvSpPr/>
            <p:nvPr/>
          </p:nvSpPr>
          <p:spPr>
            <a:xfrm>
              <a:off x="8031163" y="4586491"/>
              <a:ext cx="3657600" cy="49524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Par Go </a:t>
              </a:r>
              <a:r>
                <a:rPr kumimoji="0" lang="en-US" sz="1600" b="0" i="0" u="none" strike="noStrike" kern="0" cap="none" spc="0" normalizeH="0" baseline="0" noProof="0" dirty="0" err="1" smtClean="0">
                  <a:ln>
                    <a:noFill/>
                  </a:ln>
                  <a:gradFill>
                    <a:gsLst>
                      <a:gs pos="0">
                        <a:srgbClr val="FFFFFF"/>
                      </a:gs>
                      <a:gs pos="100000">
                        <a:srgbClr val="FFFFFF"/>
                      </a:gs>
                    </a:gsLst>
                    <a:lin ang="16200000" scaled="0"/>
                  </a:gradFill>
                  <a:effectLst/>
                  <a:uLnTx/>
                  <a:uFillTx/>
                  <a:latin typeface="Kozuka Gothic Pro M"/>
                </a:rPr>
                <a:t>transféré</a:t>
              </a:r>
              <a:endParaRPr kumimoji="0" lang="en-US" sz="3600" b="0" i="0" u="none" strike="noStrike" kern="0" cap="none" spc="0" normalizeH="0" baseline="0" noProof="0" dirty="0">
                <a:ln>
                  <a:noFill/>
                </a:ln>
                <a:gradFill>
                  <a:gsLst>
                    <a:gs pos="0">
                      <a:srgbClr val="FFFFFF"/>
                    </a:gs>
                    <a:gs pos="100000">
                      <a:srgbClr val="FFFFFF"/>
                    </a:gs>
                  </a:gsLst>
                  <a:lin ang="16200000" scaled="0"/>
                </a:gradFill>
                <a:effectLst/>
                <a:uLnTx/>
                <a:uFillTx/>
                <a:latin typeface="Kozuka Gothic Pro M"/>
              </a:endParaRPr>
            </a:p>
          </p:txBody>
        </p:sp>
        <p:sp>
          <p:nvSpPr>
            <p:cNvPr id="107" name="Rectangle 106"/>
            <p:cNvSpPr/>
            <p:nvPr/>
          </p:nvSpPr>
          <p:spPr>
            <a:xfrm>
              <a:off x="8050617" y="5025130"/>
              <a:ext cx="3618692" cy="1344478"/>
            </a:xfrm>
            <a:prstGeom prst="rect">
              <a:avLst/>
            </a:prstGeom>
          </p:spPr>
          <p:txBody>
            <a:bodyPr wrap="square" anchor="ctr" anchorCtr="0">
              <a:noAutofit/>
            </a:bodyPr>
            <a:lstStyle/>
            <a:p>
              <a:pPr lvl="0" algn="ctr">
                <a:spcBef>
                  <a:spcPts val="1200"/>
                </a:spcBef>
                <a:defRPr/>
              </a:pPr>
              <a:r>
                <a:rPr lang="en-US" kern="0" dirty="0" smtClean="0">
                  <a:gradFill>
                    <a:gsLst>
                      <a:gs pos="0">
                        <a:srgbClr val="FFFFFF"/>
                      </a:gs>
                      <a:gs pos="100000">
                        <a:srgbClr val="FFFFFF"/>
                      </a:gs>
                    </a:gsLst>
                    <a:lin ang="16200000" scaled="0"/>
                  </a:gradFill>
                  <a:latin typeface="Kozuka Gothic Pro M"/>
                </a:rPr>
                <a:t>0,11€ </a:t>
              </a:r>
              <a:r>
                <a:rPr lang="en-US" kern="0" dirty="0">
                  <a:gradFill>
                    <a:gsLst>
                      <a:gs pos="0">
                        <a:srgbClr val="FFFFFF"/>
                      </a:gs>
                      <a:gs pos="100000">
                        <a:srgbClr val="FFFFFF"/>
                      </a:gs>
                    </a:gsLst>
                    <a:lin ang="16200000" scaled="0"/>
                  </a:gradFill>
                  <a:latin typeface="Kozuka Gothic Pro M"/>
                </a:rPr>
                <a:t>Go </a:t>
              </a:r>
              <a:r>
                <a:rPr lang="en-US" kern="0" dirty="0" smtClean="0">
                  <a:gradFill>
                    <a:gsLst>
                      <a:gs pos="0">
                        <a:srgbClr val="FFFFFF"/>
                      </a:gs>
                      <a:gs pos="100000">
                        <a:srgbClr val="FFFFFF"/>
                      </a:gs>
                    </a:gsLst>
                    <a:lin ang="16200000" scaled="0"/>
                  </a:gradFill>
                  <a:latin typeface="Kozuka Gothic Pro M"/>
                </a:rPr>
                <a:t>Entrant</a:t>
              </a:r>
              <a:endParaRPr lang="en-US" kern="0" dirty="0">
                <a:gradFill>
                  <a:gsLst>
                    <a:gs pos="0">
                      <a:srgbClr val="FFFFFF"/>
                    </a:gs>
                    <a:gs pos="100000">
                      <a:srgbClr val="FFFFFF"/>
                    </a:gs>
                  </a:gsLst>
                  <a:lin ang="16200000" scaled="0"/>
                </a:gradFill>
                <a:latin typeface="Kozuka Gothic Pro M"/>
              </a:endParaRPr>
            </a:p>
            <a:p>
              <a:pPr lvl="0" algn="ctr">
                <a:spcBef>
                  <a:spcPts val="1200"/>
                </a:spcBef>
                <a:defRPr/>
              </a:pPr>
              <a:r>
                <a:rPr lang="en-US" kern="0" dirty="0" smtClean="0">
                  <a:gradFill>
                    <a:gsLst>
                      <a:gs pos="0">
                        <a:srgbClr val="FFFFFF"/>
                      </a:gs>
                      <a:gs pos="100000">
                        <a:srgbClr val="FFFFFF"/>
                      </a:gs>
                    </a:gsLst>
                    <a:lin ang="16200000" scaled="0"/>
                  </a:gradFill>
                  <a:latin typeface="Kozuka Gothic Pro M"/>
                </a:rPr>
                <a:t>0,14€ </a:t>
              </a:r>
              <a:r>
                <a:rPr lang="en-US" kern="0" dirty="0">
                  <a:gradFill>
                    <a:gsLst>
                      <a:gs pos="0">
                        <a:srgbClr val="FFFFFF"/>
                      </a:gs>
                      <a:gs pos="100000">
                        <a:srgbClr val="FFFFFF"/>
                      </a:gs>
                    </a:gsLst>
                    <a:lin ang="16200000" scaled="0"/>
                  </a:gradFill>
                  <a:latin typeface="Kozuka Gothic Pro M"/>
                </a:rPr>
                <a:t>Go </a:t>
              </a:r>
              <a:r>
                <a:rPr lang="en-US" kern="0" dirty="0" err="1" smtClean="0">
                  <a:gradFill>
                    <a:gsLst>
                      <a:gs pos="0">
                        <a:srgbClr val="FFFFFF"/>
                      </a:gs>
                      <a:gs pos="100000">
                        <a:srgbClr val="FFFFFF"/>
                      </a:gs>
                    </a:gsLst>
                    <a:lin ang="16200000" scaled="0"/>
                  </a:gradFill>
                  <a:latin typeface="Kozuka Gothic Pro M"/>
                </a:rPr>
                <a:t>Sortant</a:t>
              </a:r>
              <a:endParaRPr lang="en-US" kern="0" dirty="0">
                <a:gradFill>
                  <a:gsLst>
                    <a:gs pos="0">
                      <a:srgbClr val="FFFFFF"/>
                    </a:gs>
                    <a:gs pos="100000">
                      <a:srgbClr val="FFFFFF"/>
                    </a:gs>
                  </a:gsLst>
                  <a:lin ang="16200000" scaled="0"/>
                </a:gradFill>
                <a:latin typeface="Kozuka Gothic Pro M"/>
              </a:endParaRPr>
            </a:p>
          </p:txBody>
        </p:sp>
      </p:grpSp>
      <p:grpSp>
        <p:nvGrpSpPr>
          <p:cNvPr id="108" name="SQL Azure | Web edition bo"/>
          <p:cNvGrpSpPr/>
          <p:nvPr/>
        </p:nvGrpSpPr>
        <p:grpSpPr>
          <a:xfrm>
            <a:off x="412683" y="3070918"/>
            <a:ext cx="2743915" cy="1638184"/>
            <a:chOff x="531813" y="3973218"/>
            <a:chExt cx="3657600" cy="2396390"/>
          </a:xfrm>
          <a:effectLst/>
        </p:grpSpPr>
        <p:sp>
          <p:nvSpPr>
            <p:cNvPr id="109" name="Rectangle 108"/>
            <p:cNvSpPr/>
            <p:nvPr/>
          </p:nvSpPr>
          <p:spPr bwMode="invGray">
            <a:xfrm>
              <a:off x="531813" y="4061784"/>
              <a:ext cx="3657600" cy="2307824"/>
            </a:xfrm>
            <a:prstGeom prst="rect">
              <a:avLst/>
            </a:prstGeom>
            <a:gradFill rotWithShape="1">
              <a:gsLst>
                <a:gs pos="0">
                  <a:srgbClr val="FF9929">
                    <a:shade val="47500"/>
                    <a:satMod val="137000"/>
                  </a:srgbClr>
                </a:gs>
                <a:gs pos="55000">
                  <a:srgbClr val="FF9929">
                    <a:shade val="69000"/>
                    <a:satMod val="137000"/>
                  </a:srgbClr>
                </a:gs>
                <a:gs pos="100000">
                  <a:srgbClr val="FF9929">
                    <a:shade val="98000"/>
                    <a:satMod val="137000"/>
                  </a:srgbClr>
                </a:gs>
              </a:gsLst>
              <a:lin ang="16200000" scaled="0"/>
            </a:gradFill>
            <a:ln w="6350" cap="rnd" cmpd="sng" algn="ctr">
              <a:solidFill>
                <a:srgbClr val="FF9929">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91432" tIns="45716" rIns="91432" bIns="45716" numCol="1" rtlCol="0" anchor="ctr" anchorCtr="0" compatLnSpc="1">
              <a:prstTxWarp prst="textNoShape">
                <a:avLst/>
              </a:prstTxWarp>
            </a:bodyPr>
            <a:lstStyle/>
            <a:p>
              <a:pPr marL="0" marR="0" lvl="0" indent="0" algn="ctr" defTabSz="914061" eaLnBrk="1" fontAlgn="base" latinLnBrk="0" hangingPunct="1">
                <a:lnSpc>
                  <a:spcPct val="80000"/>
                </a:lnSpc>
                <a:spcBef>
                  <a:spcPct val="0"/>
                </a:spcBef>
                <a:spcAft>
                  <a:spcPct val="0"/>
                </a:spcAft>
                <a:buClrTx/>
                <a:buSzTx/>
                <a:buFontTx/>
                <a:buNone/>
                <a:tabLst/>
                <a:defRPr/>
              </a:pPr>
              <a:endParaRPr kumimoji="0" lang="en-US" altLang="zh-CN" sz="2400" b="0" i="0" u="none" strike="noStrike" kern="0" cap="none" spc="0" normalizeH="0" baseline="0" noProof="0" dirty="0">
                <a:ln>
                  <a:noFill/>
                </a:ln>
                <a:gradFill>
                  <a:gsLst>
                    <a:gs pos="0">
                      <a:srgbClr val="FFFFFF"/>
                    </a:gs>
                    <a:gs pos="100000">
                      <a:srgbClr val="FFFFFF"/>
                    </a:gs>
                  </a:gsLst>
                  <a:lin ang="5400000" scaled="0"/>
                </a:gradFill>
                <a:effectLst/>
                <a:uLnTx/>
                <a:uFillTx/>
                <a:ea typeface="+mn-ea"/>
                <a:cs typeface="+mn-cs"/>
              </a:endParaRPr>
            </a:p>
          </p:txBody>
        </p:sp>
        <p:sp>
          <p:nvSpPr>
            <p:cNvPr id="110" name="Rectangle 109"/>
            <p:cNvSpPr/>
            <p:nvPr/>
          </p:nvSpPr>
          <p:spPr bwMode="invGray">
            <a:xfrm>
              <a:off x="531813" y="4061784"/>
              <a:ext cx="3657600" cy="968450"/>
            </a:xfrm>
            <a:prstGeom prst="rect">
              <a:avLst/>
            </a:prstGeom>
            <a:gradFill>
              <a:gsLst>
                <a:gs pos="0">
                  <a:srgbClr val="000000">
                    <a:alpha val="0"/>
                  </a:srgbClr>
                </a:gs>
                <a:gs pos="50000">
                  <a:srgbClr val="000000"/>
                </a:gs>
                <a:gs pos="100000">
                  <a:srgbClr val="000000">
                    <a:alpha val="0"/>
                  </a:srgbClr>
                </a:gs>
              </a:gsLst>
              <a:lin ang="0" scaled="0"/>
            </a:gradFill>
            <a:ln w="12700" cap="flat" cmpd="thickThin" algn="ctr">
              <a:gradFill>
                <a:gsLst>
                  <a:gs pos="0">
                    <a:srgbClr val="FFFFFF">
                      <a:alpha val="0"/>
                    </a:srgbClr>
                  </a:gs>
                  <a:gs pos="50000">
                    <a:srgbClr val="FFFFFF"/>
                  </a:gs>
                  <a:gs pos="100000">
                    <a:srgbClr val="FFFFFF">
                      <a:alpha val="0"/>
                    </a:srgbClr>
                  </a:gs>
                </a:gsLst>
                <a:lin ang="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endParaRPr>
            </a:p>
          </p:txBody>
        </p:sp>
        <p:sp>
          <p:nvSpPr>
            <p:cNvPr id="111" name="TextBox 110"/>
            <p:cNvSpPr txBox="1"/>
            <p:nvPr/>
          </p:nvSpPr>
          <p:spPr bwMode="invGray">
            <a:xfrm>
              <a:off x="531813" y="3973218"/>
              <a:ext cx="3657600" cy="823913"/>
            </a:xfrm>
            <a:prstGeom prst="rect">
              <a:avLst/>
            </a:prstGeom>
            <a:noFill/>
          </p:spPr>
          <p:txBody>
            <a:bodyPr wrap="square" tIns="182880" rtlCol="0">
              <a:spAutoFit/>
            </a:bodyPr>
            <a:lstStyle/>
            <a:p>
              <a:pPr marL="273050" marR="0" lvl="1" indent="-155575" algn="ctr" defTabSz="914400" eaLnBrk="1" fontAlgn="auto" latinLnBrk="0" hangingPunct="1">
                <a:lnSpc>
                  <a:spcPct val="90000"/>
                </a:lnSpc>
                <a:spcBef>
                  <a:spcPts val="600"/>
                </a:spcBef>
                <a:spcAft>
                  <a:spcPts val="0"/>
                </a:spcAft>
                <a:buClr>
                  <a:srgbClr val="FFC000"/>
                </a:buClr>
                <a:buSzTx/>
                <a:buFontTx/>
                <a:buNone/>
                <a:tabLst/>
                <a:defRPr/>
              </a:pPr>
              <a:r>
                <a:rPr kumimoji="0" lang="en-US" sz="2400" b="0" i="0" u="none" strike="noStrike" kern="0" cap="none" spc="-50" normalizeH="0" baseline="0" noProof="0" dirty="0"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Web edition</a:t>
              </a:r>
              <a:endParaRPr kumimoji="0" lang="en-US" sz="2400" b="0" i="0" u="none" strike="noStrike" kern="0" cap="none" spc="-50" normalizeH="0" baseline="0" noProof="0" dirty="0">
                <a:ln>
                  <a:noFill/>
                </a:ln>
                <a:solidFill>
                  <a:schemeClr val="bg1"/>
                </a:solidFill>
                <a:effectLst>
                  <a:glow rad="63500">
                    <a:srgbClr val="2E95EA">
                      <a:alpha val="40000"/>
                    </a:srgbClr>
                  </a:glow>
                  <a:outerShdw blurRad="304800" algn="ctr" rotWithShape="0">
                    <a:srgbClr val="2E1400"/>
                  </a:outerShdw>
                </a:effectLst>
                <a:uLnTx/>
                <a:uFillTx/>
                <a:latin typeface="Kozuka Gothic Pro M"/>
              </a:endParaRPr>
            </a:p>
          </p:txBody>
        </p:sp>
        <p:sp>
          <p:nvSpPr>
            <p:cNvPr id="112" name="Rectangle 111"/>
            <p:cNvSpPr/>
            <p:nvPr/>
          </p:nvSpPr>
          <p:spPr>
            <a:xfrm>
              <a:off x="531813" y="5025130"/>
              <a:ext cx="3657600" cy="1344478"/>
            </a:xfrm>
            <a:prstGeom prst="rect">
              <a:avLst/>
            </a:prstGeom>
          </p:spPr>
          <p:txBody>
            <a:bodyPr wrap="square"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7,085€ / 1 Go / </a:t>
              </a:r>
              <a:r>
                <a:rPr kumimoji="0" lang="en-US" sz="1800" b="0" i="0" u="none" strike="noStrike" kern="0" cap="none" spc="0" normalizeH="0" baseline="0" noProof="0" dirty="0" err="1" smtClean="0">
                  <a:ln>
                    <a:noFill/>
                  </a:ln>
                  <a:gradFill>
                    <a:gsLst>
                      <a:gs pos="0">
                        <a:srgbClr val="FFFFFF"/>
                      </a:gs>
                      <a:gs pos="100000">
                        <a:srgbClr val="FFFFFF"/>
                      </a:gs>
                    </a:gsLst>
                    <a:lin ang="16200000" scaled="0"/>
                  </a:gradFill>
                  <a:effectLst/>
                  <a:uLnTx/>
                  <a:uFillTx/>
                  <a:latin typeface="Kozuka Gothic Pro M"/>
                </a:rPr>
                <a:t>mois</a:t>
              </a:r>
              <a: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
              </a:r>
              <a:b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br>
              <a: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(1-5 Go)  </a:t>
              </a:r>
              <a:endParaRPr kumimoji="0" lang="en-US" sz="1800" b="0" i="0" u="none" strike="noStrike" kern="0" cap="none" spc="0" normalizeH="0" baseline="0" noProof="0" dirty="0">
                <a:ln>
                  <a:noFill/>
                </a:ln>
                <a:gradFill>
                  <a:gsLst>
                    <a:gs pos="0">
                      <a:srgbClr val="FFFFFF"/>
                    </a:gs>
                    <a:gs pos="100000">
                      <a:srgbClr val="FFFFFF"/>
                    </a:gs>
                  </a:gsLst>
                  <a:lin ang="16200000" scaled="0"/>
                </a:gradFill>
                <a:effectLst/>
                <a:uLnTx/>
                <a:uFillTx/>
                <a:latin typeface="Kozuka Gothic Pro M"/>
              </a:endParaRPr>
            </a:p>
          </p:txBody>
        </p:sp>
        <p:sp>
          <p:nvSpPr>
            <p:cNvPr id="113" name="Rectangle 112"/>
            <p:cNvSpPr/>
            <p:nvPr/>
          </p:nvSpPr>
          <p:spPr>
            <a:xfrm>
              <a:off x="531813" y="4586491"/>
              <a:ext cx="3657600" cy="49524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Par database/</a:t>
              </a:r>
              <a:r>
                <a:rPr kumimoji="0" lang="en-US" sz="1600" b="0" i="0" u="none" strike="noStrike" kern="0" cap="none" spc="0" normalizeH="0" baseline="0" noProof="0" dirty="0" err="1" smtClean="0">
                  <a:ln>
                    <a:noFill/>
                  </a:ln>
                  <a:gradFill>
                    <a:gsLst>
                      <a:gs pos="0">
                        <a:srgbClr val="FFFFFF"/>
                      </a:gs>
                      <a:gs pos="100000">
                        <a:srgbClr val="FFFFFF"/>
                      </a:gs>
                    </a:gsLst>
                    <a:lin ang="16200000" scaled="0"/>
                  </a:gradFill>
                  <a:effectLst/>
                  <a:uLnTx/>
                  <a:uFillTx/>
                  <a:latin typeface="Kozuka Gothic Pro M"/>
                </a:rPr>
                <a:t>mois</a:t>
              </a:r>
              <a:endParaRPr kumimoji="0" lang="en-US" sz="3600" b="0" i="0" u="none" strike="noStrike" kern="0" cap="none" spc="0" normalizeH="0" baseline="0" noProof="0" dirty="0">
                <a:ln>
                  <a:noFill/>
                </a:ln>
                <a:gradFill>
                  <a:gsLst>
                    <a:gs pos="0">
                      <a:srgbClr val="FFFFFF"/>
                    </a:gs>
                    <a:gs pos="100000">
                      <a:srgbClr val="FFFFFF"/>
                    </a:gs>
                  </a:gsLst>
                  <a:lin ang="16200000" scaled="0"/>
                </a:gradFill>
                <a:effectLst/>
                <a:uLnTx/>
                <a:uFillTx/>
                <a:latin typeface="Kozuka Gothic Pro M"/>
              </a:endParaRPr>
            </a:p>
          </p:txBody>
        </p:sp>
      </p:grpSp>
      <p:sp>
        <p:nvSpPr>
          <p:cNvPr id="114" name="SQL Azure text"/>
          <p:cNvSpPr txBox="1"/>
          <p:nvPr/>
        </p:nvSpPr>
        <p:spPr>
          <a:xfrm>
            <a:off x="1619118" y="2180492"/>
            <a:ext cx="5905784" cy="83099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rPr>
              <a:t>Haute </a:t>
            </a:r>
            <a:r>
              <a:rPr kumimoji="0" lang="en-US" sz="2400" b="0" i="0" u="none" strike="noStrike" kern="0" cap="none" spc="0" normalizeH="0" baseline="0" noProof="0" dirty="0" err="1" smtClean="0">
                <a:ln>
                  <a:noFill/>
                </a:ln>
                <a:gradFill>
                  <a:gsLst>
                    <a:gs pos="0">
                      <a:srgbClr val="FFFFFF"/>
                    </a:gs>
                    <a:gs pos="100000">
                      <a:srgbClr val="FFFFFF"/>
                    </a:gs>
                  </a:gsLst>
                  <a:lin ang="5400000" scaled="0"/>
                </a:gradFill>
                <a:effectLst/>
                <a:uLnTx/>
                <a:uFillTx/>
                <a:latin typeface="Segoe"/>
              </a:rPr>
              <a:t>disponibilité</a:t>
            </a:r>
            <a:r>
              <a:rPr kumimoji="0" lang="en-US" sz="2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rPr>
              <a:t>, </a:t>
            </a:r>
            <a:r>
              <a:rPr kumimoji="0" lang="en-US" sz="2400" b="0" i="0" u="none" strike="noStrike" kern="0" cap="none" spc="0" normalizeH="0" baseline="0" noProof="0" dirty="0" err="1" smtClean="0">
                <a:ln>
                  <a:noFill/>
                </a:ln>
                <a:gradFill>
                  <a:gsLst>
                    <a:gs pos="0">
                      <a:srgbClr val="FFFFFF"/>
                    </a:gs>
                    <a:gs pos="100000">
                      <a:srgbClr val="FFFFFF"/>
                    </a:gs>
                  </a:gsLst>
                  <a:lin ang="5400000" scaled="0"/>
                </a:gradFill>
                <a:effectLst/>
                <a:uLnTx/>
                <a:uFillTx/>
                <a:latin typeface="Segoe"/>
              </a:rPr>
              <a:t>tolérance</a:t>
            </a:r>
            <a:r>
              <a:rPr kumimoji="0" lang="en-US" sz="2400" b="0" i="0" u="none" strike="noStrike" kern="0" cap="none" spc="0" normalizeH="0" noProof="0" dirty="0" smtClean="0">
                <a:ln>
                  <a:noFill/>
                </a:ln>
                <a:gradFill>
                  <a:gsLst>
                    <a:gs pos="0">
                      <a:srgbClr val="FFFFFF"/>
                    </a:gs>
                    <a:gs pos="100000">
                      <a:srgbClr val="FFFFFF"/>
                    </a:gs>
                  </a:gsLst>
                  <a:lin ang="5400000" scaled="0"/>
                </a:gradFill>
                <a:effectLst/>
                <a:uLnTx/>
                <a:uFillTx/>
                <a:latin typeface="Segoe"/>
              </a:rPr>
              <a:t> aux </a:t>
            </a:r>
            <a:r>
              <a:rPr kumimoji="0" lang="en-US" sz="2400" b="0" i="0" u="none" strike="noStrike" kern="0" cap="none" spc="0" normalizeH="0" noProof="0" dirty="0" err="1" smtClean="0">
                <a:ln>
                  <a:noFill/>
                </a:ln>
                <a:gradFill>
                  <a:gsLst>
                    <a:gs pos="0">
                      <a:srgbClr val="FFFFFF"/>
                    </a:gs>
                    <a:gs pos="100000">
                      <a:srgbClr val="FFFFFF"/>
                    </a:gs>
                  </a:gsLst>
                  <a:lin ang="5400000" scaled="0"/>
                </a:gradFill>
                <a:effectLst/>
                <a:uLnTx/>
                <a:uFillTx/>
                <a:latin typeface="Segoe"/>
              </a:rPr>
              <a:t>pannes</a:t>
            </a:r>
            <a:r>
              <a:rPr kumimoji="0" lang="en-US" sz="2400" b="0" i="0" u="none" strike="noStrike" kern="0" cap="none" spc="0" normalizeH="0" noProof="0" dirty="0" smtClean="0">
                <a:ln>
                  <a:noFill/>
                </a:ln>
                <a:gradFill>
                  <a:gsLst>
                    <a:gs pos="0">
                      <a:srgbClr val="FFFFFF"/>
                    </a:gs>
                    <a:gs pos="100000">
                      <a:srgbClr val="FFFFFF"/>
                    </a:gs>
                  </a:gsLst>
                  <a:lin ang="5400000" scaled="0"/>
                </a:gradFill>
                <a:effectLst/>
                <a:uLnTx/>
                <a:uFillTx/>
                <a:latin typeface="Segoe"/>
              </a:rPr>
              <a:t>,</a:t>
            </a:r>
            <a:br>
              <a:rPr kumimoji="0" lang="en-US" sz="2400" b="0" i="0" u="none" strike="noStrike" kern="0" cap="none" spc="0" normalizeH="0" noProof="0" dirty="0" smtClean="0">
                <a:ln>
                  <a:noFill/>
                </a:ln>
                <a:gradFill>
                  <a:gsLst>
                    <a:gs pos="0">
                      <a:srgbClr val="FFFFFF"/>
                    </a:gs>
                    <a:gs pos="100000">
                      <a:srgbClr val="FFFFFF"/>
                    </a:gs>
                  </a:gsLst>
                  <a:lin ang="5400000" scaled="0"/>
                </a:gradFill>
                <a:effectLst/>
                <a:uLnTx/>
                <a:uFillTx/>
                <a:latin typeface="Segoe"/>
              </a:rPr>
            </a:br>
            <a:r>
              <a:rPr lang="en-US" sz="2400" kern="0" dirty="0" smtClean="0">
                <a:gradFill>
                  <a:gsLst>
                    <a:gs pos="0">
                      <a:srgbClr val="FFFFFF"/>
                    </a:gs>
                    <a:gs pos="100000">
                      <a:srgbClr val="FFFFFF"/>
                    </a:gs>
                  </a:gsLst>
                  <a:lin ang="5400000" scaled="0"/>
                </a:gradFill>
                <a:latin typeface="Segoe"/>
              </a:rPr>
              <a:t>à la </a:t>
            </a:r>
            <a:r>
              <a:rPr lang="en-US" sz="2400" kern="0" dirty="0" err="1" smtClean="0">
                <a:gradFill>
                  <a:gsLst>
                    <a:gs pos="0">
                      <a:srgbClr val="FFFFFF"/>
                    </a:gs>
                    <a:gs pos="100000">
                      <a:srgbClr val="FFFFFF"/>
                    </a:gs>
                  </a:gsLst>
                  <a:lin ang="5400000" scaled="0"/>
                </a:gradFill>
                <a:latin typeface="Segoe"/>
              </a:rPr>
              <a:t>demande</a:t>
            </a:r>
            <a:endParaRPr kumimoji="0" lang="en-US" sz="2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a:endParaRPr>
          </a:p>
        </p:txBody>
      </p:sp>
      <p:grpSp>
        <p:nvGrpSpPr>
          <p:cNvPr id="115" name="SQL Azure | Business Edition bo"/>
          <p:cNvGrpSpPr/>
          <p:nvPr/>
        </p:nvGrpSpPr>
        <p:grpSpPr>
          <a:xfrm>
            <a:off x="3211952" y="3070918"/>
            <a:ext cx="2743915" cy="1638184"/>
            <a:chOff x="4281488" y="3973218"/>
            <a:chExt cx="3657600" cy="2396390"/>
          </a:xfrm>
          <a:effectLst/>
        </p:grpSpPr>
        <p:sp>
          <p:nvSpPr>
            <p:cNvPr id="116" name="Rectangle 115"/>
            <p:cNvSpPr/>
            <p:nvPr/>
          </p:nvSpPr>
          <p:spPr bwMode="invGray">
            <a:xfrm>
              <a:off x="4281488" y="4061784"/>
              <a:ext cx="3657600" cy="2307824"/>
            </a:xfrm>
            <a:prstGeom prst="rect">
              <a:avLst/>
            </a:prstGeom>
            <a:gradFill rotWithShape="1">
              <a:gsLst>
                <a:gs pos="0">
                  <a:srgbClr val="FF9929">
                    <a:shade val="47500"/>
                    <a:satMod val="137000"/>
                  </a:srgbClr>
                </a:gs>
                <a:gs pos="55000">
                  <a:srgbClr val="FF9929">
                    <a:shade val="69000"/>
                    <a:satMod val="137000"/>
                  </a:srgbClr>
                </a:gs>
                <a:gs pos="100000">
                  <a:srgbClr val="FF9929">
                    <a:shade val="98000"/>
                    <a:satMod val="137000"/>
                  </a:srgbClr>
                </a:gs>
              </a:gsLst>
              <a:lin ang="16200000" scaled="0"/>
            </a:gradFill>
            <a:ln w="6350" cap="rnd" cmpd="sng" algn="ctr">
              <a:solidFill>
                <a:srgbClr val="FF9929">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91432" tIns="45716" rIns="91432" bIns="45716" numCol="1" rtlCol="0" anchor="ctr" anchorCtr="0" compatLnSpc="1">
              <a:prstTxWarp prst="textNoShape">
                <a:avLst/>
              </a:prstTxWarp>
            </a:bodyPr>
            <a:lstStyle/>
            <a:p>
              <a:pPr marL="0" marR="0" lvl="0" indent="0" algn="ctr" defTabSz="914061" eaLnBrk="1" fontAlgn="base" latinLnBrk="0" hangingPunct="1">
                <a:lnSpc>
                  <a:spcPct val="80000"/>
                </a:lnSpc>
                <a:spcBef>
                  <a:spcPct val="0"/>
                </a:spcBef>
                <a:spcAft>
                  <a:spcPct val="0"/>
                </a:spcAft>
                <a:buClrTx/>
                <a:buSzTx/>
                <a:buFontTx/>
                <a:buNone/>
                <a:tabLst/>
                <a:defRPr/>
              </a:pPr>
              <a:endParaRPr kumimoji="0" lang="en-US" altLang="zh-CN" sz="2400" b="0" i="0" u="none" strike="noStrike" kern="0" cap="none" spc="0" normalizeH="0" baseline="0" noProof="0" dirty="0">
                <a:ln>
                  <a:noFill/>
                </a:ln>
                <a:gradFill>
                  <a:gsLst>
                    <a:gs pos="0">
                      <a:srgbClr val="FFFFFF"/>
                    </a:gs>
                    <a:gs pos="100000">
                      <a:srgbClr val="FFFFFF"/>
                    </a:gs>
                  </a:gsLst>
                  <a:lin ang="5400000" scaled="0"/>
                </a:gradFill>
                <a:effectLst/>
                <a:uLnTx/>
                <a:uFillTx/>
                <a:ea typeface="+mn-ea"/>
                <a:cs typeface="+mn-cs"/>
              </a:endParaRPr>
            </a:p>
          </p:txBody>
        </p:sp>
        <p:sp>
          <p:nvSpPr>
            <p:cNvPr id="117" name="Rectangle 116"/>
            <p:cNvSpPr/>
            <p:nvPr/>
          </p:nvSpPr>
          <p:spPr bwMode="invGray">
            <a:xfrm>
              <a:off x="4281488" y="4061784"/>
              <a:ext cx="3657600" cy="968450"/>
            </a:xfrm>
            <a:prstGeom prst="rect">
              <a:avLst/>
            </a:prstGeom>
            <a:gradFill>
              <a:gsLst>
                <a:gs pos="0">
                  <a:srgbClr val="000000">
                    <a:alpha val="0"/>
                  </a:srgbClr>
                </a:gs>
                <a:gs pos="50000">
                  <a:srgbClr val="000000"/>
                </a:gs>
                <a:gs pos="100000">
                  <a:srgbClr val="000000">
                    <a:alpha val="0"/>
                  </a:srgbClr>
                </a:gs>
              </a:gsLst>
              <a:lin ang="0" scaled="0"/>
            </a:gradFill>
            <a:ln w="12700" cap="flat" cmpd="thickThin" algn="ctr">
              <a:gradFill>
                <a:gsLst>
                  <a:gs pos="0">
                    <a:srgbClr val="FFFFFF">
                      <a:alpha val="0"/>
                    </a:srgbClr>
                  </a:gs>
                  <a:gs pos="50000">
                    <a:srgbClr val="FFFFFF"/>
                  </a:gs>
                  <a:gs pos="100000">
                    <a:srgbClr val="FFFFFF">
                      <a:alpha val="0"/>
                    </a:srgbClr>
                  </a:gs>
                </a:gsLst>
                <a:lin ang="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endParaRPr>
            </a:p>
          </p:txBody>
        </p:sp>
        <p:sp>
          <p:nvSpPr>
            <p:cNvPr id="118" name="TextBox 117"/>
            <p:cNvSpPr txBox="1"/>
            <p:nvPr/>
          </p:nvSpPr>
          <p:spPr bwMode="invGray">
            <a:xfrm>
              <a:off x="4281488" y="3973218"/>
              <a:ext cx="3657600" cy="823913"/>
            </a:xfrm>
            <a:prstGeom prst="rect">
              <a:avLst/>
            </a:prstGeom>
            <a:noFill/>
          </p:spPr>
          <p:txBody>
            <a:bodyPr wrap="square" tIns="182880" rtlCol="0">
              <a:spAutoFit/>
            </a:bodyPr>
            <a:lstStyle/>
            <a:p>
              <a:pPr marL="273050" marR="0" lvl="1" indent="-155575" algn="ctr" defTabSz="914400" eaLnBrk="1" fontAlgn="auto" latinLnBrk="0" hangingPunct="1">
                <a:lnSpc>
                  <a:spcPct val="90000"/>
                </a:lnSpc>
                <a:spcBef>
                  <a:spcPts val="600"/>
                </a:spcBef>
                <a:spcAft>
                  <a:spcPts val="0"/>
                </a:spcAft>
                <a:buClr>
                  <a:srgbClr val="FFC000"/>
                </a:buClr>
                <a:buSzTx/>
                <a:buFontTx/>
                <a:buNone/>
                <a:tabLst/>
                <a:defRPr/>
              </a:pPr>
              <a:r>
                <a:rPr kumimoji="0" lang="en-US" sz="2400" b="0" i="0" u="none" strike="noStrike" kern="0" cap="none" spc="-50" normalizeH="0" baseline="0" noProof="0" dirty="0"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Business edition</a:t>
              </a:r>
              <a:endParaRPr kumimoji="0" lang="en-US" sz="2400" b="0" i="0" u="none" strike="noStrike" kern="0" cap="none" spc="-50" normalizeH="0" baseline="0" noProof="0" dirty="0">
                <a:ln>
                  <a:noFill/>
                </a:ln>
                <a:solidFill>
                  <a:schemeClr val="bg1"/>
                </a:solidFill>
                <a:effectLst>
                  <a:glow rad="63500">
                    <a:srgbClr val="2E95EA">
                      <a:alpha val="40000"/>
                    </a:srgbClr>
                  </a:glow>
                  <a:outerShdw blurRad="304800" algn="ctr" rotWithShape="0">
                    <a:srgbClr val="2E1400"/>
                  </a:outerShdw>
                </a:effectLst>
                <a:uLnTx/>
                <a:uFillTx/>
                <a:latin typeface="Kozuka Gothic Pro M"/>
              </a:endParaRPr>
            </a:p>
          </p:txBody>
        </p:sp>
        <p:sp>
          <p:nvSpPr>
            <p:cNvPr id="119" name="Rectangle 118"/>
            <p:cNvSpPr/>
            <p:nvPr/>
          </p:nvSpPr>
          <p:spPr>
            <a:xfrm>
              <a:off x="4281488" y="4586491"/>
              <a:ext cx="3657600" cy="49524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Par database/</a:t>
              </a:r>
              <a:r>
                <a:rPr kumimoji="0" lang="en-US" sz="1600" b="0" i="0" u="none" strike="noStrike" kern="0" cap="none" spc="0" normalizeH="0" baseline="0" noProof="0" dirty="0" err="1" smtClean="0">
                  <a:ln>
                    <a:noFill/>
                  </a:ln>
                  <a:gradFill>
                    <a:gsLst>
                      <a:gs pos="0">
                        <a:srgbClr val="FFFFFF"/>
                      </a:gs>
                      <a:gs pos="100000">
                        <a:srgbClr val="FFFFFF"/>
                      </a:gs>
                    </a:gsLst>
                    <a:lin ang="16200000" scaled="0"/>
                  </a:gradFill>
                  <a:effectLst/>
                  <a:uLnTx/>
                  <a:uFillTx/>
                  <a:latin typeface="Kozuka Gothic Pro M"/>
                </a:rPr>
                <a:t>mois</a:t>
              </a:r>
              <a:endParaRPr kumimoji="0" lang="en-US" sz="3600" b="0" i="0" u="none" strike="noStrike" kern="0" cap="none" spc="0" normalizeH="0" baseline="0" noProof="0" dirty="0">
                <a:ln>
                  <a:noFill/>
                </a:ln>
                <a:gradFill>
                  <a:gsLst>
                    <a:gs pos="0">
                      <a:srgbClr val="FFFFFF"/>
                    </a:gs>
                    <a:gs pos="100000">
                      <a:srgbClr val="FFFFFF"/>
                    </a:gs>
                  </a:gsLst>
                  <a:lin ang="16200000" scaled="0"/>
                </a:gradFill>
                <a:effectLst/>
                <a:uLnTx/>
                <a:uFillTx/>
                <a:latin typeface="Kozuka Gothic Pro M"/>
              </a:endParaRPr>
            </a:p>
          </p:txBody>
        </p:sp>
        <p:sp>
          <p:nvSpPr>
            <p:cNvPr id="120" name="Rectangle 119"/>
            <p:cNvSpPr/>
            <p:nvPr/>
          </p:nvSpPr>
          <p:spPr>
            <a:xfrm>
              <a:off x="4300943" y="5025130"/>
              <a:ext cx="3618692" cy="1344478"/>
            </a:xfrm>
            <a:prstGeom prst="rect">
              <a:avLst/>
            </a:prstGeom>
          </p:spPr>
          <p:txBody>
            <a:bodyPr wrap="square" anchor="ctr" anchorCtr="0">
              <a:noAutofit/>
            </a:bodyPr>
            <a:lstStyle/>
            <a:p>
              <a:pPr marL="0" marR="0" lvl="0" indent="0" algn="ctr" defTabSz="914400" eaLnBrk="1" fontAlgn="auto" latinLnBrk="0" hangingPunct="1">
                <a:lnSpc>
                  <a:spcPct val="100000"/>
                </a:lnSpc>
                <a:spcBef>
                  <a:spcPts val="1200"/>
                </a:spcBef>
                <a:spcAft>
                  <a:spcPts val="0"/>
                </a:spcAft>
                <a:buClrTx/>
                <a:buSzTx/>
                <a:buFontTx/>
                <a:buNone/>
                <a:tabLst/>
                <a:defRPr/>
              </a:pPr>
              <a: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70,91€ / 10 Go / </a:t>
              </a:r>
              <a:r>
                <a:rPr kumimoji="0" lang="en-US" sz="1800" b="0" i="0" u="none" strike="noStrike" kern="0" cap="none" spc="0" normalizeH="0" baseline="0" noProof="0" dirty="0" err="1" smtClean="0">
                  <a:ln>
                    <a:noFill/>
                  </a:ln>
                  <a:gradFill>
                    <a:gsLst>
                      <a:gs pos="0">
                        <a:srgbClr val="FFFFFF"/>
                      </a:gs>
                      <a:gs pos="100000">
                        <a:srgbClr val="FFFFFF"/>
                      </a:gs>
                    </a:gsLst>
                    <a:lin ang="16200000" scaled="0"/>
                  </a:gradFill>
                  <a:effectLst/>
                  <a:uLnTx/>
                  <a:uFillTx/>
                  <a:latin typeface="Kozuka Gothic Pro M"/>
                </a:rPr>
                <a:t>mois</a:t>
              </a:r>
              <a: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
              </a:r>
              <a:b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br>
              <a: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(10-50 Go)</a:t>
              </a:r>
              <a:endParaRPr kumimoji="0" lang="en-US" sz="1800" b="0" i="0" u="none" strike="noStrike" kern="0" cap="none" spc="0" normalizeH="0" baseline="0" noProof="0" dirty="0">
                <a:ln>
                  <a:noFill/>
                </a:ln>
                <a:gradFill>
                  <a:gsLst>
                    <a:gs pos="0">
                      <a:srgbClr val="FFFFFF"/>
                    </a:gs>
                    <a:gs pos="100000">
                      <a:srgbClr val="FFFFFF"/>
                    </a:gs>
                  </a:gsLst>
                  <a:lin ang="16200000" scaled="0"/>
                </a:gradFill>
                <a:effectLst/>
                <a:uLnTx/>
                <a:uFillTx/>
                <a:latin typeface="Kozuka Gothic Pro M"/>
              </a:endParaRPr>
            </a:p>
          </p:txBody>
        </p:sp>
      </p:grpSp>
      <p:grpSp>
        <p:nvGrpSpPr>
          <p:cNvPr id="121" name="SQL Azure | Bandwidth box"/>
          <p:cNvGrpSpPr/>
          <p:nvPr/>
        </p:nvGrpSpPr>
        <p:grpSpPr>
          <a:xfrm>
            <a:off x="6009778" y="3070918"/>
            <a:ext cx="2743915" cy="1638580"/>
            <a:chOff x="8031163" y="3972639"/>
            <a:chExt cx="3657601" cy="2396969"/>
          </a:xfrm>
          <a:effectLst/>
        </p:grpSpPr>
        <p:sp>
          <p:nvSpPr>
            <p:cNvPr id="122" name="Rectangle 121"/>
            <p:cNvSpPr/>
            <p:nvPr/>
          </p:nvSpPr>
          <p:spPr bwMode="invGray">
            <a:xfrm>
              <a:off x="8031164" y="4061784"/>
              <a:ext cx="3657600" cy="2307824"/>
            </a:xfrm>
            <a:prstGeom prst="rect">
              <a:avLst/>
            </a:prstGeom>
            <a:gradFill rotWithShape="1">
              <a:gsLst>
                <a:gs pos="0">
                  <a:srgbClr val="FF9929">
                    <a:shade val="47500"/>
                    <a:satMod val="137000"/>
                  </a:srgbClr>
                </a:gs>
                <a:gs pos="55000">
                  <a:srgbClr val="FF9929">
                    <a:shade val="69000"/>
                    <a:satMod val="137000"/>
                  </a:srgbClr>
                </a:gs>
                <a:gs pos="100000">
                  <a:srgbClr val="FF9929">
                    <a:shade val="98000"/>
                    <a:satMod val="137000"/>
                  </a:srgbClr>
                </a:gs>
              </a:gsLst>
              <a:lin ang="16200000" scaled="0"/>
            </a:gradFill>
            <a:ln w="6350" cap="rnd" cmpd="sng" algn="ctr">
              <a:solidFill>
                <a:srgbClr val="FF9929">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91432" tIns="45716" rIns="91432" bIns="45716" numCol="1" rtlCol="0" anchor="ctr" anchorCtr="0" compatLnSpc="1">
              <a:prstTxWarp prst="textNoShape">
                <a:avLst/>
              </a:prstTxWarp>
            </a:bodyPr>
            <a:lstStyle/>
            <a:p>
              <a:pPr marL="0" marR="0" lvl="0" indent="0" algn="ctr" defTabSz="914061" eaLnBrk="1" fontAlgn="base" latinLnBrk="0" hangingPunct="1">
                <a:lnSpc>
                  <a:spcPct val="80000"/>
                </a:lnSpc>
                <a:spcBef>
                  <a:spcPct val="0"/>
                </a:spcBef>
                <a:spcAft>
                  <a:spcPct val="0"/>
                </a:spcAft>
                <a:buClrTx/>
                <a:buSzTx/>
                <a:buFontTx/>
                <a:buNone/>
                <a:tabLst/>
                <a:defRPr/>
              </a:pPr>
              <a:endParaRPr kumimoji="0" lang="en-US" altLang="zh-CN" sz="2400" b="0" i="0" u="none" strike="noStrike" kern="0" cap="none" spc="0" normalizeH="0" baseline="0" noProof="0" dirty="0">
                <a:ln>
                  <a:noFill/>
                </a:ln>
                <a:gradFill>
                  <a:gsLst>
                    <a:gs pos="0">
                      <a:srgbClr val="FFFFFF"/>
                    </a:gs>
                    <a:gs pos="100000">
                      <a:srgbClr val="FFFFFF"/>
                    </a:gs>
                  </a:gsLst>
                  <a:lin ang="5400000" scaled="0"/>
                </a:gradFill>
                <a:effectLst/>
                <a:uLnTx/>
                <a:uFillTx/>
                <a:ea typeface="+mn-ea"/>
                <a:cs typeface="+mn-cs"/>
              </a:endParaRPr>
            </a:p>
          </p:txBody>
        </p:sp>
        <p:sp>
          <p:nvSpPr>
            <p:cNvPr id="123" name="Rectangle 122"/>
            <p:cNvSpPr/>
            <p:nvPr/>
          </p:nvSpPr>
          <p:spPr bwMode="invGray">
            <a:xfrm>
              <a:off x="8031163" y="4061784"/>
              <a:ext cx="3657600" cy="968450"/>
            </a:xfrm>
            <a:prstGeom prst="rect">
              <a:avLst/>
            </a:prstGeom>
            <a:gradFill>
              <a:gsLst>
                <a:gs pos="0">
                  <a:srgbClr val="000000">
                    <a:alpha val="0"/>
                  </a:srgbClr>
                </a:gs>
                <a:gs pos="50000">
                  <a:srgbClr val="000000"/>
                </a:gs>
                <a:gs pos="100000">
                  <a:srgbClr val="000000">
                    <a:alpha val="0"/>
                  </a:srgbClr>
                </a:gs>
              </a:gsLst>
              <a:lin ang="0" scaled="0"/>
            </a:gradFill>
            <a:ln w="12700" cap="flat" cmpd="thickThin" algn="ctr">
              <a:gradFill>
                <a:gsLst>
                  <a:gs pos="0">
                    <a:srgbClr val="FFFFFF">
                      <a:alpha val="0"/>
                    </a:srgbClr>
                  </a:gs>
                  <a:gs pos="50000">
                    <a:srgbClr val="FFFFFF"/>
                  </a:gs>
                  <a:gs pos="100000">
                    <a:srgbClr val="FFFFFF">
                      <a:alpha val="0"/>
                    </a:srgbClr>
                  </a:gs>
                </a:gsLst>
                <a:lin ang="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endParaRPr>
            </a:p>
          </p:txBody>
        </p:sp>
        <p:sp>
          <p:nvSpPr>
            <p:cNvPr id="124" name="TextBox 123"/>
            <p:cNvSpPr txBox="1"/>
            <p:nvPr/>
          </p:nvSpPr>
          <p:spPr bwMode="invGray">
            <a:xfrm>
              <a:off x="8031163" y="3972639"/>
              <a:ext cx="3657600" cy="823913"/>
            </a:xfrm>
            <a:prstGeom prst="rect">
              <a:avLst/>
            </a:prstGeom>
            <a:noFill/>
          </p:spPr>
          <p:txBody>
            <a:bodyPr wrap="square" tIns="182880" rtlCol="0">
              <a:spAutoFit/>
            </a:bodyPr>
            <a:lstStyle/>
            <a:p>
              <a:pPr marL="273050" marR="0" lvl="1" indent="-155575" algn="ctr" defTabSz="914400" eaLnBrk="1" fontAlgn="auto" latinLnBrk="0" hangingPunct="1">
                <a:lnSpc>
                  <a:spcPct val="90000"/>
                </a:lnSpc>
                <a:spcBef>
                  <a:spcPts val="600"/>
                </a:spcBef>
                <a:spcAft>
                  <a:spcPts val="0"/>
                </a:spcAft>
                <a:buClr>
                  <a:srgbClr val="FFC000"/>
                </a:buClr>
                <a:buSzTx/>
                <a:buFontTx/>
                <a:buNone/>
                <a:tabLst/>
                <a:defRPr/>
              </a:pPr>
              <a:r>
                <a:rPr kumimoji="0" lang="en-US" sz="2400" b="0" i="0" u="none" strike="noStrike" kern="0" cap="none" spc="-50" normalizeH="0" baseline="0" noProof="0" dirty="0" err="1"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Bande</a:t>
              </a:r>
              <a:r>
                <a:rPr kumimoji="0" lang="en-US" sz="2400" b="0" i="0" u="none" strike="noStrike" kern="0" cap="none" spc="-50" normalizeH="0" baseline="0" noProof="0" dirty="0"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 </a:t>
              </a:r>
              <a:r>
                <a:rPr kumimoji="0" lang="en-US" sz="2400" b="0" i="0" u="none" strike="noStrike" kern="0" cap="none" spc="-50" normalizeH="0" baseline="0" noProof="0" dirty="0" err="1"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passante</a:t>
              </a:r>
              <a:endParaRPr kumimoji="0" lang="en-US" sz="2400" b="0" i="0" u="none" strike="noStrike" kern="0" cap="none" spc="-50" normalizeH="0" baseline="0" noProof="0" dirty="0">
                <a:ln>
                  <a:noFill/>
                </a:ln>
                <a:solidFill>
                  <a:schemeClr val="bg1"/>
                </a:solidFill>
                <a:effectLst>
                  <a:glow rad="63500">
                    <a:srgbClr val="2E95EA">
                      <a:alpha val="40000"/>
                    </a:srgbClr>
                  </a:glow>
                  <a:outerShdw blurRad="304800" algn="ctr" rotWithShape="0">
                    <a:srgbClr val="2E1400"/>
                  </a:outerShdw>
                </a:effectLst>
                <a:uLnTx/>
                <a:uFillTx/>
                <a:latin typeface="Kozuka Gothic Pro M"/>
              </a:endParaRPr>
            </a:p>
          </p:txBody>
        </p:sp>
        <p:sp>
          <p:nvSpPr>
            <p:cNvPr id="125" name="Rectangle 124"/>
            <p:cNvSpPr/>
            <p:nvPr/>
          </p:nvSpPr>
          <p:spPr>
            <a:xfrm>
              <a:off x="8031163" y="4586491"/>
              <a:ext cx="3657600" cy="49524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Par Go </a:t>
              </a:r>
              <a:r>
                <a:rPr kumimoji="0" lang="en-US" sz="1600" b="0" i="0" u="none" strike="noStrike" kern="0" cap="none" spc="0" normalizeH="0" baseline="0" noProof="0" dirty="0" err="1" smtClean="0">
                  <a:ln>
                    <a:noFill/>
                  </a:ln>
                  <a:gradFill>
                    <a:gsLst>
                      <a:gs pos="0">
                        <a:srgbClr val="FFFFFF"/>
                      </a:gs>
                      <a:gs pos="100000">
                        <a:srgbClr val="FFFFFF"/>
                      </a:gs>
                    </a:gsLst>
                    <a:lin ang="16200000" scaled="0"/>
                  </a:gradFill>
                  <a:effectLst/>
                  <a:uLnTx/>
                  <a:uFillTx/>
                  <a:latin typeface="Kozuka Gothic Pro M"/>
                </a:rPr>
                <a:t>transferé</a:t>
              </a:r>
              <a:endParaRPr kumimoji="0" lang="en-US" sz="3600" b="0" i="0" u="none" strike="noStrike" kern="0" cap="none" spc="0" normalizeH="0" baseline="0" noProof="0" dirty="0">
                <a:ln>
                  <a:noFill/>
                </a:ln>
                <a:gradFill>
                  <a:gsLst>
                    <a:gs pos="0">
                      <a:srgbClr val="FFFFFF"/>
                    </a:gs>
                    <a:gs pos="100000">
                      <a:srgbClr val="FFFFFF"/>
                    </a:gs>
                  </a:gsLst>
                  <a:lin ang="16200000" scaled="0"/>
                </a:gradFill>
                <a:effectLst/>
                <a:uLnTx/>
                <a:uFillTx/>
                <a:latin typeface="Kozuka Gothic Pro M"/>
              </a:endParaRPr>
            </a:p>
          </p:txBody>
        </p:sp>
        <p:sp>
          <p:nvSpPr>
            <p:cNvPr id="126" name="Rectangle 125"/>
            <p:cNvSpPr/>
            <p:nvPr/>
          </p:nvSpPr>
          <p:spPr>
            <a:xfrm>
              <a:off x="8050617" y="5025130"/>
              <a:ext cx="3618692" cy="1344478"/>
            </a:xfrm>
            <a:prstGeom prst="rect">
              <a:avLst/>
            </a:prstGeom>
          </p:spPr>
          <p:txBody>
            <a:bodyPr wrap="square" anchor="ctr" anchorCtr="0">
              <a:noAutofit/>
            </a:bodyPr>
            <a:lstStyle/>
            <a:p>
              <a:pPr lvl="0" algn="ctr">
                <a:spcBef>
                  <a:spcPts val="1200"/>
                </a:spcBef>
                <a:defRPr/>
              </a:pPr>
              <a:r>
                <a:rPr lang="en-US" kern="0" dirty="0" smtClean="0">
                  <a:gradFill>
                    <a:gsLst>
                      <a:gs pos="0">
                        <a:srgbClr val="FFFFFF"/>
                      </a:gs>
                      <a:gs pos="100000">
                        <a:srgbClr val="FFFFFF"/>
                      </a:gs>
                    </a:gsLst>
                    <a:lin ang="16200000" scaled="0"/>
                  </a:gradFill>
                  <a:latin typeface="Kozuka Gothic Pro M"/>
                </a:rPr>
                <a:t>0,11€ </a:t>
              </a:r>
              <a:r>
                <a:rPr lang="en-US" kern="0" dirty="0">
                  <a:gradFill>
                    <a:gsLst>
                      <a:gs pos="0">
                        <a:srgbClr val="FFFFFF"/>
                      </a:gs>
                      <a:gs pos="100000">
                        <a:srgbClr val="FFFFFF"/>
                      </a:gs>
                    </a:gsLst>
                    <a:lin ang="16200000" scaled="0"/>
                  </a:gradFill>
                  <a:latin typeface="Kozuka Gothic Pro M"/>
                </a:rPr>
                <a:t>Go </a:t>
              </a:r>
              <a:r>
                <a:rPr lang="en-US" kern="0" dirty="0" smtClean="0">
                  <a:gradFill>
                    <a:gsLst>
                      <a:gs pos="0">
                        <a:srgbClr val="FFFFFF"/>
                      </a:gs>
                      <a:gs pos="100000">
                        <a:srgbClr val="FFFFFF"/>
                      </a:gs>
                    </a:gsLst>
                    <a:lin ang="16200000" scaled="0"/>
                  </a:gradFill>
                  <a:latin typeface="Kozuka Gothic Pro M"/>
                </a:rPr>
                <a:t>Entrant</a:t>
              </a:r>
              <a:endParaRPr lang="en-US" kern="0" dirty="0">
                <a:gradFill>
                  <a:gsLst>
                    <a:gs pos="0">
                      <a:srgbClr val="FFFFFF"/>
                    </a:gs>
                    <a:gs pos="100000">
                      <a:srgbClr val="FFFFFF"/>
                    </a:gs>
                  </a:gsLst>
                  <a:lin ang="16200000" scaled="0"/>
                </a:gradFill>
                <a:latin typeface="Kozuka Gothic Pro M"/>
              </a:endParaRPr>
            </a:p>
            <a:p>
              <a:pPr lvl="0" algn="ctr">
                <a:spcBef>
                  <a:spcPts val="1200"/>
                </a:spcBef>
                <a:defRPr/>
              </a:pPr>
              <a:r>
                <a:rPr lang="en-US" kern="0" dirty="0" smtClean="0">
                  <a:gradFill>
                    <a:gsLst>
                      <a:gs pos="0">
                        <a:srgbClr val="FFFFFF"/>
                      </a:gs>
                      <a:gs pos="100000">
                        <a:srgbClr val="FFFFFF"/>
                      </a:gs>
                    </a:gsLst>
                    <a:lin ang="16200000" scaled="0"/>
                  </a:gradFill>
                  <a:latin typeface="Kozuka Gothic Pro M"/>
                </a:rPr>
                <a:t>0,14€ </a:t>
              </a:r>
              <a:r>
                <a:rPr lang="en-US" kern="0" dirty="0">
                  <a:gradFill>
                    <a:gsLst>
                      <a:gs pos="0">
                        <a:srgbClr val="FFFFFF"/>
                      </a:gs>
                      <a:gs pos="100000">
                        <a:srgbClr val="FFFFFF"/>
                      </a:gs>
                    </a:gsLst>
                    <a:lin ang="16200000" scaled="0"/>
                  </a:gradFill>
                  <a:latin typeface="Kozuka Gothic Pro M"/>
                </a:rPr>
                <a:t>Go </a:t>
              </a:r>
              <a:r>
                <a:rPr lang="en-US" kern="0" dirty="0" err="1" smtClean="0">
                  <a:gradFill>
                    <a:gsLst>
                      <a:gs pos="0">
                        <a:srgbClr val="FFFFFF"/>
                      </a:gs>
                      <a:gs pos="100000">
                        <a:srgbClr val="FFFFFF"/>
                      </a:gs>
                    </a:gsLst>
                    <a:lin ang="16200000" scaled="0"/>
                  </a:gradFill>
                  <a:latin typeface="Kozuka Gothic Pro M"/>
                </a:rPr>
                <a:t>Sortant</a:t>
              </a:r>
              <a:endParaRPr lang="en-US" kern="0" dirty="0">
                <a:gradFill>
                  <a:gsLst>
                    <a:gs pos="0">
                      <a:srgbClr val="FFFFFF"/>
                    </a:gs>
                    <a:gs pos="100000">
                      <a:srgbClr val="FFFFFF"/>
                    </a:gs>
                  </a:gsLst>
                  <a:lin ang="16200000" scaled="0"/>
                </a:gradFill>
                <a:latin typeface="Kozuka Gothic Pro M"/>
              </a:endParaRPr>
            </a:p>
          </p:txBody>
        </p:sp>
      </p:grpSp>
      <p:grpSp>
        <p:nvGrpSpPr>
          <p:cNvPr id="127" name="Azure | Compute bo"/>
          <p:cNvGrpSpPr/>
          <p:nvPr/>
        </p:nvGrpSpPr>
        <p:grpSpPr>
          <a:xfrm>
            <a:off x="413729" y="3070918"/>
            <a:ext cx="2743915" cy="1661071"/>
            <a:chOff x="531813" y="3939739"/>
            <a:chExt cx="3657600" cy="2429869"/>
          </a:xfrm>
          <a:effectLst/>
        </p:grpSpPr>
        <p:sp>
          <p:nvSpPr>
            <p:cNvPr id="128" name="Rectangle 127"/>
            <p:cNvSpPr/>
            <p:nvPr/>
          </p:nvSpPr>
          <p:spPr bwMode="invGray">
            <a:xfrm>
              <a:off x="531813" y="4061784"/>
              <a:ext cx="3657600" cy="2307824"/>
            </a:xfrm>
            <a:prstGeom prst="rect">
              <a:avLst/>
            </a:prstGeom>
            <a:gradFill rotWithShape="1">
              <a:gsLst>
                <a:gs pos="0">
                  <a:srgbClr val="FF9929">
                    <a:shade val="47500"/>
                    <a:satMod val="137000"/>
                  </a:srgbClr>
                </a:gs>
                <a:gs pos="55000">
                  <a:srgbClr val="FF9929">
                    <a:shade val="69000"/>
                    <a:satMod val="137000"/>
                  </a:srgbClr>
                </a:gs>
                <a:gs pos="100000">
                  <a:srgbClr val="FF9929">
                    <a:shade val="98000"/>
                    <a:satMod val="137000"/>
                  </a:srgbClr>
                </a:gs>
              </a:gsLst>
              <a:lin ang="16200000" scaled="0"/>
            </a:gradFill>
            <a:ln w="6350" cap="rnd" cmpd="sng" algn="ctr">
              <a:solidFill>
                <a:srgbClr val="FF9929">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91432" tIns="45716" rIns="91432" bIns="45716" numCol="1" rtlCol="0" anchor="ctr" anchorCtr="0" compatLnSpc="1">
              <a:prstTxWarp prst="textNoShape">
                <a:avLst/>
              </a:prstTxWarp>
            </a:bodyPr>
            <a:lstStyle/>
            <a:p>
              <a:pPr marL="0" marR="0" lvl="0" indent="0" algn="ctr" defTabSz="914061" eaLnBrk="1" fontAlgn="base" latinLnBrk="0" hangingPunct="1">
                <a:lnSpc>
                  <a:spcPct val="80000"/>
                </a:lnSpc>
                <a:spcBef>
                  <a:spcPct val="0"/>
                </a:spcBef>
                <a:spcAft>
                  <a:spcPct val="0"/>
                </a:spcAft>
                <a:buClrTx/>
                <a:buSzTx/>
                <a:buFontTx/>
                <a:buNone/>
                <a:tabLst/>
                <a:defRPr/>
              </a:pPr>
              <a:endParaRPr kumimoji="0" lang="en-US" altLang="zh-CN" sz="2400" b="0" i="0" u="none" strike="noStrike" kern="0" cap="none" spc="0" normalizeH="0" baseline="0" noProof="0" dirty="0">
                <a:ln>
                  <a:noFill/>
                </a:ln>
                <a:gradFill>
                  <a:gsLst>
                    <a:gs pos="0">
                      <a:srgbClr val="FFFFFF"/>
                    </a:gs>
                    <a:gs pos="100000">
                      <a:srgbClr val="FFFFFF"/>
                    </a:gs>
                  </a:gsLst>
                  <a:lin ang="5400000" scaled="0"/>
                </a:gradFill>
                <a:effectLst/>
                <a:uLnTx/>
                <a:uFillTx/>
                <a:ea typeface="+mn-ea"/>
                <a:cs typeface="+mn-cs"/>
              </a:endParaRPr>
            </a:p>
          </p:txBody>
        </p:sp>
        <p:sp>
          <p:nvSpPr>
            <p:cNvPr id="129" name="Rectangle 128"/>
            <p:cNvSpPr/>
            <p:nvPr/>
          </p:nvSpPr>
          <p:spPr bwMode="invGray">
            <a:xfrm>
              <a:off x="531813" y="4061784"/>
              <a:ext cx="3657600" cy="968450"/>
            </a:xfrm>
            <a:prstGeom prst="rect">
              <a:avLst/>
            </a:prstGeom>
            <a:gradFill>
              <a:gsLst>
                <a:gs pos="0">
                  <a:srgbClr val="000000">
                    <a:alpha val="0"/>
                  </a:srgbClr>
                </a:gs>
                <a:gs pos="50000">
                  <a:srgbClr val="000000"/>
                </a:gs>
                <a:gs pos="100000">
                  <a:srgbClr val="000000">
                    <a:alpha val="0"/>
                  </a:srgbClr>
                </a:gs>
              </a:gsLst>
              <a:lin ang="0" scaled="0"/>
            </a:gradFill>
            <a:ln w="12700" cap="flat" cmpd="thickThin" algn="ctr">
              <a:gradFill>
                <a:gsLst>
                  <a:gs pos="0">
                    <a:srgbClr val="FFFFFF">
                      <a:alpha val="0"/>
                    </a:srgbClr>
                  </a:gs>
                  <a:gs pos="50000">
                    <a:srgbClr val="FFFFFF"/>
                  </a:gs>
                  <a:gs pos="100000">
                    <a:srgbClr val="FFFFFF">
                      <a:alpha val="0"/>
                    </a:srgbClr>
                  </a:gs>
                </a:gsLst>
                <a:lin ang="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endParaRPr>
            </a:p>
          </p:txBody>
        </p:sp>
        <p:sp>
          <p:nvSpPr>
            <p:cNvPr id="130" name="TextBox 129"/>
            <p:cNvSpPr txBox="1"/>
            <p:nvPr/>
          </p:nvSpPr>
          <p:spPr bwMode="invGray">
            <a:xfrm>
              <a:off x="531813" y="3939739"/>
              <a:ext cx="3657600" cy="823913"/>
            </a:xfrm>
            <a:prstGeom prst="rect">
              <a:avLst/>
            </a:prstGeom>
            <a:noFill/>
          </p:spPr>
          <p:txBody>
            <a:bodyPr wrap="square" tIns="182880" rtlCol="0">
              <a:spAutoFit/>
            </a:bodyPr>
            <a:lstStyle/>
            <a:p>
              <a:pPr marL="273050" marR="0" lvl="1" indent="-155575" algn="ctr" defTabSz="914400" eaLnBrk="1" fontAlgn="auto" latinLnBrk="0" hangingPunct="1">
                <a:lnSpc>
                  <a:spcPct val="90000"/>
                </a:lnSpc>
                <a:spcBef>
                  <a:spcPts val="600"/>
                </a:spcBef>
                <a:spcAft>
                  <a:spcPts val="0"/>
                </a:spcAft>
                <a:buClr>
                  <a:srgbClr val="FFC000"/>
                </a:buClr>
                <a:buSzTx/>
                <a:buFontTx/>
                <a:buNone/>
                <a:tabLst/>
                <a:defRPr/>
              </a:pPr>
              <a:r>
                <a:rPr kumimoji="0" lang="en-US" sz="2400" b="0" i="0" u="none" strike="noStrike" kern="0" cap="none" spc="-50" normalizeH="0" baseline="0" noProof="0" dirty="0" err="1"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Traitement</a:t>
              </a:r>
              <a:endParaRPr kumimoji="0" lang="en-US" sz="2400" b="0" i="0" u="none" strike="noStrike" kern="0" cap="none" spc="-50" normalizeH="0" baseline="0" noProof="0" dirty="0">
                <a:ln>
                  <a:noFill/>
                </a:ln>
                <a:solidFill>
                  <a:schemeClr val="bg1"/>
                </a:solidFill>
                <a:effectLst>
                  <a:glow rad="63500">
                    <a:srgbClr val="2E95EA">
                      <a:alpha val="40000"/>
                    </a:srgbClr>
                  </a:glow>
                  <a:outerShdw blurRad="304800" algn="ctr" rotWithShape="0">
                    <a:srgbClr val="2E1400"/>
                  </a:outerShdw>
                </a:effectLst>
                <a:uLnTx/>
                <a:uFillTx/>
                <a:latin typeface="Kozuka Gothic Pro M"/>
              </a:endParaRPr>
            </a:p>
          </p:txBody>
        </p:sp>
        <p:sp>
          <p:nvSpPr>
            <p:cNvPr id="131" name="Rectangle 130"/>
            <p:cNvSpPr/>
            <p:nvPr/>
          </p:nvSpPr>
          <p:spPr>
            <a:xfrm>
              <a:off x="1237014" y="5025130"/>
              <a:ext cx="2247198" cy="1344478"/>
            </a:xfrm>
            <a:prstGeom prst="rect">
              <a:avLst/>
            </a:prstGeom>
          </p:spPr>
          <p:txBody>
            <a:bodyPr wrap="square"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0,085€ / </a:t>
              </a:r>
              <a:r>
                <a:rPr kumimoji="0" lang="en-US" sz="1800" b="0" i="0" u="none" strike="noStrike" kern="0" cap="none" spc="0" normalizeH="0" baseline="0" noProof="0" dirty="0" err="1" smtClean="0">
                  <a:ln>
                    <a:noFill/>
                  </a:ln>
                  <a:gradFill>
                    <a:gsLst>
                      <a:gs pos="0">
                        <a:srgbClr val="FFFFFF"/>
                      </a:gs>
                      <a:gs pos="100000">
                        <a:srgbClr val="FFFFFF"/>
                      </a:gs>
                    </a:gsLst>
                    <a:lin ang="16200000" scaled="0"/>
                  </a:gradFill>
                  <a:effectLst/>
                  <a:uLnTx/>
                  <a:uFillTx/>
                  <a:latin typeface="Kozuka Gothic Pro M"/>
                </a:rPr>
                <a:t>heure</a:t>
              </a:r>
              <a:endPar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kern="0" dirty="0" smtClean="0">
                  <a:gradFill>
                    <a:gsLst>
                      <a:gs pos="0">
                        <a:srgbClr val="FFFFFF"/>
                      </a:gs>
                      <a:gs pos="100000">
                        <a:srgbClr val="FFFFFF"/>
                      </a:gs>
                    </a:gsLst>
                    <a:lin ang="16200000" scaled="0"/>
                  </a:gradFill>
                  <a:latin typeface="Kozuka Gothic Pro M"/>
                </a:rPr>
                <a:t>(petite)</a:t>
              </a:r>
              <a: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 </a:t>
              </a:r>
              <a:endParaRPr kumimoji="0" lang="en-US" sz="1800" b="0" i="0" u="none" strike="noStrike" kern="0" cap="none" spc="0" normalizeH="0" baseline="0" noProof="0" dirty="0">
                <a:ln>
                  <a:noFill/>
                </a:ln>
                <a:gradFill>
                  <a:gsLst>
                    <a:gs pos="0">
                      <a:srgbClr val="FFFFFF"/>
                    </a:gs>
                    <a:gs pos="100000">
                      <a:srgbClr val="FFFFFF"/>
                    </a:gs>
                  </a:gsLst>
                  <a:lin ang="16200000" scaled="0"/>
                </a:gradFill>
                <a:effectLst/>
                <a:uLnTx/>
                <a:uFillTx/>
                <a:latin typeface="Kozuka Gothic Pro M"/>
              </a:endParaRPr>
            </a:p>
          </p:txBody>
        </p:sp>
        <p:sp>
          <p:nvSpPr>
            <p:cNvPr id="132" name="Rectangle 131"/>
            <p:cNvSpPr/>
            <p:nvPr/>
          </p:nvSpPr>
          <p:spPr>
            <a:xfrm>
              <a:off x="531813" y="4586491"/>
              <a:ext cx="3657600" cy="450226"/>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Par </a:t>
              </a:r>
              <a:r>
                <a:rPr kumimoji="0" lang="en-US" sz="1400" b="0" i="0" u="none" strike="noStrike" kern="0" cap="none" spc="0" normalizeH="0" baseline="0" noProof="0" dirty="0" err="1" smtClean="0">
                  <a:ln>
                    <a:noFill/>
                  </a:ln>
                  <a:gradFill>
                    <a:gsLst>
                      <a:gs pos="0">
                        <a:srgbClr val="FFFFFF"/>
                      </a:gs>
                      <a:gs pos="100000">
                        <a:srgbClr val="FFFFFF"/>
                      </a:gs>
                    </a:gsLst>
                    <a:lin ang="16200000" scaled="0"/>
                  </a:gradFill>
                  <a:effectLst/>
                  <a:uLnTx/>
                  <a:uFillTx/>
                  <a:latin typeface="Kozuka Gothic Pro M"/>
                </a:rPr>
                <a:t>heure</a:t>
              </a:r>
              <a:r>
                <a:rPr kumimoji="0" lang="en-US" sz="14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 de service</a:t>
              </a:r>
              <a:endParaRPr kumimoji="0" lang="en-US" sz="3200" b="0" i="0" u="none" strike="noStrike" kern="0" cap="none" spc="0" normalizeH="0" baseline="0" noProof="0" dirty="0">
                <a:ln>
                  <a:noFill/>
                </a:ln>
                <a:gradFill>
                  <a:gsLst>
                    <a:gs pos="0">
                      <a:srgbClr val="FFFFFF"/>
                    </a:gs>
                    <a:gs pos="100000">
                      <a:srgbClr val="FFFFFF"/>
                    </a:gs>
                  </a:gsLst>
                  <a:lin ang="16200000" scaled="0"/>
                </a:gradFill>
                <a:effectLst/>
                <a:uLnTx/>
                <a:uFillTx/>
                <a:latin typeface="Kozuka Gothic Pro M"/>
              </a:endParaRPr>
            </a:p>
          </p:txBody>
        </p:sp>
      </p:grpSp>
      <p:sp>
        <p:nvSpPr>
          <p:cNvPr id="133" name="Azure text"/>
          <p:cNvSpPr txBox="1"/>
          <p:nvPr/>
        </p:nvSpPr>
        <p:spPr>
          <a:xfrm>
            <a:off x="1029223" y="2160240"/>
            <a:ext cx="7085594" cy="83099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dirty="0" smtClean="0">
                <a:ln>
                  <a:noFill/>
                </a:ln>
                <a:gradFill>
                  <a:gsLst>
                    <a:gs pos="0">
                      <a:srgbClr val="FFFFFF"/>
                    </a:gs>
                    <a:gs pos="100000">
                      <a:srgbClr val="FFFFFF"/>
                    </a:gs>
                  </a:gsLst>
                  <a:lin ang="5400000" scaled="0"/>
                </a:gradFill>
                <a:effectLst/>
                <a:uLnTx/>
                <a:uFillTx/>
                <a:latin typeface="Segoe"/>
              </a:rPr>
              <a:t>Cycle</a:t>
            </a:r>
            <a:r>
              <a:rPr kumimoji="0" lang="fr-FR" sz="2400" b="0" i="0" u="none" strike="noStrike" kern="0" cap="none" spc="0" normalizeH="0" dirty="0" smtClean="0">
                <a:ln>
                  <a:noFill/>
                </a:ln>
                <a:gradFill>
                  <a:gsLst>
                    <a:gs pos="0">
                      <a:srgbClr val="FFFFFF"/>
                    </a:gs>
                    <a:gs pos="100000">
                      <a:srgbClr val="FFFFFF"/>
                    </a:gs>
                  </a:gsLst>
                  <a:lin ang="5400000" scaled="0"/>
                </a:gradFill>
                <a:effectLst/>
                <a:uLnTx/>
                <a:uFillTx/>
                <a:latin typeface="Segoe"/>
              </a:rPr>
              <a:t> de vie des applications, gestion automatisée</a:t>
            </a:r>
            <a:r>
              <a:rPr lang="fr-FR" sz="2400" kern="0" dirty="0">
                <a:gradFill>
                  <a:gsLst>
                    <a:gs pos="0">
                      <a:srgbClr val="FFFFFF"/>
                    </a:gs>
                    <a:gs pos="100000">
                      <a:srgbClr val="FFFFFF"/>
                    </a:gs>
                  </a:gsLst>
                  <a:lin ang="5400000" scaled="0"/>
                </a:gradFill>
                <a:latin typeface="Segoe"/>
              </a:rPr>
              <a:t/>
            </a:r>
            <a:br>
              <a:rPr lang="fr-FR" sz="2400" kern="0" dirty="0">
                <a:gradFill>
                  <a:gsLst>
                    <a:gs pos="0">
                      <a:srgbClr val="FFFFFF"/>
                    </a:gs>
                    <a:gs pos="100000">
                      <a:srgbClr val="FFFFFF"/>
                    </a:gs>
                  </a:gsLst>
                  <a:lin ang="5400000" scaled="0"/>
                </a:gradFill>
                <a:latin typeface="Segoe"/>
              </a:rPr>
            </a:br>
            <a:r>
              <a:rPr lang="fr-FR" sz="2400" kern="0" dirty="0" smtClean="0">
                <a:gradFill>
                  <a:gsLst>
                    <a:gs pos="0">
                      <a:srgbClr val="FFFFFF"/>
                    </a:gs>
                    <a:gs pos="100000">
                      <a:srgbClr val="FFFFFF"/>
                    </a:gs>
                  </a:gsLst>
                  <a:lin ang="5400000" scaled="0"/>
                </a:gradFill>
                <a:latin typeface="Segoe"/>
              </a:rPr>
              <a:t>du système d’exploitation</a:t>
            </a:r>
            <a:endParaRPr kumimoji="0" lang="fr-FR" sz="2400" b="0" i="0" u="none" strike="noStrike" kern="0" cap="none" spc="0" normalizeH="0" baseline="0" dirty="0" smtClean="0">
              <a:ln>
                <a:noFill/>
              </a:ln>
              <a:gradFill>
                <a:gsLst>
                  <a:gs pos="0">
                    <a:srgbClr val="FFFFFF"/>
                  </a:gs>
                  <a:gs pos="100000">
                    <a:srgbClr val="FFFFFF"/>
                  </a:gs>
                </a:gsLst>
                <a:lin ang="5400000" scaled="0"/>
              </a:gradFill>
              <a:effectLst/>
              <a:uLnTx/>
              <a:uFillTx/>
              <a:latin typeface="Segoe"/>
            </a:endParaRPr>
          </a:p>
        </p:txBody>
      </p:sp>
      <p:grpSp>
        <p:nvGrpSpPr>
          <p:cNvPr id="134" name="Azure | Storage box"/>
          <p:cNvGrpSpPr/>
          <p:nvPr/>
        </p:nvGrpSpPr>
        <p:grpSpPr>
          <a:xfrm>
            <a:off x="3202614" y="3080444"/>
            <a:ext cx="2743915" cy="1646318"/>
            <a:chOff x="4281488" y="3961320"/>
            <a:chExt cx="3657600" cy="2408288"/>
          </a:xfrm>
          <a:effectLst/>
        </p:grpSpPr>
        <p:sp>
          <p:nvSpPr>
            <p:cNvPr id="135" name="Rectangle 134"/>
            <p:cNvSpPr/>
            <p:nvPr/>
          </p:nvSpPr>
          <p:spPr bwMode="invGray">
            <a:xfrm>
              <a:off x="4281488" y="4061784"/>
              <a:ext cx="3657600" cy="2307824"/>
            </a:xfrm>
            <a:prstGeom prst="rect">
              <a:avLst/>
            </a:prstGeom>
            <a:gradFill rotWithShape="1">
              <a:gsLst>
                <a:gs pos="0">
                  <a:srgbClr val="FF9929">
                    <a:shade val="47500"/>
                    <a:satMod val="137000"/>
                  </a:srgbClr>
                </a:gs>
                <a:gs pos="55000">
                  <a:srgbClr val="FF9929">
                    <a:shade val="69000"/>
                    <a:satMod val="137000"/>
                  </a:srgbClr>
                </a:gs>
                <a:gs pos="100000">
                  <a:srgbClr val="FF9929">
                    <a:shade val="98000"/>
                    <a:satMod val="137000"/>
                  </a:srgbClr>
                </a:gs>
              </a:gsLst>
              <a:lin ang="16200000" scaled="0"/>
            </a:gradFill>
            <a:ln w="6350" cap="rnd" cmpd="sng" algn="ctr">
              <a:solidFill>
                <a:srgbClr val="FF9929">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91432" tIns="45716" rIns="91432" bIns="45716" numCol="1" rtlCol="0" anchor="ctr" anchorCtr="0" compatLnSpc="1">
              <a:prstTxWarp prst="textNoShape">
                <a:avLst/>
              </a:prstTxWarp>
            </a:bodyPr>
            <a:lstStyle/>
            <a:p>
              <a:pPr marL="0" marR="0" lvl="0" indent="0" algn="ctr" defTabSz="914061" eaLnBrk="1" fontAlgn="base" latinLnBrk="0" hangingPunct="1">
                <a:lnSpc>
                  <a:spcPct val="80000"/>
                </a:lnSpc>
                <a:spcBef>
                  <a:spcPct val="0"/>
                </a:spcBef>
                <a:spcAft>
                  <a:spcPct val="0"/>
                </a:spcAft>
                <a:buClrTx/>
                <a:buSzTx/>
                <a:buFontTx/>
                <a:buNone/>
                <a:tabLst/>
                <a:defRPr/>
              </a:pPr>
              <a:endParaRPr kumimoji="0" lang="en-US" altLang="zh-CN" sz="2400" b="0" i="0" u="none" strike="noStrike" kern="0" cap="none" spc="0" normalizeH="0" baseline="0" noProof="0" dirty="0">
                <a:ln>
                  <a:noFill/>
                </a:ln>
                <a:gradFill>
                  <a:gsLst>
                    <a:gs pos="0">
                      <a:srgbClr val="FFFFFF"/>
                    </a:gs>
                    <a:gs pos="100000">
                      <a:srgbClr val="FFFFFF"/>
                    </a:gs>
                  </a:gsLst>
                  <a:lin ang="5400000" scaled="0"/>
                </a:gradFill>
                <a:effectLst/>
                <a:uLnTx/>
                <a:uFillTx/>
                <a:ea typeface="+mn-ea"/>
                <a:cs typeface="+mn-cs"/>
              </a:endParaRPr>
            </a:p>
          </p:txBody>
        </p:sp>
        <p:sp>
          <p:nvSpPr>
            <p:cNvPr id="136" name="Rectangle 135"/>
            <p:cNvSpPr/>
            <p:nvPr/>
          </p:nvSpPr>
          <p:spPr bwMode="invGray">
            <a:xfrm>
              <a:off x="4281488" y="4061784"/>
              <a:ext cx="3657600" cy="968450"/>
            </a:xfrm>
            <a:prstGeom prst="rect">
              <a:avLst/>
            </a:prstGeom>
            <a:gradFill>
              <a:gsLst>
                <a:gs pos="0">
                  <a:srgbClr val="000000">
                    <a:alpha val="0"/>
                  </a:srgbClr>
                </a:gs>
                <a:gs pos="50000">
                  <a:srgbClr val="000000"/>
                </a:gs>
                <a:gs pos="100000">
                  <a:srgbClr val="000000">
                    <a:alpha val="0"/>
                  </a:srgbClr>
                </a:gs>
              </a:gsLst>
              <a:lin ang="0" scaled="0"/>
            </a:gradFill>
            <a:ln w="12700" cap="flat" cmpd="thickThin" algn="ctr">
              <a:gradFill>
                <a:gsLst>
                  <a:gs pos="0">
                    <a:srgbClr val="FFFFFF">
                      <a:alpha val="0"/>
                    </a:srgbClr>
                  </a:gs>
                  <a:gs pos="50000">
                    <a:srgbClr val="FFFFFF"/>
                  </a:gs>
                  <a:gs pos="100000">
                    <a:srgbClr val="FFFFFF">
                      <a:alpha val="0"/>
                    </a:srgbClr>
                  </a:gs>
                </a:gsLst>
                <a:lin ang="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endParaRPr>
            </a:p>
          </p:txBody>
        </p:sp>
        <p:sp>
          <p:nvSpPr>
            <p:cNvPr id="137" name="TextBox 136"/>
            <p:cNvSpPr txBox="1"/>
            <p:nvPr/>
          </p:nvSpPr>
          <p:spPr bwMode="invGray">
            <a:xfrm>
              <a:off x="4281488" y="3961320"/>
              <a:ext cx="3657600" cy="823913"/>
            </a:xfrm>
            <a:prstGeom prst="rect">
              <a:avLst/>
            </a:prstGeom>
            <a:noFill/>
          </p:spPr>
          <p:txBody>
            <a:bodyPr wrap="square" tIns="182880" rtlCol="0">
              <a:spAutoFit/>
            </a:bodyPr>
            <a:lstStyle/>
            <a:p>
              <a:pPr marL="273050" marR="0" lvl="1" indent="-155575" algn="ctr" defTabSz="914400" eaLnBrk="1" fontAlgn="auto" latinLnBrk="0" hangingPunct="1">
                <a:lnSpc>
                  <a:spcPct val="90000"/>
                </a:lnSpc>
                <a:spcBef>
                  <a:spcPts val="600"/>
                </a:spcBef>
                <a:spcAft>
                  <a:spcPts val="0"/>
                </a:spcAft>
                <a:buClr>
                  <a:srgbClr val="FFC000"/>
                </a:buClr>
                <a:buSzTx/>
                <a:buFontTx/>
                <a:buNone/>
                <a:tabLst/>
                <a:defRPr/>
              </a:pPr>
              <a:r>
                <a:rPr kumimoji="0" lang="en-US" sz="2400" b="0" i="0" u="none" strike="noStrike" kern="0" cap="none" spc="-50" normalizeH="0" baseline="0" noProof="0" dirty="0" err="1"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Stockage</a:t>
              </a:r>
              <a:endParaRPr kumimoji="0" lang="en-US" sz="2400" b="0" i="0" u="none" strike="noStrike" kern="0" cap="none" spc="-50" normalizeH="0" baseline="0" noProof="0" dirty="0">
                <a:ln>
                  <a:noFill/>
                </a:ln>
                <a:solidFill>
                  <a:schemeClr val="bg1"/>
                </a:solidFill>
                <a:effectLst>
                  <a:glow rad="63500">
                    <a:srgbClr val="2E95EA">
                      <a:alpha val="40000"/>
                    </a:srgbClr>
                  </a:glow>
                  <a:outerShdw blurRad="304800" algn="ctr" rotWithShape="0">
                    <a:srgbClr val="2E1400"/>
                  </a:outerShdw>
                </a:effectLst>
                <a:uLnTx/>
                <a:uFillTx/>
                <a:latin typeface="Kozuka Gothic Pro M"/>
              </a:endParaRPr>
            </a:p>
          </p:txBody>
        </p:sp>
        <p:sp>
          <p:nvSpPr>
            <p:cNvPr id="138" name="Rectangle 137"/>
            <p:cNvSpPr/>
            <p:nvPr/>
          </p:nvSpPr>
          <p:spPr>
            <a:xfrm>
              <a:off x="4281488" y="4586491"/>
              <a:ext cx="3657600" cy="450226"/>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Par Go </a:t>
              </a:r>
              <a:r>
                <a:rPr kumimoji="0" lang="en-US" sz="1400" b="0" i="0" u="none" strike="noStrike" kern="0" cap="none" spc="0" normalizeH="0" baseline="0" noProof="0" dirty="0" err="1" smtClean="0">
                  <a:ln>
                    <a:noFill/>
                  </a:ln>
                  <a:gradFill>
                    <a:gsLst>
                      <a:gs pos="0">
                        <a:srgbClr val="FFFFFF"/>
                      </a:gs>
                      <a:gs pos="100000">
                        <a:srgbClr val="FFFFFF"/>
                      </a:gs>
                    </a:gsLst>
                    <a:lin ang="16200000" scaled="0"/>
                  </a:gradFill>
                  <a:effectLst/>
                  <a:uLnTx/>
                  <a:uFillTx/>
                  <a:latin typeface="Kozuka Gothic Pro M"/>
                </a:rPr>
                <a:t>stocké</a:t>
              </a:r>
              <a:r>
                <a:rPr kumimoji="0" lang="en-US" sz="14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 et transactions</a:t>
              </a:r>
              <a:endParaRPr kumimoji="0" lang="en-US" sz="3200" b="0" i="0" u="none" strike="noStrike" kern="0" cap="none" spc="0" normalizeH="0" baseline="0" noProof="0" dirty="0">
                <a:ln>
                  <a:noFill/>
                </a:ln>
                <a:gradFill>
                  <a:gsLst>
                    <a:gs pos="0">
                      <a:srgbClr val="FFFFFF"/>
                    </a:gs>
                    <a:gs pos="100000">
                      <a:srgbClr val="FFFFFF"/>
                    </a:gs>
                  </a:gsLst>
                  <a:lin ang="16200000" scaled="0"/>
                </a:gradFill>
                <a:effectLst/>
                <a:uLnTx/>
                <a:uFillTx/>
                <a:latin typeface="Kozuka Gothic Pro M"/>
              </a:endParaRPr>
            </a:p>
          </p:txBody>
        </p:sp>
        <p:sp>
          <p:nvSpPr>
            <p:cNvPr id="139" name="Rectangle 138"/>
            <p:cNvSpPr/>
            <p:nvPr/>
          </p:nvSpPr>
          <p:spPr>
            <a:xfrm>
              <a:off x="4300943" y="5025130"/>
              <a:ext cx="3618692" cy="1344478"/>
            </a:xfrm>
            <a:prstGeom prst="rect">
              <a:avLst/>
            </a:prstGeom>
          </p:spPr>
          <p:txBody>
            <a:bodyPr wrap="square" anchor="ctr" anchorCtr="0">
              <a:noAutofit/>
            </a:bodyPr>
            <a:lstStyle/>
            <a:p>
              <a:pPr marL="0" marR="0" lvl="0" indent="0" algn="ctr" defTabSz="914400" eaLnBrk="1" fontAlgn="auto" latinLnBrk="0" hangingPunct="1">
                <a:lnSpc>
                  <a:spcPct val="100000"/>
                </a:lnSpc>
                <a:spcBef>
                  <a:spcPts val="1200"/>
                </a:spcBef>
                <a:spcAft>
                  <a:spcPts val="0"/>
                </a:spcAft>
                <a:buClrTx/>
                <a:buSzTx/>
                <a:buFontTx/>
                <a:buNone/>
                <a:tabLst/>
                <a:defRPr/>
              </a:pPr>
              <a: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0,11€ Go</a:t>
              </a:r>
              <a:r>
                <a:rPr kumimoji="0" lang="en-US" sz="1800" b="0" i="0" u="none" strike="noStrike" kern="0" cap="none" spc="0" normalizeH="0" noProof="0" dirty="0" smtClean="0">
                  <a:ln>
                    <a:noFill/>
                  </a:ln>
                  <a:gradFill>
                    <a:gsLst>
                      <a:gs pos="0">
                        <a:srgbClr val="FFFFFF"/>
                      </a:gs>
                      <a:gs pos="100000">
                        <a:srgbClr val="FFFFFF"/>
                      </a:gs>
                    </a:gsLst>
                    <a:lin ang="16200000" scaled="0"/>
                  </a:gradFill>
                  <a:effectLst/>
                  <a:uLnTx/>
                  <a:uFillTx/>
                  <a:latin typeface="Kozuka Gothic Pro M"/>
                </a:rPr>
                <a:t> </a:t>
              </a:r>
              <a: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 </a:t>
              </a:r>
              <a:r>
                <a:rPr kumimoji="0" lang="en-US" sz="1800" b="0" i="0" u="none" strike="noStrike" kern="0" cap="none" spc="0" normalizeH="0" baseline="0" noProof="0" dirty="0" err="1" smtClean="0">
                  <a:ln>
                    <a:noFill/>
                  </a:ln>
                  <a:gradFill>
                    <a:gsLst>
                      <a:gs pos="0">
                        <a:srgbClr val="FFFFFF"/>
                      </a:gs>
                      <a:gs pos="100000">
                        <a:srgbClr val="FFFFFF"/>
                      </a:gs>
                    </a:gsLst>
                    <a:lin ang="16200000" scaled="0"/>
                  </a:gradFill>
                  <a:effectLst/>
                  <a:uLnTx/>
                  <a:uFillTx/>
                  <a:latin typeface="Kozuka Gothic Pro M"/>
                </a:rPr>
                <a:t>mois</a:t>
              </a:r>
              <a:endPar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endParaRPr>
            </a:p>
            <a:p>
              <a:pPr marL="0" marR="0" lvl="0" indent="0" algn="ctr" defTabSz="914400" eaLnBrk="1" fontAlgn="auto" latinLnBrk="0" hangingPunct="1">
                <a:lnSpc>
                  <a:spcPct val="100000"/>
                </a:lnSpc>
                <a:spcBef>
                  <a:spcPts val="1200"/>
                </a:spcBef>
                <a:spcAft>
                  <a:spcPts val="0"/>
                </a:spcAft>
                <a:buClrTx/>
                <a:buSzTx/>
                <a:buFontTx/>
                <a:buNone/>
                <a:tabLst/>
                <a:defRPr/>
              </a:pPr>
              <a: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0,007€/10K</a:t>
              </a:r>
              <a:r>
                <a:rPr kumimoji="0" lang="en-US" sz="1800" b="0" i="0" u="none" strike="noStrike" kern="0" cap="none" spc="0" normalizeH="0" noProof="0" dirty="0" smtClean="0">
                  <a:ln>
                    <a:noFill/>
                  </a:ln>
                  <a:gradFill>
                    <a:gsLst>
                      <a:gs pos="0">
                        <a:srgbClr val="FFFFFF"/>
                      </a:gs>
                      <a:gs pos="100000">
                        <a:srgbClr val="FFFFFF"/>
                      </a:gs>
                    </a:gsLst>
                    <a:lin ang="16200000" scaled="0"/>
                  </a:gradFill>
                  <a:effectLst/>
                  <a:uLnTx/>
                  <a:uFillTx/>
                  <a:latin typeface="Kozuka Gothic Pro M"/>
                </a:rPr>
                <a:t> </a:t>
              </a:r>
              <a: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transactions</a:t>
              </a:r>
              <a:endParaRPr kumimoji="0" lang="en-US" sz="1800" b="0" i="0" u="none" strike="noStrike" kern="0" cap="none" spc="0" normalizeH="0" baseline="0" noProof="0" dirty="0">
                <a:ln>
                  <a:noFill/>
                </a:ln>
                <a:gradFill>
                  <a:gsLst>
                    <a:gs pos="0">
                      <a:srgbClr val="FFFFFF"/>
                    </a:gs>
                    <a:gs pos="100000">
                      <a:srgbClr val="FFFFFF"/>
                    </a:gs>
                  </a:gsLst>
                  <a:lin ang="16200000" scaled="0"/>
                </a:gradFill>
                <a:effectLst/>
                <a:uLnTx/>
                <a:uFillTx/>
                <a:latin typeface="Kozuka Gothic Pro M"/>
              </a:endParaRPr>
            </a:p>
          </p:txBody>
        </p:sp>
      </p:grpSp>
      <p:grpSp>
        <p:nvGrpSpPr>
          <p:cNvPr id="140" name="Azure | Bandwidth box"/>
          <p:cNvGrpSpPr/>
          <p:nvPr/>
        </p:nvGrpSpPr>
        <p:grpSpPr>
          <a:xfrm>
            <a:off x="6004549" y="3070918"/>
            <a:ext cx="2743915" cy="1656185"/>
            <a:chOff x="8031163" y="3946886"/>
            <a:chExt cx="3657600" cy="2422722"/>
          </a:xfrm>
          <a:effectLst/>
        </p:grpSpPr>
        <p:sp>
          <p:nvSpPr>
            <p:cNvPr id="141" name="Rectangle 140"/>
            <p:cNvSpPr/>
            <p:nvPr/>
          </p:nvSpPr>
          <p:spPr bwMode="invGray">
            <a:xfrm>
              <a:off x="8031163" y="4061784"/>
              <a:ext cx="3657600" cy="2307824"/>
            </a:xfrm>
            <a:prstGeom prst="rect">
              <a:avLst/>
            </a:prstGeom>
            <a:gradFill rotWithShape="1">
              <a:gsLst>
                <a:gs pos="0">
                  <a:srgbClr val="FF9929">
                    <a:shade val="47500"/>
                    <a:satMod val="137000"/>
                  </a:srgbClr>
                </a:gs>
                <a:gs pos="55000">
                  <a:srgbClr val="FF9929">
                    <a:shade val="69000"/>
                    <a:satMod val="137000"/>
                  </a:srgbClr>
                </a:gs>
                <a:gs pos="100000">
                  <a:srgbClr val="FF9929">
                    <a:shade val="98000"/>
                    <a:satMod val="137000"/>
                  </a:srgbClr>
                </a:gs>
              </a:gsLst>
              <a:lin ang="16200000" scaled="0"/>
            </a:gradFill>
            <a:ln w="6350" cap="rnd" cmpd="sng" algn="ctr">
              <a:solidFill>
                <a:srgbClr val="FF9929">
                  <a:shade val="95000"/>
                  <a:satMod val="105000"/>
                </a:srgbClr>
              </a:solidFill>
              <a:prstDash val="solid"/>
              <a:headEnd type="none" w="med" len="med"/>
              <a:tailEnd type="none" w="med" len="med"/>
            </a:ln>
            <a:effectLst>
              <a:outerShdw blurRad="39000" dist="25400" dir="5400000" rotWithShape="0">
                <a:srgbClr val="000000">
                  <a:alpha val="38000"/>
                </a:srgbClr>
              </a:outerShdw>
            </a:effectLst>
          </p:spPr>
          <p:txBody>
            <a:bodyPr vert="horz" wrap="square" lIns="91432" tIns="45716" rIns="91432" bIns="45716" numCol="1" rtlCol="0" anchor="ctr" anchorCtr="0" compatLnSpc="1">
              <a:prstTxWarp prst="textNoShape">
                <a:avLst/>
              </a:prstTxWarp>
            </a:bodyPr>
            <a:lstStyle/>
            <a:p>
              <a:pPr marL="0" marR="0" lvl="0" indent="0" algn="ctr" defTabSz="914061" eaLnBrk="1" fontAlgn="base" latinLnBrk="0" hangingPunct="1">
                <a:lnSpc>
                  <a:spcPct val="80000"/>
                </a:lnSpc>
                <a:spcBef>
                  <a:spcPct val="0"/>
                </a:spcBef>
                <a:spcAft>
                  <a:spcPct val="0"/>
                </a:spcAft>
                <a:buClrTx/>
                <a:buSzTx/>
                <a:buFontTx/>
                <a:buNone/>
                <a:tabLst/>
                <a:defRPr/>
              </a:pPr>
              <a:endParaRPr kumimoji="0" lang="en-US" altLang="zh-CN" sz="2400" b="0" i="0" u="none" strike="noStrike" kern="0" cap="none" spc="0" normalizeH="0" baseline="0" noProof="0" dirty="0">
                <a:ln>
                  <a:noFill/>
                </a:ln>
                <a:gradFill>
                  <a:gsLst>
                    <a:gs pos="0">
                      <a:srgbClr val="FFFFFF"/>
                    </a:gs>
                    <a:gs pos="100000">
                      <a:srgbClr val="FFFFFF"/>
                    </a:gs>
                  </a:gsLst>
                  <a:lin ang="5400000" scaled="0"/>
                </a:gradFill>
                <a:effectLst/>
                <a:uLnTx/>
                <a:uFillTx/>
                <a:ea typeface="+mn-ea"/>
                <a:cs typeface="+mn-cs"/>
              </a:endParaRPr>
            </a:p>
          </p:txBody>
        </p:sp>
        <p:sp>
          <p:nvSpPr>
            <p:cNvPr id="142" name="Rectangle 141"/>
            <p:cNvSpPr/>
            <p:nvPr/>
          </p:nvSpPr>
          <p:spPr bwMode="invGray">
            <a:xfrm>
              <a:off x="8031163" y="4061784"/>
              <a:ext cx="3657600" cy="968450"/>
            </a:xfrm>
            <a:prstGeom prst="rect">
              <a:avLst/>
            </a:prstGeom>
            <a:gradFill>
              <a:gsLst>
                <a:gs pos="0">
                  <a:srgbClr val="000000">
                    <a:alpha val="0"/>
                  </a:srgbClr>
                </a:gs>
                <a:gs pos="50000">
                  <a:srgbClr val="000000"/>
                </a:gs>
                <a:gs pos="100000">
                  <a:srgbClr val="000000">
                    <a:alpha val="0"/>
                  </a:srgbClr>
                </a:gs>
              </a:gsLst>
              <a:lin ang="0" scaled="0"/>
            </a:gradFill>
            <a:ln w="12700" cap="flat" cmpd="thickThin" algn="ctr">
              <a:gradFill>
                <a:gsLst>
                  <a:gs pos="0">
                    <a:srgbClr val="FFFFFF">
                      <a:alpha val="0"/>
                    </a:srgbClr>
                  </a:gs>
                  <a:gs pos="50000">
                    <a:srgbClr val="FFFFFF"/>
                  </a:gs>
                  <a:gs pos="100000">
                    <a:srgbClr val="FFFFFF">
                      <a:alpha val="0"/>
                    </a:srgbClr>
                  </a:gs>
                </a:gsLst>
                <a:lin ang="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endParaRPr>
            </a:p>
          </p:txBody>
        </p:sp>
        <p:sp>
          <p:nvSpPr>
            <p:cNvPr id="143" name="TextBox 142"/>
            <p:cNvSpPr txBox="1"/>
            <p:nvPr/>
          </p:nvSpPr>
          <p:spPr bwMode="invGray">
            <a:xfrm>
              <a:off x="8031163" y="3946886"/>
              <a:ext cx="3657600" cy="823913"/>
            </a:xfrm>
            <a:prstGeom prst="rect">
              <a:avLst/>
            </a:prstGeom>
            <a:noFill/>
          </p:spPr>
          <p:txBody>
            <a:bodyPr wrap="square" tIns="182880" rtlCol="0">
              <a:spAutoFit/>
            </a:bodyPr>
            <a:lstStyle/>
            <a:p>
              <a:pPr marL="273050" marR="0" lvl="1" indent="-155575" algn="ctr" defTabSz="914400" eaLnBrk="1" fontAlgn="auto" latinLnBrk="0" hangingPunct="1">
                <a:lnSpc>
                  <a:spcPct val="90000"/>
                </a:lnSpc>
                <a:spcBef>
                  <a:spcPts val="600"/>
                </a:spcBef>
                <a:spcAft>
                  <a:spcPts val="0"/>
                </a:spcAft>
                <a:buClr>
                  <a:srgbClr val="FFC000"/>
                </a:buClr>
                <a:buSzTx/>
                <a:buFontTx/>
                <a:buNone/>
                <a:tabLst/>
                <a:defRPr/>
              </a:pPr>
              <a:r>
                <a:rPr kumimoji="0" lang="en-US" sz="2400" b="0" i="0" u="none" strike="noStrike" kern="0" cap="none" spc="-50" normalizeH="0" baseline="0" noProof="0" dirty="0" err="1"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Bande</a:t>
              </a:r>
              <a:r>
                <a:rPr kumimoji="0" lang="en-US" sz="2400" b="0" i="0" u="none" strike="noStrike" kern="0" cap="none" spc="-50" normalizeH="0" baseline="0" noProof="0" dirty="0"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 </a:t>
              </a:r>
              <a:r>
                <a:rPr kumimoji="0" lang="en-US" sz="2400" b="0" i="0" u="none" strike="noStrike" kern="0" cap="none" spc="-50" normalizeH="0" baseline="0" noProof="0" dirty="0" err="1" smtClean="0">
                  <a:ln>
                    <a:noFill/>
                  </a:ln>
                  <a:solidFill>
                    <a:schemeClr val="bg1"/>
                  </a:solidFill>
                  <a:effectLst>
                    <a:glow rad="63500">
                      <a:srgbClr val="2E95EA">
                        <a:alpha val="40000"/>
                      </a:srgbClr>
                    </a:glow>
                    <a:outerShdw blurRad="304800" algn="ctr" rotWithShape="0">
                      <a:srgbClr val="2E1400"/>
                    </a:outerShdw>
                  </a:effectLst>
                  <a:uLnTx/>
                  <a:uFillTx/>
                  <a:latin typeface="Kozuka Gothic Pro M"/>
                </a:rPr>
                <a:t>passante</a:t>
              </a:r>
              <a:endParaRPr kumimoji="0" lang="en-US" sz="2400" b="0" i="0" u="none" strike="noStrike" kern="0" cap="none" spc="-50" normalizeH="0" baseline="0" noProof="0" dirty="0">
                <a:ln>
                  <a:noFill/>
                </a:ln>
                <a:solidFill>
                  <a:schemeClr val="bg1"/>
                </a:solidFill>
                <a:effectLst>
                  <a:glow rad="63500">
                    <a:srgbClr val="2E95EA">
                      <a:alpha val="40000"/>
                    </a:srgbClr>
                  </a:glow>
                  <a:outerShdw blurRad="304800" algn="ctr" rotWithShape="0">
                    <a:srgbClr val="2E1400"/>
                  </a:outerShdw>
                </a:effectLst>
                <a:uLnTx/>
                <a:uFillTx/>
                <a:latin typeface="Kozuka Gothic Pro M"/>
              </a:endParaRPr>
            </a:p>
          </p:txBody>
        </p:sp>
        <p:sp>
          <p:nvSpPr>
            <p:cNvPr id="144" name="Rectangle 143"/>
            <p:cNvSpPr/>
            <p:nvPr/>
          </p:nvSpPr>
          <p:spPr>
            <a:xfrm>
              <a:off x="8031163" y="4586491"/>
              <a:ext cx="3657600" cy="49524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Par Go</a:t>
              </a:r>
              <a:r>
                <a:rPr kumimoji="0" lang="en-US" sz="1600" b="0" i="0" u="none" strike="noStrike" kern="0" cap="none" spc="0" normalizeH="0" noProof="0" dirty="0" smtClean="0">
                  <a:ln>
                    <a:noFill/>
                  </a:ln>
                  <a:gradFill>
                    <a:gsLst>
                      <a:gs pos="0">
                        <a:srgbClr val="FFFFFF"/>
                      </a:gs>
                      <a:gs pos="100000">
                        <a:srgbClr val="FFFFFF"/>
                      </a:gs>
                    </a:gsLst>
                    <a:lin ang="16200000" scaled="0"/>
                  </a:gradFill>
                  <a:effectLst/>
                  <a:uLnTx/>
                  <a:uFillTx/>
                  <a:latin typeface="Kozuka Gothic Pro M"/>
                </a:rPr>
                <a:t> </a:t>
              </a:r>
              <a:r>
                <a:rPr kumimoji="0" lang="en-US" sz="1600" b="0" i="0" u="none" strike="noStrike" kern="0" cap="none" spc="0" normalizeH="0" baseline="0" noProof="0" dirty="0" err="1" smtClean="0">
                  <a:ln>
                    <a:noFill/>
                  </a:ln>
                  <a:gradFill>
                    <a:gsLst>
                      <a:gs pos="0">
                        <a:srgbClr val="FFFFFF"/>
                      </a:gs>
                      <a:gs pos="100000">
                        <a:srgbClr val="FFFFFF"/>
                      </a:gs>
                    </a:gsLst>
                    <a:lin ang="16200000" scaled="0"/>
                  </a:gradFill>
                  <a:effectLst/>
                  <a:uLnTx/>
                  <a:uFillTx/>
                  <a:latin typeface="Kozuka Gothic Pro M"/>
                </a:rPr>
                <a:t>transferé</a:t>
              </a:r>
              <a:endParaRPr kumimoji="0" lang="en-US" sz="3600" b="0" i="0" u="none" strike="noStrike" kern="0" cap="none" spc="0" normalizeH="0" baseline="0" noProof="0" dirty="0">
                <a:ln>
                  <a:noFill/>
                </a:ln>
                <a:gradFill>
                  <a:gsLst>
                    <a:gs pos="0">
                      <a:srgbClr val="FFFFFF"/>
                    </a:gs>
                    <a:gs pos="100000">
                      <a:srgbClr val="FFFFFF"/>
                    </a:gs>
                  </a:gsLst>
                  <a:lin ang="16200000" scaled="0"/>
                </a:gradFill>
                <a:effectLst/>
                <a:uLnTx/>
                <a:uFillTx/>
                <a:latin typeface="Kozuka Gothic Pro M"/>
              </a:endParaRPr>
            </a:p>
          </p:txBody>
        </p:sp>
        <p:sp>
          <p:nvSpPr>
            <p:cNvPr id="145" name="Rectangle 144"/>
            <p:cNvSpPr/>
            <p:nvPr/>
          </p:nvSpPr>
          <p:spPr>
            <a:xfrm>
              <a:off x="8050617" y="5025130"/>
              <a:ext cx="3618692" cy="1344478"/>
            </a:xfrm>
            <a:prstGeom prst="rect">
              <a:avLst/>
            </a:prstGeom>
          </p:spPr>
          <p:txBody>
            <a:bodyPr wrap="square" anchor="ctr" anchorCtr="0">
              <a:noAutofit/>
            </a:bodyPr>
            <a:lstStyle/>
            <a:p>
              <a:pPr marL="0" marR="0" lvl="0" indent="0" algn="ctr" defTabSz="914400" eaLnBrk="1" fontAlgn="auto" latinLnBrk="0" hangingPunct="1">
                <a:lnSpc>
                  <a:spcPct val="100000"/>
                </a:lnSpc>
                <a:spcBef>
                  <a:spcPts val="1200"/>
                </a:spcBef>
                <a:spcAft>
                  <a:spcPts val="0"/>
                </a:spcAft>
                <a:buClrTx/>
                <a:buSzTx/>
                <a:buFontTx/>
                <a:buNone/>
                <a:tabLst/>
                <a:defRPr/>
              </a:pPr>
              <a: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0,11€ Go Entrant</a:t>
              </a:r>
            </a:p>
            <a:p>
              <a:pPr marL="0" marR="0" lvl="0" indent="0" algn="ctr" defTabSz="914400" eaLnBrk="1" fontAlgn="auto" latinLnBrk="0" hangingPunct="1">
                <a:lnSpc>
                  <a:spcPct val="100000"/>
                </a:lnSpc>
                <a:spcBef>
                  <a:spcPts val="1200"/>
                </a:spcBef>
                <a:spcAft>
                  <a:spcPts val="0"/>
                </a:spcAft>
                <a:buClrTx/>
                <a:buSzTx/>
                <a:buFontTx/>
                <a:buNone/>
                <a:tabLst/>
                <a:defRPr/>
              </a:pPr>
              <a:r>
                <a:rPr kumimoji="0" lang="en-US" sz="1800" b="0" i="0" u="none" strike="noStrike" kern="0" cap="none" spc="0" normalizeH="0" baseline="0" noProof="0" dirty="0" smtClean="0">
                  <a:ln>
                    <a:noFill/>
                  </a:ln>
                  <a:gradFill>
                    <a:gsLst>
                      <a:gs pos="0">
                        <a:srgbClr val="FFFFFF"/>
                      </a:gs>
                      <a:gs pos="100000">
                        <a:srgbClr val="FFFFFF"/>
                      </a:gs>
                    </a:gsLst>
                    <a:lin ang="16200000" scaled="0"/>
                  </a:gradFill>
                  <a:effectLst/>
                  <a:uLnTx/>
                  <a:uFillTx/>
                  <a:latin typeface="Kozuka Gothic Pro M"/>
                </a:rPr>
                <a:t>0,14€ Go </a:t>
              </a:r>
              <a:r>
                <a:rPr kumimoji="0" lang="en-US" sz="1800" b="0" i="0" u="none" strike="noStrike" kern="0" cap="none" spc="0" normalizeH="0" baseline="0" noProof="0" dirty="0" err="1" smtClean="0">
                  <a:ln>
                    <a:noFill/>
                  </a:ln>
                  <a:gradFill>
                    <a:gsLst>
                      <a:gs pos="0">
                        <a:srgbClr val="FFFFFF"/>
                      </a:gs>
                      <a:gs pos="100000">
                        <a:srgbClr val="FFFFFF"/>
                      </a:gs>
                    </a:gsLst>
                    <a:lin ang="16200000" scaled="0"/>
                  </a:gradFill>
                  <a:effectLst/>
                  <a:uLnTx/>
                  <a:uFillTx/>
                  <a:latin typeface="Kozuka Gothic Pro M"/>
                </a:rPr>
                <a:t>Sortant</a:t>
              </a:r>
              <a:endParaRPr kumimoji="0" lang="en-US" sz="1800" b="0" i="0" u="none" strike="noStrike" kern="0" cap="none" spc="0" normalizeH="0" baseline="0" noProof="0" dirty="0">
                <a:ln>
                  <a:noFill/>
                </a:ln>
                <a:gradFill>
                  <a:gsLst>
                    <a:gs pos="0">
                      <a:srgbClr val="FFFFFF"/>
                    </a:gs>
                    <a:gs pos="100000">
                      <a:srgbClr val="FFFFFF"/>
                    </a:gs>
                  </a:gsLst>
                  <a:lin ang="16200000" scaled="0"/>
                </a:gradFill>
                <a:effectLst/>
                <a:uLnTx/>
                <a:uFillTx/>
                <a:latin typeface="Kozuka Gothic Pro M"/>
              </a:endParaRPr>
            </a:p>
          </p:txBody>
        </p:sp>
      </p:grpSp>
    </p:spTree>
    <p:extLst>
      <p:ext uri="{BB962C8B-B14F-4D97-AF65-F5344CB8AC3E}">
        <p14:creationId xmlns:p14="http://schemas.microsoft.com/office/powerpoint/2010/main" val="6215072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33"/>
                                        </p:tgtEl>
                                        <p:attrNameLst>
                                          <p:attrName>style.visibility</p:attrName>
                                        </p:attrNameLst>
                                      </p:cBhvr>
                                      <p:to>
                                        <p:strVal val="visible"/>
                                      </p:to>
                                    </p:set>
                                    <p:animEffect transition="in" filter="fade">
                                      <p:cBhvr>
                                        <p:cTn id="13" dur="500"/>
                                        <p:tgtEl>
                                          <p:spTgt spid="133"/>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27"/>
                                        </p:tgtEl>
                                        <p:attrNameLst>
                                          <p:attrName>style.visibility</p:attrName>
                                        </p:attrNameLst>
                                      </p:cBhvr>
                                      <p:to>
                                        <p:strVal val="visible"/>
                                      </p:to>
                                    </p:set>
                                    <p:animEffect transition="in" filter="fade">
                                      <p:cBhvr>
                                        <p:cTn id="17" dur="500"/>
                                        <p:tgtEl>
                                          <p:spTgt spid="127"/>
                                        </p:tgtEl>
                                      </p:cBhvr>
                                    </p:animEffect>
                                    <p:anim calcmode="lin" valueType="num">
                                      <p:cBhvr>
                                        <p:cTn id="18" dur="500" fill="hold"/>
                                        <p:tgtEl>
                                          <p:spTgt spid="127"/>
                                        </p:tgtEl>
                                        <p:attrNameLst>
                                          <p:attrName>ppt_x</p:attrName>
                                        </p:attrNameLst>
                                      </p:cBhvr>
                                      <p:tavLst>
                                        <p:tav tm="0">
                                          <p:val>
                                            <p:strVal val="#ppt_x"/>
                                          </p:val>
                                        </p:tav>
                                        <p:tav tm="100000">
                                          <p:val>
                                            <p:strVal val="#ppt_x"/>
                                          </p:val>
                                        </p:tav>
                                      </p:tavLst>
                                    </p:anim>
                                    <p:anim calcmode="lin" valueType="num">
                                      <p:cBhvr>
                                        <p:cTn id="19" dur="500" fill="hold"/>
                                        <p:tgtEl>
                                          <p:spTgt spid="1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34"/>
                                        </p:tgtEl>
                                        <p:attrNameLst>
                                          <p:attrName>style.visibility</p:attrName>
                                        </p:attrNameLst>
                                      </p:cBhvr>
                                      <p:to>
                                        <p:strVal val="visible"/>
                                      </p:to>
                                    </p:set>
                                    <p:animEffect transition="in" filter="fade">
                                      <p:cBhvr>
                                        <p:cTn id="23" dur="500"/>
                                        <p:tgtEl>
                                          <p:spTgt spid="134"/>
                                        </p:tgtEl>
                                      </p:cBhvr>
                                    </p:animEffect>
                                    <p:anim calcmode="lin" valueType="num">
                                      <p:cBhvr>
                                        <p:cTn id="24" dur="500" fill="hold"/>
                                        <p:tgtEl>
                                          <p:spTgt spid="134"/>
                                        </p:tgtEl>
                                        <p:attrNameLst>
                                          <p:attrName>ppt_x</p:attrName>
                                        </p:attrNameLst>
                                      </p:cBhvr>
                                      <p:tavLst>
                                        <p:tav tm="0">
                                          <p:val>
                                            <p:strVal val="#ppt_x"/>
                                          </p:val>
                                        </p:tav>
                                        <p:tav tm="100000">
                                          <p:val>
                                            <p:strVal val="#ppt_x"/>
                                          </p:val>
                                        </p:tav>
                                      </p:tavLst>
                                    </p:anim>
                                    <p:anim calcmode="lin" valueType="num">
                                      <p:cBhvr>
                                        <p:cTn id="25" dur="500" fill="hold"/>
                                        <p:tgtEl>
                                          <p:spTgt spid="13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140"/>
                                        </p:tgtEl>
                                        <p:attrNameLst>
                                          <p:attrName>style.visibility</p:attrName>
                                        </p:attrNameLst>
                                      </p:cBhvr>
                                      <p:to>
                                        <p:strVal val="visible"/>
                                      </p:to>
                                    </p:set>
                                    <p:animEffect transition="in" filter="fade">
                                      <p:cBhvr>
                                        <p:cTn id="29" dur="500"/>
                                        <p:tgtEl>
                                          <p:spTgt spid="140"/>
                                        </p:tgtEl>
                                      </p:cBhvr>
                                    </p:animEffect>
                                    <p:anim calcmode="lin" valueType="num">
                                      <p:cBhvr>
                                        <p:cTn id="30" dur="500" fill="hold"/>
                                        <p:tgtEl>
                                          <p:spTgt spid="140"/>
                                        </p:tgtEl>
                                        <p:attrNameLst>
                                          <p:attrName>ppt_x</p:attrName>
                                        </p:attrNameLst>
                                      </p:cBhvr>
                                      <p:tavLst>
                                        <p:tav tm="0">
                                          <p:val>
                                            <p:strVal val="#ppt_x"/>
                                          </p:val>
                                        </p:tav>
                                        <p:tav tm="100000">
                                          <p:val>
                                            <p:strVal val="#ppt_x"/>
                                          </p:val>
                                        </p:tav>
                                      </p:tavLst>
                                    </p:anim>
                                    <p:anim calcmode="lin" valueType="num">
                                      <p:cBhvr>
                                        <p:cTn id="31" dur="500" fill="hold"/>
                                        <p:tgtEl>
                                          <p:spTgt spid="140"/>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xit" presetSubtype="0" fill="hold" nodeType="clickEffect">
                                  <p:stCondLst>
                                    <p:cond delay="0"/>
                                  </p:stCondLst>
                                  <p:childTnLst>
                                    <p:anim calcmode="lin" valueType="num">
                                      <p:cBhvr>
                                        <p:cTn id="35" dur="500"/>
                                        <p:tgtEl>
                                          <p:spTgt spid="87"/>
                                        </p:tgtEl>
                                        <p:attrNameLst>
                                          <p:attrName>ppt_w</p:attrName>
                                        </p:attrNameLst>
                                      </p:cBhvr>
                                      <p:tavLst>
                                        <p:tav tm="0">
                                          <p:val>
                                            <p:strVal val="ppt_w"/>
                                          </p:val>
                                        </p:tav>
                                        <p:tav tm="100000">
                                          <p:val>
                                            <p:fltVal val="0"/>
                                          </p:val>
                                        </p:tav>
                                      </p:tavLst>
                                    </p:anim>
                                    <p:anim calcmode="lin" valueType="num">
                                      <p:cBhvr>
                                        <p:cTn id="36" dur="500"/>
                                        <p:tgtEl>
                                          <p:spTgt spid="87"/>
                                        </p:tgtEl>
                                        <p:attrNameLst>
                                          <p:attrName>ppt_h</p:attrName>
                                        </p:attrNameLst>
                                      </p:cBhvr>
                                      <p:tavLst>
                                        <p:tav tm="0">
                                          <p:val>
                                            <p:strVal val="ppt_h"/>
                                          </p:val>
                                        </p:tav>
                                        <p:tav tm="100000">
                                          <p:val>
                                            <p:fltVal val="0"/>
                                          </p:val>
                                        </p:tav>
                                      </p:tavLst>
                                    </p:anim>
                                    <p:animEffect transition="out" filter="fade">
                                      <p:cBhvr>
                                        <p:cTn id="37" dur="500"/>
                                        <p:tgtEl>
                                          <p:spTgt spid="87"/>
                                        </p:tgtEl>
                                      </p:cBhvr>
                                    </p:animEffect>
                                    <p:set>
                                      <p:cBhvr>
                                        <p:cTn id="38" dur="1" fill="hold">
                                          <p:stCondLst>
                                            <p:cond delay="499"/>
                                          </p:stCondLst>
                                        </p:cTn>
                                        <p:tgtEl>
                                          <p:spTgt spid="87"/>
                                        </p:tgtEl>
                                        <p:attrNameLst>
                                          <p:attrName>style.visibility</p:attrName>
                                        </p:attrNameLst>
                                      </p:cBhvr>
                                      <p:to>
                                        <p:strVal val="hidden"/>
                                      </p:to>
                                    </p:set>
                                  </p:childTnLst>
                                </p:cTn>
                              </p:par>
                            </p:childTnLst>
                          </p:cTn>
                        </p:par>
                        <p:par>
                          <p:cTn id="39" fill="hold">
                            <p:stCondLst>
                              <p:cond delay="500"/>
                            </p:stCondLst>
                            <p:childTnLst>
                              <p:par>
                                <p:cTn id="40" presetID="42" presetClass="exit" presetSubtype="0" fill="hold" nodeType="afterEffect">
                                  <p:stCondLst>
                                    <p:cond delay="0"/>
                                  </p:stCondLst>
                                  <p:childTnLst>
                                    <p:animEffect transition="out" filter="fade">
                                      <p:cBhvr>
                                        <p:cTn id="41" dur="500"/>
                                        <p:tgtEl>
                                          <p:spTgt spid="140"/>
                                        </p:tgtEl>
                                      </p:cBhvr>
                                    </p:animEffect>
                                    <p:anim calcmode="lin" valueType="num">
                                      <p:cBhvr>
                                        <p:cTn id="42" dur="500"/>
                                        <p:tgtEl>
                                          <p:spTgt spid="140"/>
                                        </p:tgtEl>
                                        <p:attrNameLst>
                                          <p:attrName>ppt_x</p:attrName>
                                        </p:attrNameLst>
                                      </p:cBhvr>
                                      <p:tavLst>
                                        <p:tav tm="0">
                                          <p:val>
                                            <p:strVal val="ppt_x"/>
                                          </p:val>
                                        </p:tav>
                                        <p:tav tm="100000">
                                          <p:val>
                                            <p:strVal val="ppt_x"/>
                                          </p:val>
                                        </p:tav>
                                      </p:tavLst>
                                    </p:anim>
                                    <p:anim calcmode="lin" valueType="num">
                                      <p:cBhvr>
                                        <p:cTn id="43" dur="500"/>
                                        <p:tgtEl>
                                          <p:spTgt spid="140"/>
                                        </p:tgtEl>
                                        <p:attrNameLst>
                                          <p:attrName>ppt_y</p:attrName>
                                        </p:attrNameLst>
                                      </p:cBhvr>
                                      <p:tavLst>
                                        <p:tav tm="0">
                                          <p:val>
                                            <p:strVal val="ppt_y"/>
                                          </p:val>
                                        </p:tav>
                                        <p:tav tm="100000">
                                          <p:val>
                                            <p:strVal val="ppt_y+.1"/>
                                          </p:val>
                                        </p:tav>
                                      </p:tavLst>
                                    </p:anim>
                                    <p:set>
                                      <p:cBhvr>
                                        <p:cTn id="44" dur="1" fill="hold">
                                          <p:stCondLst>
                                            <p:cond delay="499"/>
                                          </p:stCondLst>
                                        </p:cTn>
                                        <p:tgtEl>
                                          <p:spTgt spid="140"/>
                                        </p:tgtEl>
                                        <p:attrNameLst>
                                          <p:attrName>style.visibility</p:attrName>
                                        </p:attrNameLst>
                                      </p:cBhvr>
                                      <p:to>
                                        <p:strVal val="hidden"/>
                                      </p:to>
                                    </p:set>
                                  </p:childTnLst>
                                </p:cTn>
                              </p:par>
                              <p:par>
                                <p:cTn id="45" presetID="42" presetClass="exit" presetSubtype="0" fill="hold" nodeType="withEffect">
                                  <p:stCondLst>
                                    <p:cond delay="0"/>
                                  </p:stCondLst>
                                  <p:childTnLst>
                                    <p:animEffect transition="out" filter="fade">
                                      <p:cBhvr>
                                        <p:cTn id="46" dur="500"/>
                                        <p:tgtEl>
                                          <p:spTgt spid="134"/>
                                        </p:tgtEl>
                                      </p:cBhvr>
                                    </p:animEffect>
                                    <p:anim calcmode="lin" valueType="num">
                                      <p:cBhvr>
                                        <p:cTn id="47" dur="500"/>
                                        <p:tgtEl>
                                          <p:spTgt spid="134"/>
                                        </p:tgtEl>
                                        <p:attrNameLst>
                                          <p:attrName>ppt_x</p:attrName>
                                        </p:attrNameLst>
                                      </p:cBhvr>
                                      <p:tavLst>
                                        <p:tav tm="0">
                                          <p:val>
                                            <p:strVal val="ppt_x"/>
                                          </p:val>
                                        </p:tav>
                                        <p:tav tm="100000">
                                          <p:val>
                                            <p:strVal val="ppt_x"/>
                                          </p:val>
                                        </p:tav>
                                      </p:tavLst>
                                    </p:anim>
                                    <p:anim calcmode="lin" valueType="num">
                                      <p:cBhvr>
                                        <p:cTn id="48" dur="500"/>
                                        <p:tgtEl>
                                          <p:spTgt spid="134"/>
                                        </p:tgtEl>
                                        <p:attrNameLst>
                                          <p:attrName>ppt_y</p:attrName>
                                        </p:attrNameLst>
                                      </p:cBhvr>
                                      <p:tavLst>
                                        <p:tav tm="0">
                                          <p:val>
                                            <p:strVal val="ppt_y"/>
                                          </p:val>
                                        </p:tav>
                                        <p:tav tm="100000">
                                          <p:val>
                                            <p:strVal val="ppt_y+.1"/>
                                          </p:val>
                                        </p:tav>
                                      </p:tavLst>
                                    </p:anim>
                                    <p:set>
                                      <p:cBhvr>
                                        <p:cTn id="49" dur="1" fill="hold">
                                          <p:stCondLst>
                                            <p:cond delay="499"/>
                                          </p:stCondLst>
                                        </p:cTn>
                                        <p:tgtEl>
                                          <p:spTgt spid="134"/>
                                        </p:tgtEl>
                                        <p:attrNameLst>
                                          <p:attrName>style.visibility</p:attrName>
                                        </p:attrNameLst>
                                      </p:cBhvr>
                                      <p:to>
                                        <p:strVal val="hidden"/>
                                      </p:to>
                                    </p:set>
                                  </p:childTnLst>
                                </p:cTn>
                              </p:par>
                              <p:par>
                                <p:cTn id="50" presetID="42" presetClass="exit" presetSubtype="0" fill="hold" nodeType="withEffect">
                                  <p:stCondLst>
                                    <p:cond delay="0"/>
                                  </p:stCondLst>
                                  <p:childTnLst>
                                    <p:animEffect transition="out" filter="fade">
                                      <p:cBhvr>
                                        <p:cTn id="51" dur="500"/>
                                        <p:tgtEl>
                                          <p:spTgt spid="127"/>
                                        </p:tgtEl>
                                      </p:cBhvr>
                                    </p:animEffect>
                                    <p:anim calcmode="lin" valueType="num">
                                      <p:cBhvr>
                                        <p:cTn id="52" dur="500"/>
                                        <p:tgtEl>
                                          <p:spTgt spid="127"/>
                                        </p:tgtEl>
                                        <p:attrNameLst>
                                          <p:attrName>ppt_x</p:attrName>
                                        </p:attrNameLst>
                                      </p:cBhvr>
                                      <p:tavLst>
                                        <p:tav tm="0">
                                          <p:val>
                                            <p:strVal val="ppt_x"/>
                                          </p:val>
                                        </p:tav>
                                        <p:tav tm="100000">
                                          <p:val>
                                            <p:strVal val="ppt_x"/>
                                          </p:val>
                                        </p:tav>
                                      </p:tavLst>
                                    </p:anim>
                                    <p:anim calcmode="lin" valueType="num">
                                      <p:cBhvr>
                                        <p:cTn id="53" dur="500"/>
                                        <p:tgtEl>
                                          <p:spTgt spid="127"/>
                                        </p:tgtEl>
                                        <p:attrNameLst>
                                          <p:attrName>ppt_y</p:attrName>
                                        </p:attrNameLst>
                                      </p:cBhvr>
                                      <p:tavLst>
                                        <p:tav tm="0">
                                          <p:val>
                                            <p:strVal val="ppt_y"/>
                                          </p:val>
                                        </p:tav>
                                        <p:tav tm="100000">
                                          <p:val>
                                            <p:strVal val="ppt_y+.1"/>
                                          </p:val>
                                        </p:tav>
                                      </p:tavLst>
                                    </p:anim>
                                    <p:set>
                                      <p:cBhvr>
                                        <p:cTn id="54" dur="1" fill="hold">
                                          <p:stCondLst>
                                            <p:cond delay="499"/>
                                          </p:stCondLst>
                                        </p:cTn>
                                        <p:tgtEl>
                                          <p:spTgt spid="127"/>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500"/>
                                        <p:tgtEl>
                                          <p:spTgt spid="133"/>
                                        </p:tgtEl>
                                      </p:cBhvr>
                                    </p:animEffect>
                                    <p:set>
                                      <p:cBhvr>
                                        <p:cTn id="57" dur="1" fill="hold">
                                          <p:stCondLst>
                                            <p:cond delay="499"/>
                                          </p:stCondLst>
                                        </p:cTn>
                                        <p:tgtEl>
                                          <p:spTgt spid="133"/>
                                        </p:tgtEl>
                                        <p:attrNameLst>
                                          <p:attrName>style.visibility</p:attrName>
                                        </p:attrNameLst>
                                      </p:cBhvr>
                                      <p:to>
                                        <p:strVal val="hidden"/>
                                      </p:to>
                                    </p:set>
                                  </p:childTnLst>
                                </p:cTn>
                              </p:par>
                            </p:childTnLst>
                          </p:cTn>
                        </p:par>
                        <p:par>
                          <p:cTn id="58" fill="hold">
                            <p:stCondLst>
                              <p:cond delay="1000"/>
                            </p:stCondLst>
                            <p:childTnLst>
                              <p:par>
                                <p:cTn id="59" presetID="53" presetClass="entr" presetSubtype="0" fill="hold" nodeType="afterEffect">
                                  <p:stCondLst>
                                    <p:cond delay="0"/>
                                  </p:stCondLst>
                                  <p:childTnLst>
                                    <p:set>
                                      <p:cBhvr>
                                        <p:cTn id="60" dur="1" fill="hold">
                                          <p:stCondLst>
                                            <p:cond delay="0"/>
                                          </p:stCondLst>
                                        </p:cTn>
                                        <p:tgtEl>
                                          <p:spTgt spid="86"/>
                                        </p:tgtEl>
                                        <p:attrNameLst>
                                          <p:attrName>style.visibility</p:attrName>
                                        </p:attrNameLst>
                                      </p:cBhvr>
                                      <p:to>
                                        <p:strVal val="visible"/>
                                      </p:to>
                                    </p:set>
                                    <p:anim calcmode="lin" valueType="num">
                                      <p:cBhvr>
                                        <p:cTn id="61" dur="500" fill="hold"/>
                                        <p:tgtEl>
                                          <p:spTgt spid="86"/>
                                        </p:tgtEl>
                                        <p:attrNameLst>
                                          <p:attrName>ppt_w</p:attrName>
                                        </p:attrNameLst>
                                      </p:cBhvr>
                                      <p:tavLst>
                                        <p:tav tm="0">
                                          <p:val>
                                            <p:fltVal val="0"/>
                                          </p:val>
                                        </p:tav>
                                        <p:tav tm="100000">
                                          <p:val>
                                            <p:strVal val="#ppt_w"/>
                                          </p:val>
                                        </p:tav>
                                      </p:tavLst>
                                    </p:anim>
                                    <p:anim calcmode="lin" valueType="num">
                                      <p:cBhvr>
                                        <p:cTn id="62" dur="500" fill="hold"/>
                                        <p:tgtEl>
                                          <p:spTgt spid="86"/>
                                        </p:tgtEl>
                                        <p:attrNameLst>
                                          <p:attrName>ppt_h</p:attrName>
                                        </p:attrNameLst>
                                      </p:cBhvr>
                                      <p:tavLst>
                                        <p:tav tm="0">
                                          <p:val>
                                            <p:fltVal val="0"/>
                                          </p:val>
                                        </p:tav>
                                        <p:tav tm="100000">
                                          <p:val>
                                            <p:strVal val="#ppt_h"/>
                                          </p:val>
                                        </p:tav>
                                      </p:tavLst>
                                    </p:anim>
                                    <p:animEffect transition="in" filter="fade">
                                      <p:cBhvr>
                                        <p:cTn id="63" dur="500"/>
                                        <p:tgtEl>
                                          <p:spTgt spid="86"/>
                                        </p:tgtEl>
                                      </p:cBhvr>
                                    </p:animEffect>
                                  </p:childTnLst>
                                </p:cTn>
                              </p:par>
                            </p:childTnLst>
                          </p:cTn>
                        </p:par>
                        <p:par>
                          <p:cTn id="64" fill="hold">
                            <p:stCondLst>
                              <p:cond delay="1500"/>
                            </p:stCondLst>
                            <p:childTnLst>
                              <p:par>
                                <p:cTn id="65" presetID="10" presetClass="entr" presetSubtype="0" fill="hold" grpId="0" nodeType="afterEffect">
                                  <p:stCondLst>
                                    <p:cond delay="0"/>
                                  </p:stCondLst>
                                  <p:childTnLst>
                                    <p:set>
                                      <p:cBhvr>
                                        <p:cTn id="66" dur="1" fill="hold">
                                          <p:stCondLst>
                                            <p:cond delay="0"/>
                                          </p:stCondLst>
                                        </p:cTn>
                                        <p:tgtEl>
                                          <p:spTgt spid="114"/>
                                        </p:tgtEl>
                                        <p:attrNameLst>
                                          <p:attrName>style.visibility</p:attrName>
                                        </p:attrNameLst>
                                      </p:cBhvr>
                                      <p:to>
                                        <p:strVal val="visible"/>
                                      </p:to>
                                    </p:set>
                                    <p:animEffect transition="in" filter="fade">
                                      <p:cBhvr>
                                        <p:cTn id="67" dur="500"/>
                                        <p:tgtEl>
                                          <p:spTgt spid="114"/>
                                        </p:tgtEl>
                                      </p:cBhvr>
                                    </p:animEffect>
                                  </p:childTnLst>
                                </p:cTn>
                              </p:par>
                            </p:childTnLst>
                          </p:cTn>
                        </p:par>
                        <p:par>
                          <p:cTn id="68" fill="hold">
                            <p:stCondLst>
                              <p:cond delay="2000"/>
                            </p:stCondLst>
                            <p:childTnLst>
                              <p:par>
                                <p:cTn id="69" presetID="42" presetClass="entr" presetSubtype="0" fill="hold" nodeType="afterEffect">
                                  <p:stCondLst>
                                    <p:cond delay="0"/>
                                  </p:stCondLst>
                                  <p:childTnLst>
                                    <p:set>
                                      <p:cBhvr>
                                        <p:cTn id="70" dur="1" fill="hold">
                                          <p:stCondLst>
                                            <p:cond delay="0"/>
                                          </p:stCondLst>
                                        </p:cTn>
                                        <p:tgtEl>
                                          <p:spTgt spid="108"/>
                                        </p:tgtEl>
                                        <p:attrNameLst>
                                          <p:attrName>style.visibility</p:attrName>
                                        </p:attrNameLst>
                                      </p:cBhvr>
                                      <p:to>
                                        <p:strVal val="visible"/>
                                      </p:to>
                                    </p:set>
                                    <p:animEffect transition="in" filter="fade">
                                      <p:cBhvr>
                                        <p:cTn id="71" dur="500"/>
                                        <p:tgtEl>
                                          <p:spTgt spid="108"/>
                                        </p:tgtEl>
                                      </p:cBhvr>
                                    </p:animEffect>
                                    <p:anim calcmode="lin" valueType="num">
                                      <p:cBhvr>
                                        <p:cTn id="72" dur="500" fill="hold"/>
                                        <p:tgtEl>
                                          <p:spTgt spid="108"/>
                                        </p:tgtEl>
                                        <p:attrNameLst>
                                          <p:attrName>ppt_x</p:attrName>
                                        </p:attrNameLst>
                                      </p:cBhvr>
                                      <p:tavLst>
                                        <p:tav tm="0">
                                          <p:val>
                                            <p:strVal val="#ppt_x"/>
                                          </p:val>
                                        </p:tav>
                                        <p:tav tm="100000">
                                          <p:val>
                                            <p:strVal val="#ppt_x"/>
                                          </p:val>
                                        </p:tav>
                                      </p:tavLst>
                                    </p:anim>
                                    <p:anim calcmode="lin" valueType="num">
                                      <p:cBhvr>
                                        <p:cTn id="73" dur="500" fill="hold"/>
                                        <p:tgtEl>
                                          <p:spTgt spid="108"/>
                                        </p:tgtEl>
                                        <p:attrNameLst>
                                          <p:attrName>ppt_y</p:attrName>
                                        </p:attrNameLst>
                                      </p:cBhvr>
                                      <p:tavLst>
                                        <p:tav tm="0">
                                          <p:val>
                                            <p:strVal val="#ppt_y+.1"/>
                                          </p:val>
                                        </p:tav>
                                        <p:tav tm="100000">
                                          <p:val>
                                            <p:strVal val="#ppt_y"/>
                                          </p:val>
                                        </p:tav>
                                      </p:tavLst>
                                    </p:anim>
                                  </p:childTnLst>
                                </p:cTn>
                              </p:par>
                            </p:childTnLst>
                          </p:cTn>
                        </p:par>
                        <p:par>
                          <p:cTn id="74" fill="hold">
                            <p:stCondLst>
                              <p:cond delay="2500"/>
                            </p:stCondLst>
                            <p:childTnLst>
                              <p:par>
                                <p:cTn id="75" presetID="42" presetClass="entr" presetSubtype="0" fill="hold" nodeType="afterEffect">
                                  <p:stCondLst>
                                    <p:cond delay="0"/>
                                  </p:stCondLst>
                                  <p:childTnLst>
                                    <p:set>
                                      <p:cBhvr>
                                        <p:cTn id="76" dur="1" fill="hold">
                                          <p:stCondLst>
                                            <p:cond delay="0"/>
                                          </p:stCondLst>
                                        </p:cTn>
                                        <p:tgtEl>
                                          <p:spTgt spid="115"/>
                                        </p:tgtEl>
                                        <p:attrNameLst>
                                          <p:attrName>style.visibility</p:attrName>
                                        </p:attrNameLst>
                                      </p:cBhvr>
                                      <p:to>
                                        <p:strVal val="visible"/>
                                      </p:to>
                                    </p:set>
                                    <p:animEffect transition="in" filter="fade">
                                      <p:cBhvr>
                                        <p:cTn id="77" dur="500"/>
                                        <p:tgtEl>
                                          <p:spTgt spid="115"/>
                                        </p:tgtEl>
                                      </p:cBhvr>
                                    </p:animEffect>
                                    <p:anim calcmode="lin" valueType="num">
                                      <p:cBhvr>
                                        <p:cTn id="78" dur="500" fill="hold"/>
                                        <p:tgtEl>
                                          <p:spTgt spid="115"/>
                                        </p:tgtEl>
                                        <p:attrNameLst>
                                          <p:attrName>ppt_x</p:attrName>
                                        </p:attrNameLst>
                                      </p:cBhvr>
                                      <p:tavLst>
                                        <p:tav tm="0">
                                          <p:val>
                                            <p:strVal val="#ppt_x"/>
                                          </p:val>
                                        </p:tav>
                                        <p:tav tm="100000">
                                          <p:val>
                                            <p:strVal val="#ppt_x"/>
                                          </p:val>
                                        </p:tav>
                                      </p:tavLst>
                                    </p:anim>
                                    <p:anim calcmode="lin" valueType="num">
                                      <p:cBhvr>
                                        <p:cTn id="79" dur="500" fill="hold"/>
                                        <p:tgtEl>
                                          <p:spTgt spid="115"/>
                                        </p:tgtEl>
                                        <p:attrNameLst>
                                          <p:attrName>ppt_y</p:attrName>
                                        </p:attrNameLst>
                                      </p:cBhvr>
                                      <p:tavLst>
                                        <p:tav tm="0">
                                          <p:val>
                                            <p:strVal val="#ppt_y+.1"/>
                                          </p:val>
                                        </p:tav>
                                        <p:tav tm="100000">
                                          <p:val>
                                            <p:strVal val="#ppt_y"/>
                                          </p:val>
                                        </p:tav>
                                      </p:tavLst>
                                    </p:anim>
                                  </p:childTnLst>
                                </p:cTn>
                              </p:par>
                            </p:childTnLst>
                          </p:cTn>
                        </p:par>
                        <p:par>
                          <p:cTn id="80" fill="hold">
                            <p:stCondLst>
                              <p:cond delay="3000"/>
                            </p:stCondLst>
                            <p:childTnLst>
                              <p:par>
                                <p:cTn id="81" presetID="42" presetClass="entr" presetSubtype="0" fill="hold" nodeType="afterEffect">
                                  <p:stCondLst>
                                    <p:cond delay="0"/>
                                  </p:stCondLst>
                                  <p:childTnLst>
                                    <p:set>
                                      <p:cBhvr>
                                        <p:cTn id="82" dur="1" fill="hold">
                                          <p:stCondLst>
                                            <p:cond delay="0"/>
                                          </p:stCondLst>
                                        </p:cTn>
                                        <p:tgtEl>
                                          <p:spTgt spid="121"/>
                                        </p:tgtEl>
                                        <p:attrNameLst>
                                          <p:attrName>style.visibility</p:attrName>
                                        </p:attrNameLst>
                                      </p:cBhvr>
                                      <p:to>
                                        <p:strVal val="visible"/>
                                      </p:to>
                                    </p:set>
                                    <p:animEffect transition="in" filter="fade">
                                      <p:cBhvr>
                                        <p:cTn id="83" dur="500"/>
                                        <p:tgtEl>
                                          <p:spTgt spid="121"/>
                                        </p:tgtEl>
                                      </p:cBhvr>
                                    </p:animEffect>
                                    <p:anim calcmode="lin" valueType="num">
                                      <p:cBhvr>
                                        <p:cTn id="84" dur="500" fill="hold"/>
                                        <p:tgtEl>
                                          <p:spTgt spid="121"/>
                                        </p:tgtEl>
                                        <p:attrNameLst>
                                          <p:attrName>ppt_x</p:attrName>
                                        </p:attrNameLst>
                                      </p:cBhvr>
                                      <p:tavLst>
                                        <p:tav tm="0">
                                          <p:val>
                                            <p:strVal val="#ppt_x"/>
                                          </p:val>
                                        </p:tav>
                                        <p:tav tm="100000">
                                          <p:val>
                                            <p:strVal val="#ppt_x"/>
                                          </p:val>
                                        </p:tav>
                                      </p:tavLst>
                                    </p:anim>
                                    <p:anim calcmode="lin" valueType="num">
                                      <p:cBhvr>
                                        <p:cTn id="85" dur="500" fill="hold"/>
                                        <p:tgtEl>
                                          <p:spTgt spid="121"/>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xit" presetSubtype="32" fill="hold" nodeType="clickEffect">
                                  <p:stCondLst>
                                    <p:cond delay="0"/>
                                  </p:stCondLst>
                                  <p:childTnLst>
                                    <p:anim calcmode="lin" valueType="num">
                                      <p:cBhvr>
                                        <p:cTn id="89" dur="500"/>
                                        <p:tgtEl>
                                          <p:spTgt spid="86"/>
                                        </p:tgtEl>
                                        <p:attrNameLst>
                                          <p:attrName>ppt_w</p:attrName>
                                        </p:attrNameLst>
                                      </p:cBhvr>
                                      <p:tavLst>
                                        <p:tav tm="0">
                                          <p:val>
                                            <p:strVal val="ppt_w"/>
                                          </p:val>
                                        </p:tav>
                                        <p:tav tm="100000">
                                          <p:val>
                                            <p:fltVal val="0"/>
                                          </p:val>
                                        </p:tav>
                                      </p:tavLst>
                                    </p:anim>
                                    <p:anim calcmode="lin" valueType="num">
                                      <p:cBhvr>
                                        <p:cTn id="90" dur="500"/>
                                        <p:tgtEl>
                                          <p:spTgt spid="86"/>
                                        </p:tgtEl>
                                        <p:attrNameLst>
                                          <p:attrName>ppt_h</p:attrName>
                                        </p:attrNameLst>
                                      </p:cBhvr>
                                      <p:tavLst>
                                        <p:tav tm="0">
                                          <p:val>
                                            <p:strVal val="ppt_h"/>
                                          </p:val>
                                        </p:tav>
                                        <p:tav tm="100000">
                                          <p:val>
                                            <p:fltVal val="0"/>
                                          </p:val>
                                        </p:tav>
                                      </p:tavLst>
                                    </p:anim>
                                    <p:animEffect transition="out" filter="fade">
                                      <p:cBhvr>
                                        <p:cTn id="91" dur="500"/>
                                        <p:tgtEl>
                                          <p:spTgt spid="86"/>
                                        </p:tgtEl>
                                      </p:cBhvr>
                                    </p:animEffect>
                                    <p:set>
                                      <p:cBhvr>
                                        <p:cTn id="92" dur="1" fill="hold">
                                          <p:stCondLst>
                                            <p:cond delay="499"/>
                                          </p:stCondLst>
                                        </p:cTn>
                                        <p:tgtEl>
                                          <p:spTgt spid="86"/>
                                        </p:tgtEl>
                                        <p:attrNameLst>
                                          <p:attrName>style.visibility</p:attrName>
                                        </p:attrNameLst>
                                      </p:cBhvr>
                                      <p:to>
                                        <p:strVal val="hidden"/>
                                      </p:to>
                                    </p:set>
                                  </p:childTnLst>
                                </p:cTn>
                              </p:par>
                            </p:childTnLst>
                          </p:cTn>
                        </p:par>
                        <p:par>
                          <p:cTn id="93" fill="hold">
                            <p:stCondLst>
                              <p:cond delay="500"/>
                            </p:stCondLst>
                            <p:childTnLst>
                              <p:par>
                                <p:cTn id="94" presetID="10" presetClass="exit" presetSubtype="0" fill="hold" grpId="1" nodeType="afterEffect">
                                  <p:stCondLst>
                                    <p:cond delay="0"/>
                                  </p:stCondLst>
                                  <p:childTnLst>
                                    <p:animEffect transition="out" filter="fade">
                                      <p:cBhvr>
                                        <p:cTn id="95" dur="500"/>
                                        <p:tgtEl>
                                          <p:spTgt spid="114"/>
                                        </p:tgtEl>
                                      </p:cBhvr>
                                    </p:animEffect>
                                    <p:set>
                                      <p:cBhvr>
                                        <p:cTn id="96" dur="1" fill="hold">
                                          <p:stCondLst>
                                            <p:cond delay="499"/>
                                          </p:stCondLst>
                                        </p:cTn>
                                        <p:tgtEl>
                                          <p:spTgt spid="114"/>
                                        </p:tgtEl>
                                        <p:attrNameLst>
                                          <p:attrName>style.visibility</p:attrName>
                                        </p:attrNameLst>
                                      </p:cBhvr>
                                      <p:to>
                                        <p:strVal val="hidden"/>
                                      </p:to>
                                    </p:set>
                                  </p:childTnLst>
                                </p:cTn>
                              </p:par>
                              <p:par>
                                <p:cTn id="97" presetID="2" presetClass="exit" presetSubtype="4" fill="hold" nodeType="withEffect">
                                  <p:stCondLst>
                                    <p:cond delay="0"/>
                                  </p:stCondLst>
                                  <p:childTnLst>
                                    <p:anim calcmode="lin" valueType="num">
                                      <p:cBhvr additive="base">
                                        <p:cTn id="98" dur="500"/>
                                        <p:tgtEl>
                                          <p:spTgt spid="108"/>
                                        </p:tgtEl>
                                        <p:attrNameLst>
                                          <p:attrName>ppt_x</p:attrName>
                                        </p:attrNameLst>
                                      </p:cBhvr>
                                      <p:tavLst>
                                        <p:tav tm="0">
                                          <p:val>
                                            <p:strVal val="ppt_x"/>
                                          </p:val>
                                        </p:tav>
                                        <p:tav tm="100000">
                                          <p:val>
                                            <p:strVal val="ppt_x"/>
                                          </p:val>
                                        </p:tav>
                                      </p:tavLst>
                                    </p:anim>
                                    <p:anim calcmode="lin" valueType="num">
                                      <p:cBhvr additive="base">
                                        <p:cTn id="99" dur="500"/>
                                        <p:tgtEl>
                                          <p:spTgt spid="108"/>
                                        </p:tgtEl>
                                        <p:attrNameLst>
                                          <p:attrName>ppt_y</p:attrName>
                                        </p:attrNameLst>
                                      </p:cBhvr>
                                      <p:tavLst>
                                        <p:tav tm="0">
                                          <p:val>
                                            <p:strVal val="ppt_y"/>
                                          </p:val>
                                        </p:tav>
                                        <p:tav tm="100000">
                                          <p:val>
                                            <p:strVal val="1+ppt_h/2"/>
                                          </p:val>
                                        </p:tav>
                                      </p:tavLst>
                                    </p:anim>
                                    <p:set>
                                      <p:cBhvr>
                                        <p:cTn id="100" dur="1" fill="hold">
                                          <p:stCondLst>
                                            <p:cond delay="499"/>
                                          </p:stCondLst>
                                        </p:cTn>
                                        <p:tgtEl>
                                          <p:spTgt spid="108"/>
                                        </p:tgtEl>
                                        <p:attrNameLst>
                                          <p:attrName>style.visibility</p:attrName>
                                        </p:attrNameLst>
                                      </p:cBhvr>
                                      <p:to>
                                        <p:strVal val="hidden"/>
                                      </p:to>
                                    </p:set>
                                  </p:childTnLst>
                                </p:cTn>
                              </p:par>
                              <p:par>
                                <p:cTn id="101" presetID="2" presetClass="exit" presetSubtype="4" fill="hold" nodeType="withEffect">
                                  <p:stCondLst>
                                    <p:cond delay="0"/>
                                  </p:stCondLst>
                                  <p:childTnLst>
                                    <p:anim calcmode="lin" valueType="num">
                                      <p:cBhvr additive="base">
                                        <p:cTn id="102" dur="500"/>
                                        <p:tgtEl>
                                          <p:spTgt spid="115"/>
                                        </p:tgtEl>
                                        <p:attrNameLst>
                                          <p:attrName>ppt_x</p:attrName>
                                        </p:attrNameLst>
                                      </p:cBhvr>
                                      <p:tavLst>
                                        <p:tav tm="0">
                                          <p:val>
                                            <p:strVal val="ppt_x"/>
                                          </p:val>
                                        </p:tav>
                                        <p:tav tm="100000">
                                          <p:val>
                                            <p:strVal val="ppt_x"/>
                                          </p:val>
                                        </p:tav>
                                      </p:tavLst>
                                    </p:anim>
                                    <p:anim calcmode="lin" valueType="num">
                                      <p:cBhvr additive="base">
                                        <p:cTn id="103" dur="500"/>
                                        <p:tgtEl>
                                          <p:spTgt spid="115"/>
                                        </p:tgtEl>
                                        <p:attrNameLst>
                                          <p:attrName>ppt_y</p:attrName>
                                        </p:attrNameLst>
                                      </p:cBhvr>
                                      <p:tavLst>
                                        <p:tav tm="0">
                                          <p:val>
                                            <p:strVal val="ppt_y"/>
                                          </p:val>
                                        </p:tav>
                                        <p:tav tm="100000">
                                          <p:val>
                                            <p:strVal val="1+ppt_h/2"/>
                                          </p:val>
                                        </p:tav>
                                      </p:tavLst>
                                    </p:anim>
                                    <p:set>
                                      <p:cBhvr>
                                        <p:cTn id="104" dur="1" fill="hold">
                                          <p:stCondLst>
                                            <p:cond delay="499"/>
                                          </p:stCondLst>
                                        </p:cTn>
                                        <p:tgtEl>
                                          <p:spTgt spid="115"/>
                                        </p:tgtEl>
                                        <p:attrNameLst>
                                          <p:attrName>style.visibility</p:attrName>
                                        </p:attrNameLst>
                                      </p:cBhvr>
                                      <p:to>
                                        <p:strVal val="hidden"/>
                                      </p:to>
                                    </p:set>
                                  </p:childTnLst>
                                </p:cTn>
                              </p:par>
                              <p:par>
                                <p:cTn id="105" presetID="2" presetClass="exit" presetSubtype="4" fill="hold" nodeType="withEffect">
                                  <p:stCondLst>
                                    <p:cond delay="0"/>
                                  </p:stCondLst>
                                  <p:childTnLst>
                                    <p:anim calcmode="lin" valueType="num">
                                      <p:cBhvr additive="base">
                                        <p:cTn id="106" dur="500"/>
                                        <p:tgtEl>
                                          <p:spTgt spid="121"/>
                                        </p:tgtEl>
                                        <p:attrNameLst>
                                          <p:attrName>ppt_x</p:attrName>
                                        </p:attrNameLst>
                                      </p:cBhvr>
                                      <p:tavLst>
                                        <p:tav tm="0">
                                          <p:val>
                                            <p:strVal val="ppt_x"/>
                                          </p:val>
                                        </p:tav>
                                        <p:tav tm="100000">
                                          <p:val>
                                            <p:strVal val="ppt_x"/>
                                          </p:val>
                                        </p:tav>
                                      </p:tavLst>
                                    </p:anim>
                                    <p:anim calcmode="lin" valueType="num">
                                      <p:cBhvr additive="base">
                                        <p:cTn id="107" dur="500"/>
                                        <p:tgtEl>
                                          <p:spTgt spid="121"/>
                                        </p:tgtEl>
                                        <p:attrNameLst>
                                          <p:attrName>ppt_y</p:attrName>
                                        </p:attrNameLst>
                                      </p:cBhvr>
                                      <p:tavLst>
                                        <p:tav tm="0">
                                          <p:val>
                                            <p:strVal val="ppt_y"/>
                                          </p:val>
                                        </p:tav>
                                        <p:tav tm="100000">
                                          <p:val>
                                            <p:strVal val="1+ppt_h/2"/>
                                          </p:val>
                                        </p:tav>
                                      </p:tavLst>
                                    </p:anim>
                                    <p:set>
                                      <p:cBhvr>
                                        <p:cTn id="108" dur="1" fill="hold">
                                          <p:stCondLst>
                                            <p:cond delay="499"/>
                                          </p:stCondLst>
                                        </p:cTn>
                                        <p:tgtEl>
                                          <p:spTgt spid="121"/>
                                        </p:tgtEl>
                                        <p:attrNameLst>
                                          <p:attrName>style.visibility</p:attrName>
                                        </p:attrNameLst>
                                      </p:cBhvr>
                                      <p:to>
                                        <p:strVal val="hidden"/>
                                      </p:to>
                                    </p:set>
                                  </p:childTnLst>
                                </p:cTn>
                              </p:par>
                            </p:childTnLst>
                          </p:cTn>
                        </p:par>
                        <p:par>
                          <p:cTn id="109" fill="hold">
                            <p:stCondLst>
                              <p:cond delay="1000"/>
                            </p:stCondLst>
                            <p:childTnLst>
                              <p:par>
                                <p:cTn id="110" presetID="53" presetClass="entr" presetSubtype="0" fill="hold" nodeType="afterEffect">
                                  <p:stCondLst>
                                    <p:cond delay="0"/>
                                  </p:stCondLst>
                                  <p:childTnLst>
                                    <p:set>
                                      <p:cBhvr>
                                        <p:cTn id="111" dur="1" fill="hold">
                                          <p:stCondLst>
                                            <p:cond delay="0"/>
                                          </p:stCondLst>
                                        </p:cTn>
                                        <p:tgtEl>
                                          <p:spTgt spid="85"/>
                                        </p:tgtEl>
                                        <p:attrNameLst>
                                          <p:attrName>style.visibility</p:attrName>
                                        </p:attrNameLst>
                                      </p:cBhvr>
                                      <p:to>
                                        <p:strVal val="visible"/>
                                      </p:to>
                                    </p:set>
                                    <p:anim calcmode="lin" valueType="num">
                                      <p:cBhvr>
                                        <p:cTn id="112" dur="500" fill="hold"/>
                                        <p:tgtEl>
                                          <p:spTgt spid="85"/>
                                        </p:tgtEl>
                                        <p:attrNameLst>
                                          <p:attrName>ppt_w</p:attrName>
                                        </p:attrNameLst>
                                      </p:cBhvr>
                                      <p:tavLst>
                                        <p:tav tm="0">
                                          <p:val>
                                            <p:fltVal val="0"/>
                                          </p:val>
                                        </p:tav>
                                        <p:tav tm="100000">
                                          <p:val>
                                            <p:strVal val="#ppt_w"/>
                                          </p:val>
                                        </p:tav>
                                      </p:tavLst>
                                    </p:anim>
                                    <p:anim calcmode="lin" valueType="num">
                                      <p:cBhvr>
                                        <p:cTn id="113" dur="500" fill="hold"/>
                                        <p:tgtEl>
                                          <p:spTgt spid="85"/>
                                        </p:tgtEl>
                                        <p:attrNameLst>
                                          <p:attrName>ppt_h</p:attrName>
                                        </p:attrNameLst>
                                      </p:cBhvr>
                                      <p:tavLst>
                                        <p:tav tm="0">
                                          <p:val>
                                            <p:fltVal val="0"/>
                                          </p:val>
                                        </p:tav>
                                        <p:tav tm="100000">
                                          <p:val>
                                            <p:strVal val="#ppt_h"/>
                                          </p:val>
                                        </p:tav>
                                      </p:tavLst>
                                    </p:anim>
                                    <p:animEffect transition="in" filter="fade">
                                      <p:cBhvr>
                                        <p:cTn id="114" dur="500"/>
                                        <p:tgtEl>
                                          <p:spTgt spid="85"/>
                                        </p:tgtEl>
                                      </p:cBhvr>
                                    </p:animEffect>
                                  </p:childTnLst>
                                </p:cTn>
                              </p:par>
                            </p:childTnLst>
                          </p:cTn>
                        </p:par>
                        <p:par>
                          <p:cTn id="115" fill="hold">
                            <p:stCondLst>
                              <p:cond delay="1500"/>
                            </p:stCondLst>
                            <p:childTnLst>
                              <p:par>
                                <p:cTn id="116" presetID="10" presetClass="entr" presetSubtype="0" fill="hold" grpId="0" nodeType="afterEffect">
                                  <p:stCondLst>
                                    <p:cond delay="0"/>
                                  </p:stCondLst>
                                  <p:childTnLst>
                                    <p:set>
                                      <p:cBhvr>
                                        <p:cTn id="117" dur="1" fill="hold">
                                          <p:stCondLst>
                                            <p:cond delay="0"/>
                                          </p:stCondLst>
                                        </p:cTn>
                                        <p:tgtEl>
                                          <p:spTgt spid="89"/>
                                        </p:tgtEl>
                                        <p:attrNameLst>
                                          <p:attrName>style.visibility</p:attrName>
                                        </p:attrNameLst>
                                      </p:cBhvr>
                                      <p:to>
                                        <p:strVal val="visible"/>
                                      </p:to>
                                    </p:set>
                                    <p:animEffect transition="in" filter="fade">
                                      <p:cBhvr>
                                        <p:cTn id="118" dur="500"/>
                                        <p:tgtEl>
                                          <p:spTgt spid="89"/>
                                        </p:tgtEl>
                                      </p:cBhvr>
                                    </p:animEffect>
                                  </p:childTnLst>
                                </p:cTn>
                              </p:par>
                            </p:childTnLst>
                          </p:cTn>
                        </p:par>
                        <p:par>
                          <p:cTn id="119" fill="hold">
                            <p:stCondLst>
                              <p:cond delay="2000"/>
                            </p:stCondLst>
                            <p:childTnLst>
                              <p:par>
                                <p:cTn id="120" presetID="42" presetClass="entr" presetSubtype="0" fill="hold" nodeType="afterEffect">
                                  <p:stCondLst>
                                    <p:cond delay="0"/>
                                  </p:stCondLst>
                                  <p:childTnLst>
                                    <p:set>
                                      <p:cBhvr>
                                        <p:cTn id="121" dur="1" fill="hold">
                                          <p:stCondLst>
                                            <p:cond delay="0"/>
                                          </p:stCondLst>
                                        </p:cTn>
                                        <p:tgtEl>
                                          <p:spTgt spid="90"/>
                                        </p:tgtEl>
                                        <p:attrNameLst>
                                          <p:attrName>style.visibility</p:attrName>
                                        </p:attrNameLst>
                                      </p:cBhvr>
                                      <p:to>
                                        <p:strVal val="visible"/>
                                      </p:to>
                                    </p:set>
                                    <p:animEffect transition="in" filter="fade">
                                      <p:cBhvr>
                                        <p:cTn id="122" dur="500"/>
                                        <p:tgtEl>
                                          <p:spTgt spid="90"/>
                                        </p:tgtEl>
                                      </p:cBhvr>
                                    </p:animEffect>
                                    <p:anim calcmode="lin" valueType="num">
                                      <p:cBhvr>
                                        <p:cTn id="123" dur="500" fill="hold"/>
                                        <p:tgtEl>
                                          <p:spTgt spid="90"/>
                                        </p:tgtEl>
                                        <p:attrNameLst>
                                          <p:attrName>ppt_x</p:attrName>
                                        </p:attrNameLst>
                                      </p:cBhvr>
                                      <p:tavLst>
                                        <p:tav tm="0">
                                          <p:val>
                                            <p:strVal val="#ppt_x"/>
                                          </p:val>
                                        </p:tav>
                                        <p:tav tm="100000">
                                          <p:val>
                                            <p:strVal val="#ppt_x"/>
                                          </p:val>
                                        </p:tav>
                                      </p:tavLst>
                                    </p:anim>
                                    <p:anim calcmode="lin" valueType="num">
                                      <p:cBhvr>
                                        <p:cTn id="124" dur="500" fill="hold"/>
                                        <p:tgtEl>
                                          <p:spTgt spid="90"/>
                                        </p:tgtEl>
                                        <p:attrNameLst>
                                          <p:attrName>ppt_y</p:attrName>
                                        </p:attrNameLst>
                                      </p:cBhvr>
                                      <p:tavLst>
                                        <p:tav tm="0">
                                          <p:val>
                                            <p:strVal val="#ppt_y+.1"/>
                                          </p:val>
                                        </p:tav>
                                        <p:tav tm="100000">
                                          <p:val>
                                            <p:strVal val="#ppt_y"/>
                                          </p:val>
                                        </p:tav>
                                      </p:tavLst>
                                    </p:anim>
                                  </p:childTnLst>
                                </p:cTn>
                              </p:par>
                            </p:childTnLst>
                          </p:cTn>
                        </p:par>
                        <p:par>
                          <p:cTn id="125" fill="hold">
                            <p:stCondLst>
                              <p:cond delay="2500"/>
                            </p:stCondLst>
                            <p:childTnLst>
                              <p:par>
                                <p:cTn id="126" presetID="42" presetClass="entr" presetSubtype="0" fill="hold" nodeType="afterEffect">
                                  <p:stCondLst>
                                    <p:cond delay="0"/>
                                  </p:stCondLst>
                                  <p:childTnLst>
                                    <p:set>
                                      <p:cBhvr>
                                        <p:cTn id="127" dur="1" fill="hold">
                                          <p:stCondLst>
                                            <p:cond delay="0"/>
                                          </p:stCondLst>
                                        </p:cTn>
                                        <p:tgtEl>
                                          <p:spTgt spid="96"/>
                                        </p:tgtEl>
                                        <p:attrNameLst>
                                          <p:attrName>style.visibility</p:attrName>
                                        </p:attrNameLst>
                                      </p:cBhvr>
                                      <p:to>
                                        <p:strVal val="visible"/>
                                      </p:to>
                                    </p:set>
                                    <p:animEffect transition="in" filter="fade">
                                      <p:cBhvr>
                                        <p:cTn id="128" dur="500"/>
                                        <p:tgtEl>
                                          <p:spTgt spid="96"/>
                                        </p:tgtEl>
                                      </p:cBhvr>
                                    </p:animEffect>
                                    <p:anim calcmode="lin" valueType="num">
                                      <p:cBhvr>
                                        <p:cTn id="129" dur="500" fill="hold"/>
                                        <p:tgtEl>
                                          <p:spTgt spid="96"/>
                                        </p:tgtEl>
                                        <p:attrNameLst>
                                          <p:attrName>ppt_x</p:attrName>
                                        </p:attrNameLst>
                                      </p:cBhvr>
                                      <p:tavLst>
                                        <p:tav tm="0">
                                          <p:val>
                                            <p:strVal val="#ppt_x"/>
                                          </p:val>
                                        </p:tav>
                                        <p:tav tm="100000">
                                          <p:val>
                                            <p:strVal val="#ppt_x"/>
                                          </p:val>
                                        </p:tav>
                                      </p:tavLst>
                                    </p:anim>
                                    <p:anim calcmode="lin" valueType="num">
                                      <p:cBhvr>
                                        <p:cTn id="130" dur="500" fill="hold"/>
                                        <p:tgtEl>
                                          <p:spTgt spid="96"/>
                                        </p:tgtEl>
                                        <p:attrNameLst>
                                          <p:attrName>ppt_y</p:attrName>
                                        </p:attrNameLst>
                                      </p:cBhvr>
                                      <p:tavLst>
                                        <p:tav tm="0">
                                          <p:val>
                                            <p:strVal val="#ppt_y+.1"/>
                                          </p:val>
                                        </p:tav>
                                        <p:tav tm="100000">
                                          <p:val>
                                            <p:strVal val="#ppt_y"/>
                                          </p:val>
                                        </p:tav>
                                      </p:tavLst>
                                    </p:anim>
                                  </p:childTnLst>
                                </p:cTn>
                              </p:par>
                            </p:childTnLst>
                          </p:cTn>
                        </p:par>
                        <p:par>
                          <p:cTn id="131" fill="hold">
                            <p:stCondLst>
                              <p:cond delay="3000"/>
                            </p:stCondLst>
                            <p:childTnLst>
                              <p:par>
                                <p:cTn id="132" presetID="42" presetClass="entr" presetSubtype="0" fill="hold" nodeType="afterEffect">
                                  <p:stCondLst>
                                    <p:cond delay="0"/>
                                  </p:stCondLst>
                                  <p:childTnLst>
                                    <p:set>
                                      <p:cBhvr>
                                        <p:cTn id="133" dur="1" fill="hold">
                                          <p:stCondLst>
                                            <p:cond delay="0"/>
                                          </p:stCondLst>
                                        </p:cTn>
                                        <p:tgtEl>
                                          <p:spTgt spid="102"/>
                                        </p:tgtEl>
                                        <p:attrNameLst>
                                          <p:attrName>style.visibility</p:attrName>
                                        </p:attrNameLst>
                                      </p:cBhvr>
                                      <p:to>
                                        <p:strVal val="visible"/>
                                      </p:to>
                                    </p:set>
                                    <p:animEffect transition="in" filter="fade">
                                      <p:cBhvr>
                                        <p:cTn id="134" dur="500"/>
                                        <p:tgtEl>
                                          <p:spTgt spid="102"/>
                                        </p:tgtEl>
                                      </p:cBhvr>
                                    </p:animEffect>
                                    <p:anim calcmode="lin" valueType="num">
                                      <p:cBhvr>
                                        <p:cTn id="135" dur="500" fill="hold"/>
                                        <p:tgtEl>
                                          <p:spTgt spid="102"/>
                                        </p:tgtEl>
                                        <p:attrNameLst>
                                          <p:attrName>ppt_x</p:attrName>
                                        </p:attrNameLst>
                                      </p:cBhvr>
                                      <p:tavLst>
                                        <p:tav tm="0">
                                          <p:val>
                                            <p:strVal val="#ppt_x"/>
                                          </p:val>
                                        </p:tav>
                                        <p:tav tm="100000">
                                          <p:val>
                                            <p:strVal val="#ppt_x"/>
                                          </p:val>
                                        </p:tav>
                                      </p:tavLst>
                                    </p:anim>
                                    <p:anim calcmode="lin" valueType="num">
                                      <p:cBhvr>
                                        <p:cTn id="136" dur="500" fill="hold"/>
                                        <p:tgtEl>
                                          <p:spTgt spid="1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114" grpId="0"/>
      <p:bldP spid="114" grpId="1"/>
      <p:bldP spid="133" grpId="0"/>
      <p:bldP spid="133"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err="1" smtClean="0"/>
              <a:t>Exemple</a:t>
            </a:r>
            <a:r>
              <a:rPr lang="en-US" sz="3200" dirty="0" smtClean="0"/>
              <a:t/>
            </a:r>
            <a:br>
              <a:rPr lang="en-US" sz="3200" dirty="0" smtClean="0"/>
            </a:br>
            <a:r>
              <a:rPr lang="en-US" sz="1800" dirty="0" err="1" smtClean="0"/>
              <a:t>Traitement</a:t>
            </a:r>
            <a:r>
              <a:rPr lang="en-US" sz="1800" dirty="0" smtClean="0"/>
              <a:t> de </a:t>
            </a:r>
            <a:r>
              <a:rPr lang="en-US" sz="1800" dirty="0" err="1" smtClean="0"/>
              <a:t>données</a:t>
            </a:r>
            <a:r>
              <a:rPr lang="en-US" sz="1800" dirty="0" smtClean="0"/>
              <a:t> </a:t>
            </a:r>
            <a:r>
              <a:rPr lang="en-US" sz="1800" dirty="0" err="1"/>
              <a:t>dans</a:t>
            </a:r>
            <a:r>
              <a:rPr lang="en-US" sz="1800" dirty="0"/>
              <a:t> le Cloud</a:t>
            </a:r>
          </a:p>
        </p:txBody>
      </p:sp>
      <p:sp>
        <p:nvSpPr>
          <p:cNvPr id="3" name="Content Placeholder 2"/>
          <p:cNvSpPr>
            <a:spLocks noGrp="1"/>
          </p:cNvSpPr>
          <p:nvPr>
            <p:ph idx="1"/>
          </p:nvPr>
        </p:nvSpPr>
        <p:spPr>
          <a:xfrm>
            <a:off x="357158" y="1275606"/>
            <a:ext cx="8429684" cy="3482603"/>
          </a:xfrm>
          <a:prstGeom prst="rect">
            <a:avLst/>
          </a:prstGeom>
        </p:spPr>
        <p:txBody>
          <a:bodyPr>
            <a:noAutofit/>
          </a:bodyPr>
          <a:lstStyle/>
          <a:p>
            <a:r>
              <a:rPr lang="fr-FR" sz="1600" dirty="0">
                <a:effectLst/>
              </a:rPr>
              <a:t>Un </a:t>
            </a:r>
            <a:r>
              <a:rPr lang="fr-FR" sz="1600" dirty="0" err="1" smtClean="0">
                <a:effectLst/>
              </a:rPr>
              <a:t>add-on</a:t>
            </a:r>
            <a:r>
              <a:rPr lang="fr-FR" sz="1600" dirty="0" smtClean="0">
                <a:effectLst/>
              </a:rPr>
              <a:t> sur une application on-</a:t>
            </a:r>
            <a:r>
              <a:rPr lang="fr-FR" sz="1600" dirty="0" err="1" smtClean="0">
                <a:effectLst/>
              </a:rPr>
              <a:t>premise</a:t>
            </a:r>
            <a:r>
              <a:rPr lang="fr-FR" sz="1600" dirty="0" smtClean="0">
                <a:effectLst/>
              </a:rPr>
              <a:t> qui fait appel à un service de traitement de données dans le </a:t>
            </a:r>
            <a:r>
              <a:rPr lang="fr-FR" sz="1600" dirty="0" err="1" smtClean="0">
                <a:effectLst/>
              </a:rPr>
              <a:t>cloud</a:t>
            </a:r>
            <a:r>
              <a:rPr lang="fr-FR" sz="1600" dirty="0" smtClean="0">
                <a:effectLst/>
              </a:rPr>
              <a:t>.</a:t>
            </a:r>
          </a:p>
          <a:p>
            <a:endParaRPr lang="fr-FR" sz="1600" dirty="0" smtClean="0">
              <a:effectLst/>
            </a:endParaRPr>
          </a:p>
          <a:p>
            <a:r>
              <a:rPr lang="fr-FR" sz="1600" dirty="0">
                <a:effectLst/>
              </a:rPr>
              <a:t>Hypothèses</a:t>
            </a:r>
            <a:r>
              <a:rPr lang="en-US" sz="1600" dirty="0" smtClean="0"/>
              <a:t>:</a:t>
            </a:r>
          </a:p>
          <a:p>
            <a:pPr lvl="1"/>
            <a:r>
              <a:rPr lang="en-US" sz="1400" dirty="0" err="1" smtClean="0"/>
              <a:t>Deux</a:t>
            </a:r>
            <a:r>
              <a:rPr lang="en-US" sz="1400" dirty="0" smtClean="0"/>
              <a:t> instances “</a:t>
            </a:r>
            <a:r>
              <a:rPr lang="en-US" sz="1400" dirty="0" err="1" smtClean="0"/>
              <a:t>moyennes</a:t>
            </a:r>
            <a:r>
              <a:rPr lang="en-US" sz="1400" dirty="0" smtClean="0"/>
              <a:t>” ($.24/</a:t>
            </a:r>
            <a:r>
              <a:rPr lang="en-US" sz="1400" dirty="0" err="1" smtClean="0"/>
              <a:t>heure</a:t>
            </a:r>
            <a:r>
              <a:rPr lang="en-US" sz="1400" dirty="0" smtClean="0"/>
              <a:t> </a:t>
            </a:r>
            <a:r>
              <a:rPr lang="en-US" sz="1400" dirty="0" err="1" smtClean="0"/>
              <a:t>chacune</a:t>
            </a:r>
            <a:r>
              <a:rPr lang="en-US" sz="1400" dirty="0" smtClean="0"/>
              <a:t>) </a:t>
            </a:r>
            <a:r>
              <a:rPr lang="en-US" sz="1400" dirty="0" err="1" smtClean="0"/>
              <a:t>fonctionnant</a:t>
            </a:r>
            <a:r>
              <a:rPr lang="en-US" sz="1400" dirty="0" smtClean="0"/>
              <a:t> en </a:t>
            </a:r>
            <a:r>
              <a:rPr lang="en-US" sz="1400" dirty="0" err="1" smtClean="0"/>
              <a:t>continu</a:t>
            </a:r>
            <a:endParaRPr lang="en-US" sz="1400" dirty="0" smtClean="0"/>
          </a:p>
          <a:p>
            <a:pPr lvl="1"/>
            <a:r>
              <a:rPr lang="fr-FR" sz="1400" dirty="0" smtClean="0">
                <a:effectLst/>
              </a:rPr>
              <a:t>Utilisées </a:t>
            </a:r>
            <a:r>
              <a:rPr lang="fr-FR" sz="1400" dirty="0">
                <a:effectLst/>
              </a:rPr>
              <a:t>pour la création de 300 rapports par </a:t>
            </a:r>
            <a:r>
              <a:rPr lang="fr-FR" sz="1400" dirty="0" smtClean="0">
                <a:effectLst/>
              </a:rPr>
              <a:t>mois</a:t>
            </a:r>
          </a:p>
          <a:p>
            <a:pPr lvl="2"/>
            <a:r>
              <a:rPr lang="fr-FR" sz="1200" dirty="0" smtClean="0">
                <a:effectLst/>
              </a:rPr>
              <a:t>Chacune transfère 10 Go entrants, </a:t>
            </a:r>
            <a:r>
              <a:rPr lang="fr-FR" sz="1200" dirty="0">
                <a:effectLst/>
              </a:rPr>
              <a:t>0,5 </a:t>
            </a:r>
            <a:r>
              <a:rPr lang="fr-FR" sz="1200" dirty="0" err="1" smtClean="0">
                <a:effectLst/>
              </a:rPr>
              <a:t>gigaoctets</a:t>
            </a:r>
            <a:r>
              <a:rPr lang="fr-FR" sz="1200" dirty="0" smtClean="0">
                <a:effectLst/>
              </a:rPr>
              <a:t> sortants</a:t>
            </a:r>
          </a:p>
          <a:p>
            <a:pPr lvl="2"/>
            <a:r>
              <a:rPr lang="fr-FR" sz="1200" dirty="0" smtClean="0">
                <a:effectLst/>
              </a:rPr>
              <a:t>Chacune stockent 10 Go </a:t>
            </a:r>
            <a:r>
              <a:rPr lang="fr-FR" sz="1200" dirty="0">
                <a:effectLst/>
              </a:rPr>
              <a:t>pour 1 jour / mois </a:t>
            </a:r>
            <a:r>
              <a:rPr lang="fr-FR" sz="1200" dirty="0" smtClean="0">
                <a:effectLst/>
              </a:rPr>
              <a:t>dans des blobs</a:t>
            </a:r>
          </a:p>
          <a:p>
            <a:pPr lvl="2"/>
            <a:r>
              <a:rPr lang="fr-FR" sz="1200" dirty="0" smtClean="0">
                <a:effectLst/>
              </a:rPr>
              <a:t>Les </a:t>
            </a:r>
            <a:r>
              <a:rPr lang="fr-FR" sz="1200" dirty="0">
                <a:effectLst/>
              </a:rPr>
              <a:t>opérations sur les données: 30.000.000 / mois</a:t>
            </a:r>
            <a:endParaRPr lang="en-US" sz="1200" dirty="0" smtClean="0"/>
          </a:p>
          <a:p>
            <a:r>
              <a:rPr lang="en-US" sz="1600" dirty="0" err="1" smtClean="0"/>
              <a:t>Coûts</a:t>
            </a:r>
            <a:r>
              <a:rPr lang="en-US" sz="1600" dirty="0" smtClean="0"/>
              <a:t>:</a:t>
            </a:r>
          </a:p>
          <a:p>
            <a:pPr lvl="1"/>
            <a:r>
              <a:rPr lang="en-US" sz="1400" dirty="0" err="1" smtClean="0"/>
              <a:t>Traitement</a:t>
            </a:r>
            <a:r>
              <a:rPr lang="en-US" sz="1400" dirty="0" smtClean="0"/>
              <a:t> de </a:t>
            </a:r>
            <a:r>
              <a:rPr lang="en-US" sz="1400" dirty="0" err="1" smtClean="0"/>
              <a:t>données</a:t>
            </a:r>
            <a:r>
              <a:rPr lang="en-US" sz="1400" dirty="0" smtClean="0"/>
              <a:t>: $345.60/</a:t>
            </a:r>
            <a:r>
              <a:rPr lang="en-US" sz="1400" dirty="0" err="1" smtClean="0"/>
              <a:t>mois</a:t>
            </a:r>
            <a:endParaRPr lang="en-US" sz="1400" dirty="0" smtClean="0"/>
          </a:p>
          <a:p>
            <a:pPr lvl="1"/>
            <a:r>
              <a:rPr lang="en-US" sz="1400" dirty="0" err="1" smtClean="0"/>
              <a:t>Stockage</a:t>
            </a:r>
            <a:r>
              <a:rPr lang="en-US" sz="1400" dirty="0" smtClean="0"/>
              <a:t>: $45.00/</a:t>
            </a:r>
            <a:r>
              <a:rPr lang="en-US" sz="1400" dirty="0" err="1" smtClean="0"/>
              <a:t>mois</a:t>
            </a:r>
            <a:endParaRPr lang="en-US" sz="1400" dirty="0" smtClean="0"/>
          </a:p>
          <a:p>
            <a:pPr lvl="1"/>
            <a:r>
              <a:rPr lang="en-US" sz="1400" dirty="0" err="1" smtClean="0"/>
              <a:t>Transfert</a:t>
            </a:r>
            <a:r>
              <a:rPr lang="en-US" sz="1400" dirty="0" smtClean="0"/>
              <a:t>: $322.50/</a:t>
            </a:r>
            <a:r>
              <a:rPr lang="en-US" sz="1400" dirty="0" err="1" smtClean="0"/>
              <a:t>mois</a:t>
            </a:r>
            <a:endParaRPr lang="en-US" sz="1400" dirty="0" smtClean="0"/>
          </a:p>
          <a:p>
            <a:pPr lvl="1"/>
            <a:r>
              <a:rPr lang="en-US" sz="1400" b="1" i="1" dirty="0" smtClean="0"/>
              <a:t>Total: $713.10/ </a:t>
            </a:r>
            <a:r>
              <a:rPr lang="en-US" sz="1400" i="1" dirty="0" err="1"/>
              <a:t>mois</a:t>
            </a:r>
            <a:endParaRPr lang="en-US" sz="1400" b="1" i="1" dirty="0" smtClean="0"/>
          </a:p>
        </p:txBody>
      </p:sp>
    </p:spTree>
    <p:extLst>
      <p:ext uri="{BB962C8B-B14F-4D97-AF65-F5344CB8AC3E}">
        <p14:creationId xmlns:p14="http://schemas.microsoft.com/office/powerpoint/2010/main" val="6497936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dissolve">
                                      <p:cBhvr>
                                        <p:cTn id="15" dur="500"/>
                                        <p:tgtEl>
                                          <p:spTgt spid="3">
                                            <p:txEl>
                                              <p:pRg st="3" end="3"/>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dissolve">
                                      <p:cBhvr>
                                        <p:cTn id="18" dur="500"/>
                                        <p:tgtEl>
                                          <p:spTgt spid="3">
                                            <p:txEl>
                                              <p:pRg st="4" end="4"/>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dissolve">
                                      <p:cBhvr>
                                        <p:cTn id="21" dur="500"/>
                                        <p:tgtEl>
                                          <p:spTgt spid="3">
                                            <p:txEl>
                                              <p:pRg st="5" end="5"/>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dissolve">
                                      <p:cBhvr>
                                        <p:cTn id="24" dur="500"/>
                                        <p:tgtEl>
                                          <p:spTgt spid="3">
                                            <p:txEl>
                                              <p:pRg st="6" end="6"/>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dissolv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dissolve">
                                      <p:cBhvr>
                                        <p:cTn id="32" dur="500"/>
                                        <p:tgtEl>
                                          <p:spTgt spid="3">
                                            <p:txEl>
                                              <p:pRg st="8" end="8"/>
                                            </p:txEl>
                                          </p:spTgt>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dissolve">
                                      <p:cBhvr>
                                        <p:cTn id="35" dur="500"/>
                                        <p:tgtEl>
                                          <p:spTgt spid="3">
                                            <p:txEl>
                                              <p:pRg st="9" end="9"/>
                                            </p:txEl>
                                          </p:spTgt>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Effect transition="in" filter="dissolve">
                                      <p:cBhvr>
                                        <p:cTn id="38" dur="500"/>
                                        <p:tgtEl>
                                          <p:spTgt spid="3">
                                            <p:txEl>
                                              <p:pRg st="10" end="10"/>
                                            </p:txEl>
                                          </p:spTgt>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animEffect transition="in" filter="dissolve">
                                      <p:cBhvr>
                                        <p:cTn id="41" dur="500"/>
                                        <p:tgtEl>
                                          <p:spTgt spid="3">
                                            <p:txEl>
                                              <p:pRg st="11" end="11"/>
                                            </p:txEl>
                                          </p:spTgt>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3">
                                            <p:txEl>
                                              <p:pRg st="12" end="12"/>
                                            </p:txEl>
                                          </p:spTgt>
                                        </p:tgtEl>
                                        <p:attrNameLst>
                                          <p:attrName>style.visibility</p:attrName>
                                        </p:attrNameLst>
                                      </p:cBhvr>
                                      <p:to>
                                        <p:strVal val="visible"/>
                                      </p:to>
                                    </p:set>
                                    <p:animEffect transition="in" filter="dissolve">
                                      <p:cBhvr>
                                        <p:cTn id="44"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200" dirty="0"/>
              <a:t>TCO Analyzer </a:t>
            </a:r>
            <a:r>
              <a:rPr lang="fr-FR" sz="3200" dirty="0" err="1"/>
              <a:t>Tool</a:t>
            </a:r>
            <a:endParaRPr lang="fr-FR" sz="3200" dirty="0"/>
          </a:p>
        </p:txBody>
      </p:sp>
      <p:grpSp>
        <p:nvGrpSpPr>
          <p:cNvPr id="7" name="Group 6"/>
          <p:cNvGrpSpPr/>
          <p:nvPr/>
        </p:nvGrpSpPr>
        <p:grpSpPr>
          <a:xfrm>
            <a:off x="129392" y="4011912"/>
            <a:ext cx="8893833" cy="544925"/>
            <a:chOff x="129390" y="5693578"/>
            <a:chExt cx="8893833" cy="882061"/>
          </a:xfrm>
        </p:grpSpPr>
        <p:sp>
          <p:nvSpPr>
            <p:cNvPr id="8" name="Rectangle 7"/>
            <p:cNvSpPr/>
            <p:nvPr/>
          </p:nvSpPr>
          <p:spPr bwMode="invGray">
            <a:xfrm>
              <a:off x="129390" y="5693578"/>
              <a:ext cx="8893833" cy="882061"/>
            </a:xfrm>
            <a:prstGeom prst="rect">
              <a:avLst/>
            </a:prstGeom>
            <a:gradFill>
              <a:gsLst>
                <a:gs pos="0">
                  <a:srgbClr val="000000">
                    <a:alpha val="0"/>
                  </a:srgbClr>
                </a:gs>
                <a:gs pos="50000">
                  <a:srgbClr val="000000">
                    <a:alpha val="40000"/>
                  </a:srgbClr>
                </a:gs>
                <a:gs pos="100000">
                  <a:srgbClr val="000000">
                    <a:alpha val="0"/>
                  </a:srgbClr>
                </a:gs>
              </a:gsLst>
              <a:lin ang="0" scaled="0"/>
            </a:gradFill>
            <a:ln w="12700" cap="flat" cmpd="thickThin" algn="ctr">
              <a:gradFill>
                <a:gsLst>
                  <a:gs pos="0">
                    <a:srgbClr val="FFFFFF">
                      <a:alpha val="0"/>
                    </a:srgbClr>
                  </a:gs>
                  <a:gs pos="50000">
                    <a:srgbClr val="FFFFFF"/>
                  </a:gs>
                  <a:gs pos="100000">
                    <a:srgbClr val="FFFFFF">
                      <a:alpha val="0"/>
                    </a:srgbClr>
                  </a:gs>
                </a:gsLst>
                <a:lin ang="0" scaled="0"/>
              </a:gradFill>
              <a:prstDash val="solid"/>
            </a:ln>
            <a:effectLst/>
          </p:spPr>
          <p:txBody>
            <a:bodyPr rtlCol="0" anchor="ctr"/>
            <a:lstStyle/>
            <a:p>
              <a:pPr algn="ctr" defTabSz="914400">
                <a:defRPr/>
              </a:pPr>
              <a:endParaRPr lang="en-US" dirty="0">
                <a:solidFill>
                  <a:schemeClr val="bg1"/>
                </a:solidFill>
                <a:effectLst>
                  <a:outerShdw blurRad="63500" algn="ctr" rotWithShape="0">
                    <a:schemeClr val="tx1">
                      <a:alpha val="60000"/>
                    </a:schemeClr>
                  </a:outerShdw>
                </a:effectLst>
              </a:endParaRPr>
            </a:p>
          </p:txBody>
        </p:sp>
        <p:sp>
          <p:nvSpPr>
            <p:cNvPr id="9" name="Rectangle 8"/>
            <p:cNvSpPr/>
            <p:nvPr/>
          </p:nvSpPr>
          <p:spPr>
            <a:xfrm>
              <a:off x="1880403" y="5865396"/>
              <a:ext cx="5391807" cy="597832"/>
            </a:xfrm>
            <a:prstGeom prst="rect">
              <a:avLst/>
            </a:prstGeom>
          </p:spPr>
          <p:txBody>
            <a:bodyPr wrap="square">
              <a:spAutoFit/>
            </a:bodyPr>
            <a:lstStyle/>
            <a:p>
              <a:pPr marL="0" lvl="1" indent="-155575" algn="ctr" eaLnBrk="0" hangingPunct="0">
                <a:lnSpc>
                  <a:spcPct val="90000"/>
                </a:lnSpc>
                <a:spcBef>
                  <a:spcPts val="600"/>
                </a:spcBef>
                <a:buClr>
                  <a:srgbClr val="FFC000"/>
                </a:buClr>
                <a:defRPr/>
              </a:pPr>
              <a:r>
                <a:rPr lang="en-US" sz="2000" dirty="0" smtClean="0">
                  <a:solidFill>
                    <a:schemeClr val="bg1"/>
                  </a:solidFill>
                  <a:latin typeface="Segoe Light" pitchFamily="34" charset="0"/>
                </a:rPr>
                <a:t>http://www.microsoft.com/windowsazure/tco/</a:t>
              </a:r>
              <a:endParaRPr lang="en-US" sz="2000" dirty="0">
                <a:solidFill>
                  <a:schemeClr val="bg1"/>
                </a:solidFill>
                <a:latin typeface="Segoe Light" pitchFamily="34" charset="0"/>
              </a:endParaRPr>
            </a:p>
          </p:txBody>
        </p:sp>
      </p:grpSp>
      <p:sp>
        <p:nvSpPr>
          <p:cNvPr id="11" name="Rectangle 10"/>
          <p:cNvSpPr/>
          <p:nvPr/>
        </p:nvSpPr>
        <p:spPr>
          <a:xfrm>
            <a:off x="2601686" y="1347614"/>
            <a:ext cx="4043092" cy="2234458"/>
          </a:xfrm>
          <a:prstGeom prst="rect">
            <a:avLst/>
          </a:prstGeom>
        </p:spPr>
        <p:txBody>
          <a:bodyPr wrap="square">
            <a:spAutoFit/>
          </a:bodyPr>
          <a:lstStyle/>
          <a:p>
            <a:pPr marL="341313" lvl="1" indent="-341313" fontAlgn="base">
              <a:lnSpc>
                <a:spcPct val="90000"/>
              </a:lnSpc>
              <a:spcBef>
                <a:spcPct val="20000"/>
              </a:spcBef>
              <a:spcAft>
                <a:spcPct val="0"/>
              </a:spcAft>
              <a:buSzPct val="90000"/>
              <a:buBlip>
                <a:blip r:embed="rId3"/>
              </a:buBlip>
            </a:pPr>
            <a:r>
              <a:rPr lang="en-US" sz="1600" dirty="0" err="1" smtClean="0">
                <a:solidFill>
                  <a:schemeClr val="bg1"/>
                </a:solidFill>
                <a:effectLst>
                  <a:outerShdw blurRad="63500" algn="ctr" rotWithShape="0">
                    <a:schemeClr val="tx1">
                      <a:alpha val="50000"/>
                    </a:schemeClr>
                  </a:outerShdw>
                </a:effectLst>
                <a:latin typeface="Segoe" charset="0"/>
              </a:rPr>
              <a:t>Détermine</a:t>
            </a:r>
            <a:r>
              <a:rPr lang="en-US" sz="1600" dirty="0" smtClean="0">
                <a:solidFill>
                  <a:schemeClr val="bg1"/>
                </a:solidFill>
                <a:effectLst>
                  <a:outerShdw blurRad="63500" algn="ctr" rotWithShape="0">
                    <a:schemeClr val="tx1">
                      <a:alpha val="50000"/>
                    </a:schemeClr>
                  </a:outerShdw>
                </a:effectLst>
                <a:latin typeface="Segoe" charset="0"/>
              </a:rPr>
              <a:t> la </a:t>
            </a:r>
            <a:r>
              <a:rPr lang="en-US" sz="1600" dirty="0" err="1" smtClean="0">
                <a:solidFill>
                  <a:schemeClr val="bg1"/>
                </a:solidFill>
                <a:effectLst>
                  <a:outerShdw blurRad="63500" algn="ctr" rotWithShape="0">
                    <a:schemeClr val="tx1">
                      <a:alpha val="50000"/>
                    </a:schemeClr>
                  </a:outerShdw>
                </a:effectLst>
                <a:latin typeface="Segoe" charset="0"/>
              </a:rPr>
              <a:t>valeur</a:t>
            </a:r>
            <a:r>
              <a:rPr lang="en-US" sz="1600" dirty="0" smtClean="0">
                <a:solidFill>
                  <a:schemeClr val="bg1"/>
                </a:solidFill>
                <a:effectLst>
                  <a:outerShdw blurRad="63500" algn="ctr" rotWithShape="0">
                    <a:schemeClr val="tx1">
                      <a:alpha val="50000"/>
                    </a:schemeClr>
                  </a:outerShdw>
                </a:effectLst>
                <a:latin typeface="Segoe" charset="0"/>
              </a:rPr>
              <a:t> “quantitative” de Windows Azure</a:t>
            </a:r>
            <a:br>
              <a:rPr lang="en-US" sz="1600" dirty="0" smtClean="0">
                <a:solidFill>
                  <a:schemeClr val="bg1"/>
                </a:solidFill>
                <a:effectLst>
                  <a:outerShdw blurRad="63500" algn="ctr" rotWithShape="0">
                    <a:schemeClr val="tx1">
                      <a:alpha val="50000"/>
                    </a:schemeClr>
                  </a:outerShdw>
                </a:effectLst>
                <a:latin typeface="Segoe" charset="0"/>
              </a:rPr>
            </a:br>
            <a:endParaRPr lang="en-US" sz="1600" dirty="0" smtClean="0">
              <a:solidFill>
                <a:schemeClr val="bg1"/>
              </a:solidFill>
              <a:effectLst>
                <a:outerShdw blurRad="63500" algn="ctr" rotWithShape="0">
                  <a:schemeClr val="tx1">
                    <a:alpha val="50000"/>
                  </a:schemeClr>
                </a:outerShdw>
              </a:effectLst>
              <a:latin typeface="Segoe" charset="0"/>
            </a:endParaRPr>
          </a:p>
          <a:p>
            <a:pPr marL="341313" lvl="1" indent="-341313" fontAlgn="base">
              <a:lnSpc>
                <a:spcPct val="90000"/>
              </a:lnSpc>
              <a:spcBef>
                <a:spcPct val="20000"/>
              </a:spcBef>
              <a:spcAft>
                <a:spcPct val="0"/>
              </a:spcAft>
              <a:buSzPct val="90000"/>
              <a:buBlip>
                <a:blip r:embed="rId3"/>
              </a:buBlip>
            </a:pPr>
            <a:r>
              <a:rPr lang="en-US" sz="1600" dirty="0" smtClean="0">
                <a:solidFill>
                  <a:schemeClr val="bg1"/>
                </a:solidFill>
                <a:effectLst>
                  <a:outerShdw blurRad="63500" algn="ctr" rotWithShape="0">
                    <a:schemeClr val="tx1">
                      <a:alpha val="50000"/>
                    </a:schemeClr>
                  </a:outerShdw>
                </a:effectLst>
                <a:latin typeface="Segoe" charset="0"/>
              </a:rPr>
              <a:t>TCO du </a:t>
            </a:r>
            <a:r>
              <a:rPr lang="en-US" sz="1600" dirty="0" err="1" smtClean="0">
                <a:solidFill>
                  <a:schemeClr val="bg1"/>
                </a:solidFill>
                <a:effectLst>
                  <a:outerShdw blurRad="63500" algn="ctr" rotWithShape="0">
                    <a:schemeClr val="tx1">
                      <a:alpha val="50000"/>
                    </a:schemeClr>
                  </a:outerShdw>
                </a:effectLst>
                <a:latin typeface="Segoe" charset="0"/>
              </a:rPr>
              <a:t>développement</a:t>
            </a:r>
            <a:r>
              <a:rPr lang="en-US" sz="1600" dirty="0" smtClean="0">
                <a:solidFill>
                  <a:schemeClr val="bg1"/>
                </a:solidFill>
                <a:effectLst>
                  <a:outerShdw blurRad="63500" algn="ctr" rotWithShape="0">
                    <a:schemeClr val="tx1">
                      <a:alpha val="50000"/>
                    </a:schemeClr>
                  </a:outerShdw>
                </a:effectLst>
                <a:latin typeface="Segoe" charset="0"/>
              </a:rPr>
              <a:t> et </a:t>
            </a:r>
            <a:r>
              <a:rPr lang="en-US" sz="1600" dirty="0" err="1" smtClean="0">
                <a:solidFill>
                  <a:schemeClr val="bg1"/>
                </a:solidFill>
                <a:effectLst>
                  <a:outerShdw blurRad="63500" algn="ctr" rotWithShape="0">
                    <a:schemeClr val="tx1">
                      <a:alpha val="50000"/>
                    </a:schemeClr>
                  </a:outerShdw>
                </a:effectLst>
                <a:latin typeface="Segoe" charset="0"/>
              </a:rPr>
              <a:t>opérations</a:t>
            </a:r>
            <a:r>
              <a:rPr lang="en-US" sz="1600" dirty="0" smtClean="0">
                <a:solidFill>
                  <a:schemeClr val="bg1"/>
                </a:solidFill>
                <a:effectLst>
                  <a:outerShdw blurRad="63500" algn="ctr" rotWithShape="0">
                    <a:schemeClr val="tx1">
                      <a:alpha val="50000"/>
                    </a:schemeClr>
                  </a:outerShdw>
                </a:effectLst>
                <a:latin typeface="Segoe" charset="0"/>
              </a:rPr>
              <a:t> </a:t>
            </a:r>
            <a:r>
              <a:rPr lang="en-US" sz="1600" dirty="0" err="1" smtClean="0">
                <a:solidFill>
                  <a:schemeClr val="bg1"/>
                </a:solidFill>
                <a:effectLst>
                  <a:outerShdw blurRad="63500" algn="ctr" rotWithShape="0">
                    <a:schemeClr val="tx1">
                      <a:alpha val="50000"/>
                    </a:schemeClr>
                  </a:outerShdw>
                </a:effectLst>
                <a:latin typeface="Segoe" charset="0"/>
              </a:rPr>
              <a:t>sur</a:t>
            </a:r>
            <a:r>
              <a:rPr lang="en-US" sz="1600" dirty="0" smtClean="0">
                <a:solidFill>
                  <a:schemeClr val="bg1"/>
                </a:solidFill>
                <a:effectLst>
                  <a:outerShdw blurRad="63500" algn="ctr" rotWithShape="0">
                    <a:schemeClr val="tx1">
                      <a:alpha val="50000"/>
                    </a:schemeClr>
                  </a:outerShdw>
                </a:effectLst>
                <a:latin typeface="Segoe" charset="0"/>
              </a:rPr>
              <a:t> Windows Azure </a:t>
            </a:r>
            <a:r>
              <a:rPr lang="en-US" sz="1600" dirty="0" err="1" smtClean="0">
                <a:solidFill>
                  <a:schemeClr val="bg1"/>
                </a:solidFill>
                <a:effectLst>
                  <a:outerShdw blurRad="63500" algn="ctr" rotWithShape="0">
                    <a:schemeClr val="tx1">
                      <a:alpha val="50000"/>
                    </a:schemeClr>
                  </a:outerShdw>
                </a:effectLst>
                <a:latin typeface="Segoe" charset="0"/>
              </a:rPr>
              <a:t>comparé</a:t>
            </a:r>
            <a:r>
              <a:rPr lang="en-US" sz="1600" dirty="0" smtClean="0">
                <a:solidFill>
                  <a:schemeClr val="bg1"/>
                </a:solidFill>
                <a:effectLst>
                  <a:outerShdw blurRad="63500" algn="ctr" rotWithShape="0">
                    <a:schemeClr val="tx1">
                      <a:alpha val="50000"/>
                    </a:schemeClr>
                  </a:outerShdw>
                </a:effectLst>
                <a:latin typeface="Segoe" charset="0"/>
              </a:rPr>
              <a:t> à un </a:t>
            </a:r>
            <a:r>
              <a:rPr lang="en-US" sz="1600" dirty="0" err="1" smtClean="0">
                <a:solidFill>
                  <a:schemeClr val="bg1"/>
                </a:solidFill>
                <a:effectLst>
                  <a:outerShdw blurRad="63500" algn="ctr" rotWithShape="0">
                    <a:schemeClr val="tx1">
                      <a:alpha val="50000"/>
                    </a:schemeClr>
                  </a:outerShdw>
                </a:effectLst>
                <a:latin typeface="Segoe" charset="0"/>
              </a:rPr>
              <a:t>hébergement</a:t>
            </a:r>
            <a:r>
              <a:rPr lang="en-US" sz="1600" dirty="0" smtClean="0">
                <a:solidFill>
                  <a:schemeClr val="bg1"/>
                </a:solidFill>
                <a:effectLst>
                  <a:outerShdw blurRad="63500" algn="ctr" rotWithShape="0">
                    <a:schemeClr val="tx1">
                      <a:alpha val="50000"/>
                    </a:schemeClr>
                  </a:outerShdw>
                </a:effectLst>
                <a:latin typeface="Segoe" charset="0"/>
              </a:rPr>
              <a:t> </a:t>
            </a:r>
            <a:r>
              <a:rPr lang="en-US" sz="1600" dirty="0" err="1" smtClean="0">
                <a:solidFill>
                  <a:schemeClr val="bg1"/>
                </a:solidFill>
                <a:effectLst>
                  <a:outerShdw blurRad="63500" algn="ctr" rotWithShape="0">
                    <a:schemeClr val="tx1">
                      <a:alpha val="50000"/>
                    </a:schemeClr>
                  </a:outerShdw>
                </a:effectLst>
                <a:latin typeface="Segoe" charset="0"/>
              </a:rPr>
              <a:t>traditionnel</a:t>
            </a:r>
            <a:endParaRPr lang="en-US" sz="1600" dirty="0" smtClean="0">
              <a:solidFill>
                <a:schemeClr val="bg1"/>
              </a:solidFill>
              <a:effectLst>
                <a:outerShdw blurRad="63500" algn="ctr" rotWithShape="0">
                  <a:schemeClr val="tx1">
                    <a:alpha val="50000"/>
                  </a:schemeClr>
                </a:outerShdw>
              </a:effectLst>
              <a:latin typeface="Segoe" charset="0"/>
            </a:endParaRPr>
          </a:p>
          <a:p>
            <a:pPr marL="341313" lvl="1" indent="-341313" fontAlgn="base">
              <a:lnSpc>
                <a:spcPct val="90000"/>
              </a:lnSpc>
              <a:spcBef>
                <a:spcPct val="20000"/>
              </a:spcBef>
              <a:spcAft>
                <a:spcPct val="0"/>
              </a:spcAft>
              <a:buSzPct val="90000"/>
              <a:buBlip>
                <a:blip r:embed="rId3"/>
              </a:buBlip>
            </a:pPr>
            <a:endParaRPr lang="en-US" sz="1600" dirty="0" smtClean="0">
              <a:solidFill>
                <a:schemeClr val="bg1"/>
              </a:solidFill>
              <a:effectLst>
                <a:outerShdw blurRad="63500" algn="ctr" rotWithShape="0">
                  <a:schemeClr val="tx1">
                    <a:alpha val="50000"/>
                  </a:schemeClr>
                </a:outerShdw>
              </a:effectLst>
              <a:latin typeface="Segoe" charset="0"/>
            </a:endParaRPr>
          </a:p>
          <a:p>
            <a:pPr marL="341313" lvl="1" indent="-341313" fontAlgn="base">
              <a:lnSpc>
                <a:spcPct val="90000"/>
              </a:lnSpc>
              <a:spcBef>
                <a:spcPct val="20000"/>
              </a:spcBef>
              <a:spcAft>
                <a:spcPct val="0"/>
              </a:spcAft>
              <a:buSzPct val="90000"/>
              <a:buBlip>
                <a:blip r:embed="rId3"/>
              </a:buBlip>
            </a:pPr>
            <a:r>
              <a:rPr lang="en-US" sz="1600" dirty="0" smtClean="0">
                <a:solidFill>
                  <a:schemeClr val="bg1"/>
                </a:solidFill>
                <a:effectLst>
                  <a:outerShdw blurRad="63500" algn="ctr" rotWithShape="0">
                    <a:schemeClr val="tx1">
                      <a:alpha val="50000"/>
                    </a:schemeClr>
                  </a:outerShdw>
                </a:effectLst>
                <a:latin typeface="Segoe" charset="0"/>
              </a:rPr>
              <a:t>Estimation du </a:t>
            </a:r>
            <a:r>
              <a:rPr lang="en-US" sz="1600" dirty="0" err="1" smtClean="0">
                <a:solidFill>
                  <a:schemeClr val="bg1"/>
                </a:solidFill>
                <a:effectLst>
                  <a:outerShdw blurRad="63500" algn="ctr" rotWithShape="0">
                    <a:schemeClr val="tx1">
                      <a:alpha val="50000"/>
                    </a:schemeClr>
                  </a:outerShdw>
                </a:effectLst>
                <a:latin typeface="Segoe" charset="0"/>
              </a:rPr>
              <a:t>coût</a:t>
            </a:r>
            <a:r>
              <a:rPr lang="en-US" sz="1600" dirty="0" smtClean="0">
                <a:solidFill>
                  <a:schemeClr val="bg1"/>
                </a:solidFill>
                <a:effectLst>
                  <a:outerShdw blurRad="63500" algn="ctr" rotWithShape="0">
                    <a:schemeClr val="tx1">
                      <a:alpha val="50000"/>
                    </a:schemeClr>
                  </a:outerShdw>
                </a:effectLst>
                <a:latin typeface="Segoe" charset="0"/>
              </a:rPr>
              <a:t> de </a:t>
            </a:r>
            <a:r>
              <a:rPr lang="en-US" sz="1600" dirty="0" err="1" smtClean="0">
                <a:solidFill>
                  <a:schemeClr val="bg1"/>
                </a:solidFill>
                <a:effectLst>
                  <a:outerShdw blurRad="63500" algn="ctr" rotWithShape="0">
                    <a:schemeClr val="tx1">
                      <a:alpha val="50000"/>
                    </a:schemeClr>
                  </a:outerShdw>
                </a:effectLst>
                <a:latin typeface="Segoe" charset="0"/>
              </a:rPr>
              <a:t>fonctionnement</a:t>
            </a:r>
            <a:r>
              <a:rPr lang="en-US" sz="1600" dirty="0" smtClean="0">
                <a:solidFill>
                  <a:schemeClr val="bg1"/>
                </a:solidFill>
                <a:effectLst>
                  <a:outerShdw blurRad="63500" algn="ctr" rotWithShape="0">
                    <a:schemeClr val="tx1">
                      <a:alpha val="50000"/>
                    </a:schemeClr>
                  </a:outerShdw>
                </a:effectLst>
                <a:latin typeface="Segoe" charset="0"/>
              </a:rPr>
              <a:t> </a:t>
            </a:r>
            <a:r>
              <a:rPr lang="en-US" sz="1600" dirty="0" err="1" smtClean="0">
                <a:solidFill>
                  <a:schemeClr val="bg1"/>
                </a:solidFill>
                <a:effectLst>
                  <a:outerShdw blurRad="63500" algn="ctr" rotWithShape="0">
                    <a:schemeClr val="tx1">
                      <a:alpha val="50000"/>
                    </a:schemeClr>
                  </a:outerShdw>
                </a:effectLst>
                <a:latin typeface="Segoe" charset="0"/>
              </a:rPr>
              <a:t>sur</a:t>
            </a:r>
            <a:r>
              <a:rPr lang="en-US" sz="1600" dirty="0" smtClean="0">
                <a:solidFill>
                  <a:schemeClr val="bg1"/>
                </a:solidFill>
                <a:effectLst>
                  <a:outerShdw blurRad="63500" algn="ctr" rotWithShape="0">
                    <a:schemeClr val="tx1">
                      <a:alpha val="50000"/>
                    </a:schemeClr>
                  </a:outerShdw>
                </a:effectLst>
                <a:latin typeface="Segoe" charset="0"/>
              </a:rPr>
              <a:t> Windows Azure</a:t>
            </a:r>
          </a:p>
        </p:txBody>
      </p:sp>
      <p:pic>
        <p:nvPicPr>
          <p:cNvPr id="12" name="Picture 2"/>
          <p:cNvPicPr>
            <a:picLocks noChangeAspect="1" noChangeArrowheads="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bwMode="auto">
          <a:xfrm>
            <a:off x="293585" y="1472507"/>
            <a:ext cx="2410157" cy="1707593"/>
          </a:xfrm>
          <a:prstGeom prst="rect">
            <a:avLst/>
          </a:prstGeom>
          <a:noFill/>
          <a:ln>
            <a:noFill/>
          </a:ln>
          <a:effectLst>
            <a:reflection blurRad="6350" stA="52000" endA="300" endPos="35000" dir="5400000" sy="-100000" algn="bl" rotWithShape="0"/>
          </a:effectLst>
          <a:scene3d>
            <a:camera prst="perspectiveHeroicExtremeRightFacing"/>
            <a:lightRig rig="threePt" dir="t"/>
          </a:scene3d>
        </p:spPr>
      </p:pic>
      <p:pic>
        <p:nvPicPr>
          <p:cNvPr id="13" name="Picture 3"/>
          <p:cNvPicPr>
            <a:picLocks noChangeAspect="1" noChangeArrowheads="1"/>
          </p:cNvPicPr>
          <p:nvPr/>
        </p:nvPicPr>
        <p:blipFill>
          <a:blip r:embed="rId5"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bwMode="auto">
          <a:xfrm>
            <a:off x="6448100" y="1447015"/>
            <a:ext cx="2412873" cy="1758576"/>
          </a:xfrm>
          <a:prstGeom prst="rect">
            <a:avLst/>
          </a:prstGeom>
          <a:noFill/>
          <a:ln>
            <a:noFill/>
          </a:ln>
          <a:effectLst>
            <a:reflection blurRad="6350" stA="52000" endA="300" endPos="35000" dir="5400000" sy="-100000" algn="bl" rotWithShape="0"/>
          </a:effectLst>
          <a:scene3d>
            <a:camera prst="perspectiveHeroicExtremeLeftFacing"/>
            <a:lightRig rig="threePt" dir="t"/>
          </a:scene3d>
        </p:spPr>
      </p:pic>
    </p:spTree>
    <p:extLst>
      <p:ext uri="{BB962C8B-B14F-4D97-AF65-F5344CB8AC3E}">
        <p14:creationId xmlns:p14="http://schemas.microsoft.com/office/powerpoint/2010/main" val="333254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dirty="0" smtClean="0"/>
              <a:t>Retours d’</a:t>
            </a:r>
            <a:r>
              <a:rPr lang="fr-FR" dirty="0" smtClean="0">
                <a:solidFill>
                  <a:srgbClr val="FFA71C"/>
                </a:solidFill>
              </a:rPr>
              <a:t>expérience</a:t>
            </a:r>
            <a:endParaRPr lang="fr-FR" dirty="0">
              <a:solidFill>
                <a:srgbClr val="FFA71C"/>
              </a:solidFill>
            </a:endParaRPr>
          </a:p>
        </p:txBody>
      </p:sp>
      <p:sp>
        <p:nvSpPr>
          <p:cNvPr id="5" name="Subtitle 4"/>
          <p:cNvSpPr>
            <a:spLocks noGrp="1"/>
          </p:cNvSpPr>
          <p:nvPr>
            <p:ph type="subTitle" idx="1"/>
          </p:nvPr>
        </p:nvSpPr>
        <p:spPr/>
        <p:txBody>
          <a:bodyPr/>
          <a:lstStyle/>
          <a:p>
            <a:endParaRPr lang="fr-FR"/>
          </a:p>
        </p:txBody>
      </p:sp>
    </p:spTree>
    <p:extLst>
      <p:ext uri="{BB962C8B-B14F-4D97-AF65-F5344CB8AC3E}">
        <p14:creationId xmlns:p14="http://schemas.microsoft.com/office/powerpoint/2010/main" val="26404966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Rounded Rectangle 128"/>
          <p:cNvSpPr/>
          <p:nvPr/>
        </p:nvSpPr>
        <p:spPr>
          <a:xfrm>
            <a:off x="362805" y="866607"/>
            <a:ext cx="8546511" cy="4105444"/>
          </a:xfrm>
          <a:prstGeom prst="roundRect">
            <a:avLst>
              <a:gd name="adj" fmla="val 3085"/>
            </a:avLst>
          </a:prstGeom>
          <a:gradFill flip="none" rotWithShape="1">
            <a:gsLst>
              <a:gs pos="20000">
                <a:schemeClr val="bg1">
                  <a:lumMod val="75000"/>
                  <a:lumOff val="25000"/>
                </a:schemeClr>
              </a:gs>
              <a:gs pos="35000">
                <a:schemeClr val="bg1">
                  <a:lumMod val="85000"/>
                  <a:lumOff val="15000"/>
                </a:schemeClr>
              </a:gs>
              <a:gs pos="93000">
                <a:schemeClr val="bg1">
                  <a:lumMod val="95000"/>
                  <a:lumOff val="5000"/>
                </a:schemeClr>
              </a:gs>
            </a:gsLst>
            <a:path path="circle">
              <a:fillToRect l="100000" t="100000"/>
            </a:path>
            <a:tileRect r="-100000" b="-100000"/>
          </a:gradFill>
          <a:ln>
            <a:noFill/>
            <a:headEnd type="none" w="med" len="med"/>
            <a:tailEnd type="none" w="med" len="med"/>
          </a:ln>
          <a:effectLst>
            <a:outerShdw blurRad="50800" dist="38100" dir="13500000" algn="br" rotWithShape="0">
              <a:prstClr val="black">
                <a:alpha val="40000"/>
              </a:prstClr>
            </a:outerShdw>
          </a:effectLst>
          <a:scene3d>
            <a:camera prst="orthographicFront">
              <a:rot lat="0" lon="0" rev="0"/>
            </a:camera>
            <a:lightRig rig="contrasting" dir="t"/>
          </a:scene3d>
          <a:sp3d prstMaterial="plastic">
            <a:contourClr>
              <a:srgbClr val="FFFFFF"/>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a:solidFill>
                <a:srgbClr val="FFFFFF"/>
              </a:solidFill>
              <a:effectLst>
                <a:outerShdw blurRad="38100" dist="38100" dir="2700000" algn="tl">
                  <a:srgbClr val="000000">
                    <a:alpha val="43137"/>
                  </a:srgbClr>
                </a:outerShdw>
              </a:effectLst>
            </a:endParaRPr>
          </a:p>
        </p:txBody>
      </p:sp>
      <p:sp>
        <p:nvSpPr>
          <p:cNvPr id="130" name="Rounded Rectangle 129"/>
          <p:cNvSpPr/>
          <p:nvPr/>
        </p:nvSpPr>
        <p:spPr bwMode="auto">
          <a:xfrm rot="10800000">
            <a:off x="2823941" y="1585108"/>
            <a:ext cx="4319752" cy="3266284"/>
          </a:xfrm>
          <a:prstGeom prst="roundRect">
            <a:avLst>
              <a:gd name="adj" fmla="val 3406"/>
            </a:avLst>
          </a:prstGeom>
          <a:ln/>
        </p:spPr>
        <p:style>
          <a:lnRef idx="2">
            <a:schemeClr val="accent2"/>
          </a:lnRef>
          <a:fillRef idx="1">
            <a:schemeClr val="lt1"/>
          </a:fillRef>
          <a:effectRef idx="0">
            <a:schemeClr val="accent2"/>
          </a:effectRef>
          <a:fontRef idx="minor">
            <a:schemeClr val="dk1"/>
          </a:fontRef>
        </p:style>
        <p:txBody>
          <a:bodyPr rtlCol="0" anchor="ctr"/>
          <a:lstStyle/>
          <a:p>
            <a:pPr algn="ctr" defTabSz="914400" fontAlgn="base">
              <a:spcBef>
                <a:spcPct val="0"/>
              </a:spcBef>
              <a:spcAft>
                <a:spcPct val="0"/>
              </a:spcAft>
              <a:defRPr/>
            </a:pPr>
            <a:endParaRPr lang="en-US" sz="1050" kern="0" dirty="0" smtClean="0">
              <a:solidFill>
                <a:srgbClr val="000000"/>
              </a:solidFill>
            </a:endParaRPr>
          </a:p>
        </p:txBody>
      </p:sp>
      <p:sp>
        <p:nvSpPr>
          <p:cNvPr id="66" name="Rounded Rectangle 65"/>
          <p:cNvSpPr/>
          <p:nvPr/>
        </p:nvSpPr>
        <p:spPr bwMode="auto">
          <a:xfrm rot="10800000">
            <a:off x="435122" y="1585109"/>
            <a:ext cx="2312524" cy="3266284"/>
          </a:xfrm>
          <a:prstGeom prst="roundRect">
            <a:avLst>
              <a:gd name="adj" fmla="val 3406"/>
            </a:avLst>
          </a:prstGeom>
          <a:ln/>
        </p:spPr>
        <p:style>
          <a:lnRef idx="2">
            <a:schemeClr val="accent4"/>
          </a:lnRef>
          <a:fillRef idx="1">
            <a:schemeClr val="lt1"/>
          </a:fillRef>
          <a:effectRef idx="0">
            <a:schemeClr val="accent4"/>
          </a:effectRef>
          <a:fontRef idx="minor">
            <a:schemeClr val="dk1"/>
          </a:fontRef>
        </p:style>
        <p:txBody>
          <a:bodyPr rtlCol="0" anchor="ctr"/>
          <a:lstStyle/>
          <a:p>
            <a:pPr algn="ctr" defTabSz="914400" fontAlgn="base">
              <a:spcBef>
                <a:spcPct val="0"/>
              </a:spcBef>
              <a:spcAft>
                <a:spcPct val="0"/>
              </a:spcAft>
              <a:defRPr/>
            </a:pPr>
            <a:endParaRPr lang="en-US" sz="1050" kern="0" dirty="0" smtClean="0">
              <a:solidFill>
                <a:srgbClr val="000000"/>
              </a:solidFill>
            </a:endParaRPr>
          </a:p>
        </p:txBody>
      </p:sp>
      <p:sp>
        <p:nvSpPr>
          <p:cNvPr id="48" name="Title 47"/>
          <p:cNvSpPr>
            <a:spLocks noGrp="1"/>
          </p:cNvSpPr>
          <p:nvPr>
            <p:ph type="title"/>
          </p:nvPr>
        </p:nvSpPr>
        <p:spPr/>
        <p:txBody>
          <a:bodyPr/>
          <a:lstStyle/>
          <a:p>
            <a:r>
              <a:rPr lang="en-US" sz="3200" dirty="0">
                <a:solidFill>
                  <a:schemeClr val="bg1"/>
                </a:solidFill>
              </a:rPr>
              <a:t>Adoption: </a:t>
            </a:r>
            <a:r>
              <a:rPr lang="en-US" sz="3200" dirty="0" smtClean="0">
                <a:solidFill>
                  <a:schemeClr val="bg1"/>
                </a:solidFill>
              </a:rPr>
              <a:t>+ 30,000 clients</a:t>
            </a:r>
            <a:endParaRPr lang="en-US" sz="3200" dirty="0">
              <a:solidFill>
                <a:schemeClr val="bg1"/>
              </a:solidFill>
            </a:endParaRPr>
          </a:p>
        </p:txBody>
      </p:sp>
      <p:sp>
        <p:nvSpPr>
          <p:cNvPr id="5" name="Content Placeholder 4"/>
          <p:cNvSpPr>
            <a:spLocks noGrp="1"/>
          </p:cNvSpPr>
          <p:nvPr>
            <p:ph idx="1"/>
          </p:nvPr>
        </p:nvSpPr>
        <p:spPr/>
        <p:txBody>
          <a:bodyPr/>
          <a:lstStyle/>
          <a:p>
            <a:endParaRPr lang="fr-FR"/>
          </a:p>
        </p:txBody>
      </p:sp>
      <p:sp>
        <p:nvSpPr>
          <p:cNvPr id="154" name="Rounded Rectangle 153"/>
          <p:cNvSpPr/>
          <p:nvPr/>
        </p:nvSpPr>
        <p:spPr bwMode="auto">
          <a:xfrm>
            <a:off x="2812460" y="959388"/>
            <a:ext cx="4322612" cy="585788"/>
          </a:xfrm>
          <a:prstGeom prst="roundRect">
            <a:avLst>
              <a:gd name="adj" fmla="val 9641"/>
            </a:avLst>
          </a:prstGeom>
          <a:ln>
            <a:headEnd type="none" w="med" len="med"/>
            <a:tailEnd type="none" w="med" len="med"/>
          </a:ln>
          <a:effectLst>
            <a:innerShdw blurRad="127000" dir="11220000">
              <a:prstClr val="black">
                <a:alpha val="50000"/>
              </a:prstClr>
            </a:innerShdw>
          </a:effectLst>
          <a:scene3d>
            <a:camera prst="orthographicFront">
              <a:rot lat="0" lon="0" rev="0"/>
            </a:camera>
            <a:lightRig rig="threePt" dir="tl"/>
          </a:scene3d>
          <a:sp3d prstMaterial="matte"/>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400" spc="-50" dirty="0">
                <a:gradFill>
                  <a:gsLst>
                    <a:gs pos="0">
                      <a:srgbClr val="FFFFFF"/>
                    </a:gs>
                    <a:gs pos="100000">
                      <a:srgbClr val="FFFFFF"/>
                    </a:gs>
                  </a:gsLst>
                  <a:lin ang="5400000" scaled="0"/>
                </a:gradFill>
              </a:rPr>
              <a:t>  </a:t>
            </a:r>
          </a:p>
        </p:txBody>
      </p:sp>
      <p:sp>
        <p:nvSpPr>
          <p:cNvPr id="155" name="TextBox 154"/>
          <p:cNvSpPr txBox="1"/>
          <p:nvPr/>
        </p:nvSpPr>
        <p:spPr>
          <a:xfrm>
            <a:off x="2919571" y="1113782"/>
            <a:ext cx="4132290" cy="424732"/>
          </a:xfrm>
          <a:prstGeom prst="rect">
            <a:avLst/>
          </a:prstGeom>
          <a:noFill/>
        </p:spPr>
        <p:txBody>
          <a:bodyPr wrap="square" lIns="0" rIns="0" rtlCol="0">
            <a:spAutoFit/>
          </a:bodyPr>
          <a:lstStyle/>
          <a:p>
            <a:pPr marL="0" lvl="1" algn="ctr" defTabSz="914400">
              <a:lnSpc>
                <a:spcPct val="90000"/>
              </a:lnSpc>
              <a:buClr>
                <a:srgbClr val="FFC000"/>
              </a:buClr>
              <a:defRPr/>
            </a:pPr>
            <a:r>
              <a:rPr lang="en-US" sz="2400" spc="-50" dirty="0" smtClean="0">
                <a:gradFill>
                  <a:gsLst>
                    <a:gs pos="0">
                      <a:srgbClr val="FFFFFF"/>
                    </a:gs>
                    <a:gs pos="100000">
                      <a:srgbClr val="FFFFFF"/>
                    </a:gs>
                  </a:gsLst>
                  <a:lin ang="5400000" scaled="0"/>
                </a:gradFill>
              </a:rPr>
              <a:t>Partenaires</a:t>
            </a:r>
            <a:endParaRPr lang="en-US" sz="2400" spc="-50" dirty="0">
              <a:gradFill>
                <a:gsLst>
                  <a:gs pos="0">
                    <a:srgbClr val="FFFFFF"/>
                  </a:gs>
                  <a:gs pos="100000">
                    <a:srgbClr val="FFFFFF"/>
                  </a:gs>
                </a:gsLst>
                <a:lin ang="5400000" scaled="0"/>
              </a:gradFill>
            </a:endParaRPr>
          </a:p>
        </p:txBody>
      </p:sp>
      <p:pic>
        <p:nvPicPr>
          <p:cNvPr id="236"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3100" y="1692736"/>
            <a:ext cx="324152" cy="174626"/>
          </a:xfrm>
          <a:prstGeom prst="rect">
            <a:avLst/>
          </a:prstGeom>
          <a:noFill/>
          <a:ln w="9525">
            <a:noFill/>
            <a:miter lim="800000"/>
            <a:headEnd/>
            <a:tailEnd/>
          </a:ln>
          <a:effectLst/>
        </p:spPr>
      </p:pic>
      <p:pic>
        <p:nvPicPr>
          <p:cNvPr id="238" name="Picture 8" descr="City of Miami"/>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33021" y="3794814"/>
            <a:ext cx="395152" cy="38285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39" name="Picture 10" descr="European Environment Agency (EEA)"/>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31813" y="3069613"/>
            <a:ext cx="1181942" cy="290075"/>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40" name="Picture 12" descr="Kelley Blue Book"/>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66661" y="4234170"/>
            <a:ext cx="882561" cy="30269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41" name="Picture 16" descr="Outback Steakhouse "/>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1459436" y="1626535"/>
            <a:ext cx="709005" cy="38485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42" name="Picture 14" descr="OCC Match"/>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145090" y="1676787"/>
            <a:ext cx="525504" cy="307645"/>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43" name="Picture 2" descr="NeoGeo Logo"/>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77231" y="2586511"/>
            <a:ext cx="680356" cy="238889"/>
          </a:xfrm>
          <a:prstGeom prst="rect">
            <a:avLst/>
          </a:prstGeom>
          <a:noFill/>
          <a:ln w="9525">
            <a:noFill/>
            <a:miter lim="800000"/>
            <a:headEnd/>
            <a:tailEnd/>
          </a:ln>
          <a:effectLst/>
        </p:spPr>
      </p:pic>
      <p:pic>
        <p:nvPicPr>
          <p:cNvPr id="244" name="Picture 2" descr="Advanced Telemetry/ Gizmox"/>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10269" y="3689958"/>
            <a:ext cx="580691" cy="25407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45" name="Picture 8" descr="OriginDigital"/>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728949" y="2976640"/>
            <a:ext cx="642549" cy="25309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46" name="Picture 18" descr="Riskmetrics"/>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1830075" y="2423425"/>
            <a:ext cx="485719" cy="32617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47" name="Picture 5" descr="Arzeda"/>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1133976" y="3729417"/>
            <a:ext cx="478066" cy="226334"/>
          </a:xfrm>
          <a:prstGeom prst="rect">
            <a:avLst/>
          </a:prstGeom>
          <a:noFill/>
          <a:extLst>
            <a:ext uri="{909E8E84-426E-40DD-AFC4-6F175D3DCCD1}">
              <a14:hiddenFill xmlns:a14="http://schemas.microsoft.com/office/drawing/2010/main">
                <a:solidFill>
                  <a:srgbClr val="FFFFFF"/>
                </a:solidFill>
              </a14:hiddenFill>
            </a:ext>
          </a:extLst>
        </p:spPr>
      </p:pic>
      <p:pic>
        <p:nvPicPr>
          <p:cNvPr id="248" name="Picture 9" descr="Aer Lingus"/>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922698" y="2215303"/>
            <a:ext cx="1173148" cy="266768"/>
          </a:xfrm>
          <a:prstGeom prst="rect">
            <a:avLst/>
          </a:prstGeom>
          <a:noFill/>
          <a:extLst>
            <a:ext uri="{909E8E84-426E-40DD-AFC4-6F175D3DCCD1}">
              <a14:hiddenFill xmlns:a14="http://schemas.microsoft.com/office/drawing/2010/main">
                <a:solidFill>
                  <a:srgbClr val="FFFFFF"/>
                </a:solidFill>
              </a14:hiddenFill>
            </a:ext>
          </a:extLst>
        </p:spPr>
      </p:pic>
      <p:pic>
        <p:nvPicPr>
          <p:cNvPr id="249" name="Picture 4" descr="http://lowcostluxury.net/images/Low%20Cost%20Luxury%20Products/Clothes%20Brand%20Logos/jordan.png"/>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flipH="1">
            <a:off x="1105397" y="2597064"/>
            <a:ext cx="413532" cy="413318"/>
          </a:xfrm>
          <a:prstGeom prst="rect">
            <a:avLst/>
          </a:prstGeom>
          <a:noFill/>
          <a:extLst>
            <a:ext uri="{909E8E84-426E-40DD-AFC4-6F175D3DCCD1}">
              <a14:hiddenFill xmlns:a14="http://schemas.microsoft.com/office/drawing/2010/main">
                <a:solidFill>
                  <a:srgbClr val="FFFFFF"/>
                </a:solidFill>
              </a14:hiddenFill>
            </a:ext>
          </a:extLst>
        </p:spPr>
      </p:pic>
      <p:pic>
        <p:nvPicPr>
          <p:cNvPr id="250" name="Picture 249" descr="Coca-Cola_Enterprises_Inc_ copy.png"/>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49282" y="4615995"/>
            <a:ext cx="1037481" cy="165684"/>
          </a:xfrm>
          <a:prstGeom prst="rect">
            <a:avLst/>
          </a:prstGeom>
          <a:noFill/>
          <a:ln>
            <a:noFill/>
          </a:ln>
          <a:effectLst/>
        </p:spPr>
      </p:pic>
      <p:pic>
        <p:nvPicPr>
          <p:cNvPr id="251" name="Picture 2" descr="File:Lockheed Martin.svg">
            <a:hlinkClick r:id="rId17"/>
          </p:cNvPr>
          <p:cNvPicPr>
            <a:picLocks noChangeAspect="1"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1363083" y="3487138"/>
            <a:ext cx="1374278" cy="233213"/>
          </a:xfrm>
          <a:prstGeom prst="rect">
            <a:avLst/>
          </a:prstGeom>
          <a:noFill/>
          <a:extLst>
            <a:ext uri="{909E8E84-426E-40DD-AFC4-6F175D3DCCD1}">
              <a14:hiddenFill xmlns:a14="http://schemas.microsoft.com/office/drawing/2010/main">
                <a:solidFill>
                  <a:srgbClr val="FFFFFF"/>
                </a:solidFill>
              </a14:hiddenFill>
            </a:ext>
          </a:extLst>
        </p:spPr>
      </p:pic>
      <p:pic>
        <p:nvPicPr>
          <p:cNvPr id="252" name="Picture 5" descr="http://upload.wikimedia.org/wikipedia/en/5/57/Fiserv_-_Wiki-logo.png"/>
          <p:cNvPicPr>
            <a:picLocks noChangeAspect="1" noChangeArrowheads="1"/>
          </p:cNvPicPr>
          <p:nvPr/>
        </p:nvPicPr>
        <p:blipFill rotWithShape="1">
          <a:blip r:embed="rId19" cstate="email">
            <a:extLst>
              <a:ext uri="{28A0092B-C50C-407E-A947-70E740481C1C}">
                <a14:useLocalDpi xmlns:a14="http://schemas.microsoft.com/office/drawing/2010/main"/>
              </a:ext>
            </a:extLst>
          </a:blip>
          <a:srcRect/>
          <a:stretch/>
        </p:blipFill>
        <p:spPr bwMode="auto">
          <a:xfrm>
            <a:off x="1128881" y="4014049"/>
            <a:ext cx="385473" cy="232090"/>
          </a:xfrm>
          <a:prstGeom prst="rect">
            <a:avLst/>
          </a:prstGeom>
          <a:noFill/>
          <a:extLst>
            <a:ext uri="{909E8E84-426E-40DD-AFC4-6F175D3DCCD1}">
              <a14:hiddenFill xmlns:a14="http://schemas.microsoft.com/office/drawing/2010/main">
                <a:solidFill>
                  <a:srgbClr val="FFFFFF"/>
                </a:solidFill>
              </a14:hiddenFill>
            </a:ext>
          </a:extLst>
        </p:spPr>
      </p:pic>
      <p:pic>
        <p:nvPicPr>
          <p:cNvPr id="253" name="Picture 11" descr="AXA reinventando / los seguros"/>
          <p:cNvPicPr>
            <a:picLocks noChangeAspect="1" noChangeArrowheads="1"/>
          </p:cNvPicPr>
          <p:nvPr/>
        </p:nvPicPr>
        <p:blipFill rotWithShape="1">
          <a:blip r:embed="rId20" cstate="email">
            <a:extLst>
              <a:ext uri="{28A0092B-C50C-407E-A947-70E740481C1C}">
                <a14:useLocalDpi xmlns:a14="http://schemas.microsoft.com/office/drawing/2010/main"/>
              </a:ext>
            </a:extLst>
          </a:blip>
          <a:srcRect/>
          <a:stretch/>
        </p:blipFill>
        <p:spPr bwMode="auto">
          <a:xfrm>
            <a:off x="487504" y="3292401"/>
            <a:ext cx="926623" cy="300765"/>
          </a:xfrm>
          <a:prstGeom prst="rect">
            <a:avLst/>
          </a:prstGeom>
          <a:noFill/>
          <a:extLst>
            <a:ext uri="{909E8E84-426E-40DD-AFC4-6F175D3DCCD1}">
              <a14:hiddenFill xmlns:a14="http://schemas.microsoft.com/office/drawing/2010/main">
                <a:solidFill>
                  <a:srgbClr val="FFFFFF"/>
                </a:solidFill>
              </a14:hiddenFill>
            </a:ext>
          </a:extLst>
        </p:spPr>
      </p:pic>
      <p:pic>
        <p:nvPicPr>
          <p:cNvPr id="254" name="Picture 13" descr="http://www.bedin.it/images/logo_su_sfondo_colorato.gif"/>
          <p:cNvPicPr>
            <a:picLocks noChangeAspect="1"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510269" y="2233602"/>
            <a:ext cx="405199" cy="24595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55" name="Picture 15" descr="Country Music Association"/>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534791" y="2885163"/>
            <a:ext cx="551791" cy="174780"/>
          </a:xfrm>
          <a:prstGeom prst="rect">
            <a:avLst/>
          </a:prstGeom>
          <a:noFill/>
          <a:extLst>
            <a:ext uri="{909E8E84-426E-40DD-AFC4-6F175D3DCCD1}">
              <a14:hiddenFill xmlns:a14="http://schemas.microsoft.com/office/drawing/2010/main">
                <a:solidFill>
                  <a:srgbClr val="FFFFFF"/>
                </a:solidFill>
              </a14:hiddenFill>
            </a:ext>
          </a:extLst>
        </p:spPr>
      </p:pic>
      <p:pic>
        <p:nvPicPr>
          <p:cNvPr id="256" name="Picture 17" descr="Eduify"/>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2201064" y="2836509"/>
            <a:ext cx="469530" cy="182822"/>
          </a:xfrm>
          <a:prstGeom prst="rect">
            <a:avLst/>
          </a:prstGeom>
          <a:noFill/>
          <a:extLst>
            <a:ext uri="{909E8E84-426E-40DD-AFC4-6F175D3DCCD1}">
              <a14:hiddenFill xmlns:a14="http://schemas.microsoft.com/office/drawing/2010/main">
                <a:solidFill>
                  <a:srgbClr val="FFFFFF"/>
                </a:solidFill>
              </a14:hiddenFill>
            </a:ext>
          </a:extLst>
        </p:spPr>
      </p:pic>
      <p:pic>
        <p:nvPicPr>
          <p:cNvPr id="257" name="Picture 18" descr="C:\Users\claudette\Desktop\Alexandra\graphics\eVision.png"/>
          <p:cNvPicPr>
            <a:picLocks noChangeAspect="1" noChangeArrowheads="1"/>
          </p:cNvPicPr>
          <p:nvPr/>
        </p:nvPicPr>
        <p:blipFill>
          <a:blip r:embed="rId24" cstate="email">
            <a:extLst>
              <a:ext uri="{28A0092B-C50C-407E-A947-70E740481C1C}">
                <a14:useLocalDpi xmlns:a14="http://schemas.microsoft.com/office/drawing/2010/main"/>
              </a:ext>
            </a:extLst>
          </a:blip>
          <a:srcRect/>
          <a:stretch>
            <a:fillRect/>
          </a:stretch>
        </p:blipFill>
        <p:spPr bwMode="auto">
          <a:xfrm>
            <a:off x="570950" y="3992693"/>
            <a:ext cx="435502" cy="149462"/>
          </a:xfrm>
          <a:prstGeom prst="rect">
            <a:avLst/>
          </a:prstGeom>
          <a:noFill/>
          <a:extLst>
            <a:ext uri="{909E8E84-426E-40DD-AFC4-6F175D3DCCD1}">
              <a14:hiddenFill xmlns:a14="http://schemas.microsoft.com/office/drawing/2010/main">
                <a:solidFill>
                  <a:srgbClr val="FFFFFF"/>
                </a:solidFill>
              </a14:hiddenFill>
            </a:ext>
          </a:extLst>
        </p:spPr>
      </p:pic>
      <p:pic>
        <p:nvPicPr>
          <p:cNvPr id="258" name="Picture 20" descr="File:Florida House Seal.jpg">
            <a:hlinkClick r:id="rId25"/>
          </p:cNvPr>
          <p:cNvPicPr>
            <a:picLocks noChangeAspect="1" noChangeArrowheads="1"/>
          </p:cNvPicPr>
          <p:nvPr/>
        </p:nvPicPr>
        <p:blipFill>
          <a:blip r:embed="rId26" cstate="email">
            <a:extLst>
              <a:ext uri="{28A0092B-C50C-407E-A947-70E740481C1C}">
                <a14:useLocalDpi xmlns:a14="http://schemas.microsoft.com/office/drawing/2010/main"/>
              </a:ext>
            </a:extLst>
          </a:blip>
          <a:srcRect/>
          <a:stretch>
            <a:fillRect/>
          </a:stretch>
        </p:blipFill>
        <p:spPr bwMode="auto">
          <a:xfrm>
            <a:off x="2360368" y="2447365"/>
            <a:ext cx="310226" cy="312083"/>
          </a:xfrm>
          <a:prstGeom prst="rect">
            <a:avLst/>
          </a:prstGeom>
          <a:noFill/>
          <a:extLst>
            <a:ext uri="{909E8E84-426E-40DD-AFC4-6F175D3DCCD1}">
              <a14:hiddenFill xmlns:a14="http://schemas.microsoft.com/office/drawing/2010/main">
                <a:solidFill>
                  <a:srgbClr val="FFFFFF"/>
                </a:solidFill>
              </a14:hiddenFill>
            </a:ext>
          </a:extLst>
        </p:spPr>
      </p:pic>
      <p:pic>
        <p:nvPicPr>
          <p:cNvPr id="259" name="Picture 22" descr="http://cdn.freedomspeaks.com/Web/Images/FreedomSpeaks-Logo.gif">
            <a:hlinkClick r:id="rId27" tooltip="FREEDOMSPEAKS.COM - Speak Out. Be Heard."/>
          </p:cNvPr>
          <p:cNvPicPr>
            <a:picLocks noChangeAspect="1" noChangeArrowheads="1"/>
          </p:cNvPicPr>
          <p:nvPr/>
        </p:nvPicPr>
        <p:blipFill>
          <a:blip r:embed="rId28" cstate="email">
            <a:extLst>
              <a:ext uri="{28A0092B-C50C-407E-A947-70E740481C1C}">
                <a14:useLocalDpi xmlns:a14="http://schemas.microsoft.com/office/drawing/2010/main"/>
              </a:ext>
            </a:extLst>
          </a:blip>
          <a:srcRect/>
          <a:stretch>
            <a:fillRect/>
          </a:stretch>
        </p:blipFill>
        <p:spPr bwMode="auto">
          <a:xfrm>
            <a:off x="1751101" y="4531036"/>
            <a:ext cx="744058" cy="215961"/>
          </a:xfrm>
          <a:prstGeom prst="rect">
            <a:avLst/>
          </a:prstGeom>
          <a:noFill/>
          <a:extLst>
            <a:ext uri="{909E8E84-426E-40DD-AFC4-6F175D3DCCD1}">
              <a14:hiddenFill xmlns:a14="http://schemas.microsoft.com/office/drawing/2010/main">
                <a:solidFill>
                  <a:srgbClr val="FFFFFF"/>
                </a:solidFill>
              </a14:hiddenFill>
            </a:ext>
          </a:extLst>
        </p:spPr>
      </p:pic>
      <p:pic>
        <p:nvPicPr>
          <p:cNvPr id="260" name="Picture 24" descr="File:General Mills logo.svg">
            <a:hlinkClick r:id="rId29"/>
          </p:cNvPr>
          <p:cNvPicPr>
            <a:picLocks noChangeAspect="1" noChangeArrowheads="1"/>
          </p:cNvPicPr>
          <p:nvPr/>
        </p:nvPicPr>
        <p:blipFill>
          <a:blip r:embed="rId30" cstate="email">
            <a:extLst>
              <a:ext uri="{28A0092B-C50C-407E-A947-70E740481C1C}">
                <a14:useLocalDpi xmlns:a14="http://schemas.microsoft.com/office/drawing/2010/main"/>
              </a:ext>
            </a:extLst>
          </a:blip>
          <a:srcRect/>
          <a:stretch>
            <a:fillRect/>
          </a:stretch>
        </p:blipFill>
        <p:spPr bwMode="auto">
          <a:xfrm>
            <a:off x="2424617" y="4246139"/>
            <a:ext cx="211961" cy="278764"/>
          </a:xfrm>
          <a:prstGeom prst="rect">
            <a:avLst/>
          </a:prstGeom>
          <a:noFill/>
          <a:extLst>
            <a:ext uri="{909E8E84-426E-40DD-AFC4-6F175D3DCCD1}">
              <a14:hiddenFill xmlns:a14="http://schemas.microsoft.com/office/drawing/2010/main">
                <a:solidFill>
                  <a:srgbClr val="FFFFFF"/>
                </a:solidFill>
              </a14:hiddenFill>
            </a:ext>
          </a:extLst>
        </p:spPr>
      </p:pic>
      <p:pic>
        <p:nvPicPr>
          <p:cNvPr id="261" name="Picture 26" descr="File:GoGridLogo.png">
            <a:hlinkClick r:id="rId31"/>
          </p:cNvPr>
          <p:cNvPicPr>
            <a:picLocks noChangeAspect="1" noChangeArrowheads="1"/>
          </p:cNvPicPr>
          <p:nvPr/>
        </p:nvPicPr>
        <p:blipFill>
          <a:blip r:embed="rId32" cstate="email">
            <a:extLst>
              <a:ext uri="{28A0092B-C50C-407E-A947-70E740481C1C}">
                <a14:useLocalDpi xmlns:a14="http://schemas.microsoft.com/office/drawing/2010/main"/>
              </a:ext>
            </a:extLst>
          </a:blip>
          <a:srcRect/>
          <a:stretch>
            <a:fillRect/>
          </a:stretch>
        </p:blipFill>
        <p:spPr bwMode="auto">
          <a:xfrm>
            <a:off x="491445" y="1973785"/>
            <a:ext cx="798603" cy="174650"/>
          </a:xfrm>
          <a:prstGeom prst="rect">
            <a:avLst/>
          </a:prstGeom>
          <a:noFill/>
          <a:extLst>
            <a:ext uri="{909E8E84-426E-40DD-AFC4-6F175D3DCCD1}">
              <a14:hiddenFill xmlns:a14="http://schemas.microsoft.com/office/drawing/2010/main">
                <a:solidFill>
                  <a:srgbClr val="FFFFFF"/>
                </a:solidFill>
              </a14:hiddenFill>
            </a:ext>
          </a:extLst>
        </p:spPr>
      </p:pic>
      <p:pic>
        <p:nvPicPr>
          <p:cNvPr id="262" name="Picture 27" descr="C:\Users\claudette\Desktop\Alexandra\graphics\guppers.png"/>
          <p:cNvPicPr>
            <a:picLocks noChangeAspect="1" noChangeArrowheads="1"/>
          </p:cNvPicPr>
          <p:nvPr/>
        </p:nvPicPr>
        <p:blipFill>
          <a:blip r:embed="rId33" cstate="email">
            <a:extLst>
              <a:ext uri="{28A0092B-C50C-407E-A947-70E740481C1C}">
                <a14:useLocalDpi xmlns:a14="http://schemas.microsoft.com/office/drawing/2010/main"/>
              </a:ext>
            </a:extLst>
          </a:blip>
          <a:srcRect/>
          <a:stretch>
            <a:fillRect/>
          </a:stretch>
        </p:blipFill>
        <p:spPr bwMode="auto">
          <a:xfrm>
            <a:off x="1518421" y="4271219"/>
            <a:ext cx="8146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263" name="Picture 29" descr="http://upload.wikimedia.org/wikipedia/en/thumb/2/2d/KIA_Motors.svg/1000px-KIA_Motors.svg.png"/>
          <p:cNvPicPr>
            <a:picLocks noChangeAspect="1" noChangeArrowheads="1"/>
          </p:cNvPicPr>
          <p:nvPr/>
        </p:nvPicPr>
        <p:blipFill>
          <a:blip r:embed="rId34" cstate="email">
            <a:extLst>
              <a:ext uri="{28A0092B-C50C-407E-A947-70E740481C1C}">
                <a14:useLocalDpi xmlns:a14="http://schemas.microsoft.com/office/drawing/2010/main"/>
              </a:ext>
            </a:extLst>
          </a:blip>
          <a:srcRect/>
          <a:stretch>
            <a:fillRect/>
          </a:stretch>
        </p:blipFill>
        <p:spPr bwMode="auto">
          <a:xfrm>
            <a:off x="1294749" y="1927114"/>
            <a:ext cx="502676" cy="287456"/>
          </a:xfrm>
          <a:prstGeom prst="rect">
            <a:avLst/>
          </a:prstGeom>
          <a:noFill/>
          <a:extLst>
            <a:ext uri="{909E8E84-426E-40DD-AFC4-6F175D3DCCD1}">
              <a14:hiddenFill xmlns:a14="http://schemas.microsoft.com/office/drawing/2010/main">
                <a:solidFill>
                  <a:srgbClr val="FFFFFF"/>
                </a:solidFill>
              </a14:hiddenFill>
            </a:ext>
          </a:extLst>
        </p:spPr>
      </p:pic>
      <p:pic>
        <p:nvPicPr>
          <p:cNvPr id="264" name="Picture 31" descr="Meridium">
            <a:hlinkClick r:id="rId35"/>
          </p:cNvPr>
          <p:cNvPicPr>
            <a:picLocks noChangeAspect="1" noChangeArrowheads="1"/>
          </p:cNvPicPr>
          <p:nvPr/>
        </p:nvPicPr>
        <p:blipFill>
          <a:blip r:embed="rId36" cstate="email">
            <a:extLst>
              <a:ext uri="{28A0092B-C50C-407E-A947-70E740481C1C}">
                <a14:useLocalDpi xmlns:a14="http://schemas.microsoft.com/office/drawing/2010/main"/>
              </a:ext>
            </a:extLst>
          </a:blip>
          <a:srcRect/>
          <a:stretch>
            <a:fillRect/>
          </a:stretch>
        </p:blipFill>
        <p:spPr bwMode="auto">
          <a:xfrm>
            <a:off x="1743677" y="3695607"/>
            <a:ext cx="613095" cy="170260"/>
          </a:xfrm>
          <a:prstGeom prst="rect">
            <a:avLst/>
          </a:prstGeom>
          <a:noFill/>
          <a:extLst>
            <a:ext uri="{909E8E84-426E-40DD-AFC4-6F175D3DCCD1}">
              <a14:hiddenFill xmlns:a14="http://schemas.microsoft.com/office/drawing/2010/main">
                <a:solidFill>
                  <a:srgbClr val="FFFFFF"/>
                </a:solidFill>
              </a14:hiddenFill>
            </a:ext>
          </a:extLst>
        </p:spPr>
      </p:pic>
      <p:pic>
        <p:nvPicPr>
          <p:cNvPr id="265" name="Picture 32" descr="C:\Users\Public\Pictures\DVD_ART37-Sept2010\Logos\Bing\Bing (brand)\bing_rgb.png"/>
          <p:cNvPicPr>
            <a:picLocks noChangeAspect="1" noChangeArrowheads="1"/>
          </p:cNvPicPr>
          <p:nvPr/>
        </p:nvPicPr>
        <p:blipFill>
          <a:blip r:embed="rId37" cstate="email">
            <a:extLst>
              <a:ext uri="{28A0092B-C50C-407E-A947-70E740481C1C}">
                <a14:useLocalDpi xmlns:a14="http://schemas.microsoft.com/office/drawing/2010/main"/>
              </a:ext>
            </a:extLst>
          </a:blip>
          <a:srcRect/>
          <a:stretch>
            <a:fillRect/>
          </a:stretch>
        </p:blipFill>
        <p:spPr bwMode="auto">
          <a:xfrm>
            <a:off x="2217216" y="2229904"/>
            <a:ext cx="491105" cy="173286"/>
          </a:xfrm>
          <a:prstGeom prst="rect">
            <a:avLst/>
          </a:prstGeom>
          <a:noFill/>
          <a:extLst>
            <a:ext uri="{909E8E84-426E-40DD-AFC4-6F175D3DCCD1}">
              <a14:hiddenFill xmlns:a14="http://schemas.microsoft.com/office/drawing/2010/main">
                <a:solidFill>
                  <a:srgbClr val="FFFFFF"/>
                </a:solidFill>
              </a14:hiddenFill>
            </a:ext>
          </a:extLst>
        </p:spPr>
      </p:pic>
      <p:pic>
        <p:nvPicPr>
          <p:cNvPr id="266" name="Picture 33" descr="C:\Users\claudette\Desktop\Alexandra\graphics\ravenflow.png"/>
          <p:cNvPicPr>
            <a:picLocks noChangeAspect="1" noChangeArrowheads="1"/>
          </p:cNvPicPr>
          <p:nvPr/>
        </p:nvPicPr>
        <p:blipFill>
          <a:blip r:embed="rId38" cstate="email">
            <a:extLst>
              <a:ext uri="{28A0092B-C50C-407E-A947-70E740481C1C}">
                <a14:useLocalDpi xmlns:a14="http://schemas.microsoft.com/office/drawing/2010/main"/>
              </a:ext>
            </a:extLst>
          </a:blip>
          <a:srcRect/>
          <a:stretch>
            <a:fillRect/>
          </a:stretch>
        </p:blipFill>
        <p:spPr bwMode="auto">
          <a:xfrm>
            <a:off x="1937527" y="2045238"/>
            <a:ext cx="753621" cy="149193"/>
          </a:xfrm>
          <a:prstGeom prst="rect">
            <a:avLst/>
          </a:prstGeom>
          <a:noFill/>
          <a:extLst>
            <a:ext uri="{909E8E84-426E-40DD-AFC4-6F175D3DCCD1}">
              <a14:hiddenFill xmlns:a14="http://schemas.microsoft.com/office/drawing/2010/main">
                <a:solidFill>
                  <a:srgbClr val="FFFFFF"/>
                </a:solidFill>
              </a14:hiddenFill>
            </a:ext>
          </a:extLst>
        </p:spPr>
      </p:pic>
      <p:pic>
        <p:nvPicPr>
          <p:cNvPr id="267" name="Picture 35" descr="logo">
            <a:hlinkClick r:id="rId39"/>
          </p:cNvPr>
          <p:cNvPicPr>
            <a:picLocks noChangeAspect="1" noChangeArrowheads="1"/>
          </p:cNvPicPr>
          <p:nvPr/>
        </p:nvPicPr>
        <p:blipFill>
          <a:blip r:embed="rId40" cstate="email">
            <a:extLst>
              <a:ext uri="{28A0092B-C50C-407E-A947-70E740481C1C}">
                <a14:useLocalDpi xmlns:a14="http://schemas.microsoft.com/office/drawing/2010/main"/>
              </a:ext>
            </a:extLst>
          </a:blip>
          <a:srcRect/>
          <a:stretch>
            <a:fillRect/>
          </a:stretch>
        </p:blipFill>
        <p:spPr bwMode="auto">
          <a:xfrm>
            <a:off x="976464" y="1636332"/>
            <a:ext cx="437662" cy="290164"/>
          </a:xfrm>
          <a:prstGeom prst="rect">
            <a:avLst/>
          </a:prstGeom>
          <a:noFill/>
          <a:extLst>
            <a:ext uri="{909E8E84-426E-40DD-AFC4-6F175D3DCCD1}">
              <a14:hiddenFill xmlns:a14="http://schemas.microsoft.com/office/drawing/2010/main">
                <a:solidFill>
                  <a:srgbClr val="FFFFFF"/>
                </a:solidFill>
              </a14:hiddenFill>
            </a:ext>
          </a:extLst>
        </p:spPr>
      </p:pic>
      <p:pic>
        <p:nvPicPr>
          <p:cNvPr id="268" name="Picture 37" descr="http://transactiv.com/.png"/>
          <p:cNvPicPr>
            <a:picLocks noChangeAspect="1" noChangeArrowheads="1"/>
          </p:cNvPicPr>
          <p:nvPr/>
        </p:nvPicPr>
        <p:blipFill>
          <a:blip r:embed="rId41" cstate="email">
            <a:extLst>
              <a:ext uri="{28A0092B-C50C-407E-A947-70E740481C1C}">
                <a14:useLocalDpi xmlns:a14="http://schemas.microsoft.com/office/drawing/2010/main"/>
              </a:ext>
            </a:extLst>
          </a:blip>
          <a:srcRect/>
          <a:stretch>
            <a:fillRect/>
          </a:stretch>
        </p:blipFill>
        <p:spPr bwMode="auto">
          <a:xfrm>
            <a:off x="1554522" y="3988373"/>
            <a:ext cx="766010" cy="172271"/>
          </a:xfrm>
          <a:prstGeom prst="rect">
            <a:avLst/>
          </a:prstGeom>
          <a:noFill/>
          <a:extLst>
            <a:ext uri="{909E8E84-426E-40DD-AFC4-6F175D3DCCD1}">
              <a14:hiddenFill xmlns:a14="http://schemas.microsoft.com/office/drawing/2010/main">
                <a:solidFill>
                  <a:srgbClr val="FFFFFF"/>
                </a:solidFill>
              </a14:hiddenFill>
            </a:ext>
          </a:extLst>
        </p:spPr>
      </p:pic>
      <p:pic>
        <p:nvPicPr>
          <p:cNvPr id="269" name="Picture 39" descr="http://upload.wikimedia.org/wikipedia/commons/e/e9/Tribune_Company_logo.png"/>
          <p:cNvPicPr>
            <a:picLocks noChangeAspect="1" noChangeArrowheads="1"/>
          </p:cNvPicPr>
          <p:nvPr/>
        </p:nvPicPr>
        <p:blipFill>
          <a:blip r:embed="rId42" cstate="email">
            <a:extLst>
              <a:ext uri="{28A0092B-C50C-407E-A947-70E740481C1C}">
                <a14:useLocalDpi xmlns:a14="http://schemas.microsoft.com/office/drawing/2010/main"/>
              </a:ext>
            </a:extLst>
          </a:blip>
          <a:srcRect/>
          <a:stretch>
            <a:fillRect/>
          </a:stretch>
        </p:blipFill>
        <p:spPr bwMode="auto">
          <a:xfrm>
            <a:off x="1559849" y="2815776"/>
            <a:ext cx="608591" cy="108460"/>
          </a:xfrm>
          <a:prstGeom prst="rect">
            <a:avLst/>
          </a:prstGeom>
          <a:noFill/>
          <a:extLst>
            <a:ext uri="{909E8E84-426E-40DD-AFC4-6F175D3DCCD1}">
              <a14:hiddenFill xmlns:a14="http://schemas.microsoft.com/office/drawing/2010/main">
                <a:solidFill>
                  <a:srgbClr val="FFFFFF"/>
                </a:solidFill>
              </a14:hiddenFill>
            </a:ext>
          </a:extLst>
        </p:spPr>
      </p:pic>
      <p:pic>
        <p:nvPicPr>
          <p:cNvPr id="270" name="Picture 40" descr="C:\Users\claudette\Desktop\Alexandra\graphics\volantis.png"/>
          <p:cNvPicPr>
            <a:picLocks noChangeAspect="1" noChangeArrowheads="1"/>
          </p:cNvPicPr>
          <p:nvPr/>
        </p:nvPicPr>
        <p:blipFill>
          <a:blip r:embed="rId43" cstate="email">
            <a:extLst>
              <a:ext uri="{28A0092B-C50C-407E-A947-70E740481C1C}">
                <a14:useLocalDpi xmlns:a14="http://schemas.microsoft.com/office/drawing/2010/main"/>
              </a:ext>
            </a:extLst>
          </a:blip>
          <a:srcRect/>
          <a:stretch>
            <a:fillRect/>
          </a:stretch>
        </p:blipFill>
        <p:spPr bwMode="auto">
          <a:xfrm>
            <a:off x="2132020" y="3226359"/>
            <a:ext cx="514835" cy="245654"/>
          </a:xfrm>
          <a:prstGeom prst="rect">
            <a:avLst/>
          </a:prstGeom>
          <a:noFill/>
          <a:extLst>
            <a:ext uri="{909E8E84-426E-40DD-AFC4-6F175D3DCCD1}">
              <a14:hiddenFill xmlns:a14="http://schemas.microsoft.com/office/drawing/2010/main">
                <a:solidFill>
                  <a:srgbClr val="FFFFFF"/>
                </a:solidFill>
              </a14:hiddenFill>
            </a:ext>
          </a:extLst>
        </p:spPr>
      </p:pic>
      <p:pic>
        <p:nvPicPr>
          <p:cNvPr id="271" name="Picture 4"/>
          <p:cNvPicPr>
            <a:picLocks noChangeAspect="1" noChangeArrowheads="1"/>
          </p:cNvPicPr>
          <p:nvPr/>
        </p:nvPicPr>
        <p:blipFill>
          <a:blip r:embed="rId44" cstate="email">
            <a:duotone>
              <a:prstClr val="black"/>
              <a:schemeClr val="bg1">
                <a:tint val="45000"/>
                <a:satMod val="400000"/>
              </a:schemeClr>
            </a:duotone>
            <a:lum bright="-100000" contrast="-100000"/>
            <a:extLst>
              <a:ext uri="{28A0092B-C50C-407E-A947-70E740481C1C}">
                <a14:useLocalDpi xmlns:a14="http://schemas.microsoft.com/office/drawing/2010/main"/>
              </a:ext>
            </a:extLst>
          </a:blip>
          <a:srcRect/>
          <a:stretch>
            <a:fillRect/>
          </a:stretch>
        </p:blipFill>
        <p:spPr bwMode="auto">
          <a:xfrm>
            <a:off x="1290048" y="3341636"/>
            <a:ext cx="782887" cy="127286"/>
          </a:xfrm>
          <a:prstGeom prst="rect">
            <a:avLst/>
          </a:prstGeom>
          <a:noFill/>
          <a:ln w="9525">
            <a:noFill/>
            <a:miter lim="800000"/>
            <a:headEnd/>
            <a:tailEnd/>
          </a:ln>
          <a:effectLst/>
        </p:spPr>
      </p:pic>
      <p:pic>
        <p:nvPicPr>
          <p:cNvPr id="272" name="Picture 3" descr="C:\Users\Claudette\Documents\2008 jobs\logos\wipro300-b.png"/>
          <p:cNvPicPr>
            <a:picLocks noChangeAspect="1" noChangeArrowheads="1"/>
          </p:cNvPicPr>
          <p:nvPr/>
        </p:nvPicPr>
        <p:blipFill>
          <a:blip r:embed="rId45" cstate="email">
            <a:extLst>
              <a:ext uri="{28A0092B-C50C-407E-A947-70E740481C1C}">
                <a14:useLocalDpi xmlns:a14="http://schemas.microsoft.com/office/drawing/2010/main"/>
              </a:ext>
            </a:extLst>
          </a:blip>
          <a:srcRect/>
          <a:stretch>
            <a:fillRect/>
          </a:stretch>
        </p:blipFill>
        <p:spPr bwMode="auto">
          <a:xfrm>
            <a:off x="6597050" y="3080230"/>
            <a:ext cx="454810" cy="454142"/>
          </a:xfrm>
          <a:prstGeom prst="rect">
            <a:avLst/>
          </a:prstGeom>
          <a:noFill/>
          <a:effectLst/>
        </p:spPr>
      </p:pic>
      <p:pic>
        <p:nvPicPr>
          <p:cNvPr id="273" name="Picture 22" descr="Siemens"/>
          <p:cNvPicPr>
            <a:picLocks noChangeAspect="1" noChangeArrowheads="1"/>
          </p:cNvPicPr>
          <p:nvPr/>
        </p:nvPicPr>
        <p:blipFill>
          <a:blip r:embed="rId46" cstate="email">
            <a:extLst>
              <a:ext uri="{28A0092B-C50C-407E-A947-70E740481C1C}">
                <a14:useLocalDpi xmlns:a14="http://schemas.microsoft.com/office/drawing/2010/main"/>
              </a:ext>
            </a:extLst>
          </a:blip>
          <a:srcRect/>
          <a:stretch>
            <a:fillRect/>
          </a:stretch>
        </p:blipFill>
        <p:spPr bwMode="auto">
          <a:xfrm>
            <a:off x="6499011" y="2854675"/>
            <a:ext cx="636063" cy="15321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74" name="Picture 10" descr="Persistent Systems"/>
          <p:cNvPicPr>
            <a:picLocks noChangeAspect="1" noChangeArrowheads="1"/>
          </p:cNvPicPr>
          <p:nvPr/>
        </p:nvPicPr>
        <p:blipFill>
          <a:blip r:embed="rId47" cstate="email">
            <a:extLst>
              <a:ext uri="{28A0092B-C50C-407E-A947-70E740481C1C}">
                <a14:useLocalDpi xmlns:a14="http://schemas.microsoft.com/office/drawing/2010/main"/>
              </a:ext>
            </a:extLst>
          </a:blip>
          <a:srcRect/>
          <a:stretch>
            <a:fillRect/>
          </a:stretch>
        </p:blipFill>
        <p:spPr bwMode="auto">
          <a:xfrm>
            <a:off x="6189142" y="3326320"/>
            <a:ext cx="407909" cy="41336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76" name="Picture 2"/>
          <p:cNvPicPr>
            <a:picLocks noChangeAspect="1" noChangeArrowheads="1"/>
          </p:cNvPicPr>
          <p:nvPr/>
        </p:nvPicPr>
        <p:blipFill rotWithShape="1">
          <a:blip r:embed="rId48" cstate="email">
            <a:extLst>
              <a:ext uri="{28A0092B-C50C-407E-A947-70E740481C1C}">
                <a14:useLocalDpi xmlns:a14="http://schemas.microsoft.com/office/drawing/2010/main"/>
              </a:ext>
            </a:extLst>
          </a:blip>
          <a:srcRect/>
          <a:stretch/>
        </p:blipFill>
        <p:spPr bwMode="auto">
          <a:xfrm>
            <a:off x="6122308" y="1982270"/>
            <a:ext cx="890186" cy="25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8" name="Picture 2" descr="C:\Users\Claudette\Documents\2008 jobs\logos\avande.png"/>
          <p:cNvPicPr>
            <a:picLocks noChangeAspect="1" noChangeArrowheads="1"/>
          </p:cNvPicPr>
          <p:nvPr/>
        </p:nvPicPr>
        <p:blipFill>
          <a:blip r:embed="rId49" cstate="email">
            <a:extLst>
              <a:ext uri="{28A0092B-C50C-407E-A947-70E740481C1C}">
                <a14:useLocalDpi xmlns:a14="http://schemas.microsoft.com/office/drawing/2010/main"/>
              </a:ext>
            </a:extLst>
          </a:blip>
          <a:srcRect/>
          <a:stretch>
            <a:fillRect/>
          </a:stretch>
        </p:blipFill>
        <p:spPr bwMode="auto">
          <a:xfrm>
            <a:off x="6300185" y="1672421"/>
            <a:ext cx="751214" cy="344625"/>
          </a:xfrm>
          <a:prstGeom prst="rect">
            <a:avLst/>
          </a:prstGeom>
          <a:noFill/>
          <a:effectLst/>
        </p:spPr>
      </p:pic>
      <p:pic>
        <p:nvPicPr>
          <p:cNvPr id="279" name="Picture 4"/>
          <p:cNvPicPr>
            <a:picLocks noChangeAspect="1" noChangeArrowheads="1"/>
          </p:cNvPicPr>
          <p:nvPr/>
        </p:nvPicPr>
        <p:blipFill>
          <a:blip r:embed="rId50" cstate="email">
            <a:lum bright="-100000" contrast="-100000"/>
            <a:extLst>
              <a:ext uri="{28A0092B-C50C-407E-A947-70E740481C1C}">
                <a14:useLocalDpi xmlns:a14="http://schemas.microsoft.com/office/drawing/2010/main"/>
              </a:ext>
            </a:extLst>
          </a:blip>
          <a:srcRect/>
          <a:stretch>
            <a:fillRect/>
          </a:stretch>
        </p:blipFill>
        <p:spPr bwMode="auto">
          <a:xfrm>
            <a:off x="6355384" y="3780285"/>
            <a:ext cx="730461" cy="216646"/>
          </a:xfrm>
          <a:prstGeom prst="rect">
            <a:avLst/>
          </a:prstGeom>
          <a:noFill/>
          <a:ln w="9525">
            <a:noFill/>
            <a:miter lim="800000"/>
            <a:headEnd/>
            <a:tailEnd/>
          </a:ln>
          <a:effectLst/>
        </p:spPr>
      </p:pic>
      <p:pic>
        <p:nvPicPr>
          <p:cNvPr id="280" name="Picture 2" descr="See full size image">
            <a:hlinkClick r:id="rId51"/>
          </p:cNvPr>
          <p:cNvPicPr>
            <a:picLocks noChangeAspect="1" noChangeArrowheads="1"/>
          </p:cNvPicPr>
          <p:nvPr/>
        </p:nvPicPr>
        <p:blipFill>
          <a:blip r:embed="rId52" cstate="email">
            <a:extLst>
              <a:ext uri="{28A0092B-C50C-407E-A947-70E740481C1C}">
                <a14:useLocalDpi xmlns:a14="http://schemas.microsoft.com/office/drawing/2010/main"/>
              </a:ext>
            </a:extLst>
          </a:blip>
          <a:srcRect/>
          <a:stretch>
            <a:fillRect/>
          </a:stretch>
        </p:blipFill>
        <p:spPr bwMode="auto">
          <a:xfrm>
            <a:off x="5973903" y="2504712"/>
            <a:ext cx="652567" cy="339161"/>
          </a:xfrm>
          <a:prstGeom prst="rect">
            <a:avLst/>
          </a:prstGeom>
          <a:noFill/>
          <a:effectLst/>
        </p:spPr>
      </p:pic>
      <p:pic>
        <p:nvPicPr>
          <p:cNvPr id="281" name="Picture 65" descr="CSC_Logo.png"/>
          <p:cNvPicPr>
            <a:picLocks noChangeAspect="1"/>
          </p:cNvPicPr>
          <p:nvPr/>
        </p:nvPicPr>
        <p:blipFill>
          <a:blip r:embed="rId53" cstate="email">
            <a:extLst>
              <a:ext uri="{28A0092B-C50C-407E-A947-70E740481C1C}">
                <a14:useLocalDpi xmlns:a14="http://schemas.microsoft.com/office/drawing/2010/main"/>
              </a:ext>
            </a:extLst>
          </a:blip>
          <a:srcRect/>
          <a:stretch>
            <a:fillRect/>
          </a:stretch>
        </p:blipFill>
        <p:spPr bwMode="auto">
          <a:xfrm>
            <a:off x="6530445" y="2307742"/>
            <a:ext cx="588020" cy="404238"/>
          </a:xfrm>
          <a:prstGeom prst="rect">
            <a:avLst/>
          </a:prstGeom>
          <a:noFill/>
          <a:ln w="9525">
            <a:noFill/>
            <a:miter lim="800000"/>
            <a:headEnd/>
            <a:tailEnd/>
          </a:ln>
          <a:effectLst/>
        </p:spPr>
      </p:pic>
      <p:pic>
        <p:nvPicPr>
          <p:cNvPr id="282" name="Picture 57" descr="Adslot_Logo.png"/>
          <p:cNvPicPr>
            <a:picLocks noChangeAspect="1"/>
          </p:cNvPicPr>
          <p:nvPr/>
        </p:nvPicPr>
        <p:blipFill>
          <a:blip r:embed="rId54" cstate="email">
            <a:extLst>
              <a:ext uri="{28A0092B-C50C-407E-A947-70E740481C1C}">
                <a14:useLocalDpi xmlns:a14="http://schemas.microsoft.com/office/drawing/2010/main"/>
              </a:ext>
            </a:extLst>
          </a:blip>
          <a:srcRect/>
          <a:stretch>
            <a:fillRect/>
          </a:stretch>
        </p:blipFill>
        <p:spPr bwMode="auto">
          <a:xfrm>
            <a:off x="4178594" y="1672004"/>
            <a:ext cx="408831" cy="189728"/>
          </a:xfrm>
          <a:prstGeom prst="rect">
            <a:avLst/>
          </a:prstGeom>
          <a:noFill/>
          <a:ln w="9525">
            <a:noFill/>
            <a:miter lim="800000"/>
            <a:headEnd/>
            <a:tailEnd/>
          </a:ln>
          <a:effectLst/>
        </p:spPr>
      </p:pic>
      <p:pic>
        <p:nvPicPr>
          <p:cNvPr id="283" name="Picture 58" descr="Glympse_Logo.png"/>
          <p:cNvPicPr>
            <a:picLocks noChangeAspect="1"/>
          </p:cNvPicPr>
          <p:nvPr/>
        </p:nvPicPr>
        <p:blipFill>
          <a:blip r:embed="rId55" cstate="email">
            <a:extLst>
              <a:ext uri="{28A0092B-C50C-407E-A947-70E740481C1C}">
                <a14:useLocalDpi xmlns:a14="http://schemas.microsoft.com/office/drawing/2010/main"/>
              </a:ext>
            </a:extLst>
          </a:blip>
          <a:srcRect/>
          <a:stretch>
            <a:fillRect/>
          </a:stretch>
        </p:blipFill>
        <p:spPr bwMode="auto">
          <a:xfrm>
            <a:off x="2943121" y="1946268"/>
            <a:ext cx="545422" cy="175478"/>
          </a:xfrm>
          <a:prstGeom prst="rect">
            <a:avLst/>
          </a:prstGeom>
          <a:noFill/>
          <a:ln w="9525">
            <a:noFill/>
            <a:miter lim="800000"/>
            <a:headEnd/>
            <a:tailEnd/>
          </a:ln>
          <a:effectLst/>
        </p:spPr>
      </p:pic>
      <p:pic>
        <p:nvPicPr>
          <p:cNvPr id="284" name="Picture 4" descr="GXS/ Mind Tree"/>
          <p:cNvPicPr>
            <a:picLocks noChangeAspect="1" noChangeArrowheads="1"/>
          </p:cNvPicPr>
          <p:nvPr/>
        </p:nvPicPr>
        <p:blipFill>
          <a:blip r:embed="rId56" cstate="email">
            <a:extLst>
              <a:ext uri="{28A0092B-C50C-407E-A947-70E740481C1C}">
                <a14:useLocalDpi xmlns:a14="http://schemas.microsoft.com/office/drawing/2010/main"/>
              </a:ext>
            </a:extLst>
          </a:blip>
          <a:srcRect/>
          <a:stretch>
            <a:fillRect/>
          </a:stretch>
        </p:blipFill>
        <p:spPr bwMode="auto">
          <a:xfrm>
            <a:off x="3810883" y="3830844"/>
            <a:ext cx="392967" cy="23548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85" name="Picture 6" descr="Lokad"/>
          <p:cNvPicPr>
            <a:picLocks noChangeAspect="1" noChangeArrowheads="1"/>
          </p:cNvPicPr>
          <p:nvPr/>
        </p:nvPicPr>
        <p:blipFill>
          <a:blip r:embed="rId57" cstate="email">
            <a:extLst>
              <a:ext uri="{28A0092B-C50C-407E-A947-70E740481C1C}">
                <a14:useLocalDpi xmlns:a14="http://schemas.microsoft.com/office/drawing/2010/main"/>
              </a:ext>
            </a:extLst>
          </a:blip>
          <a:srcRect/>
          <a:stretch>
            <a:fillRect/>
          </a:stretch>
        </p:blipFill>
        <p:spPr bwMode="auto">
          <a:xfrm>
            <a:off x="4811506" y="2985076"/>
            <a:ext cx="654306" cy="21309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86" name="Picture 12" descr="TicketDirect"/>
          <p:cNvPicPr>
            <a:picLocks noChangeAspect="1" noChangeArrowheads="1"/>
          </p:cNvPicPr>
          <p:nvPr/>
        </p:nvPicPr>
        <p:blipFill>
          <a:blip r:embed="rId58" cstate="email">
            <a:extLst>
              <a:ext uri="{28A0092B-C50C-407E-A947-70E740481C1C}">
                <a14:useLocalDpi xmlns:a14="http://schemas.microsoft.com/office/drawing/2010/main"/>
              </a:ext>
            </a:extLst>
          </a:blip>
          <a:srcRect/>
          <a:stretch>
            <a:fillRect/>
          </a:stretch>
        </p:blipFill>
        <p:spPr bwMode="auto">
          <a:xfrm>
            <a:off x="4462895" y="1984432"/>
            <a:ext cx="392241" cy="21100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87" name="Picture 12" descr="Open Text Logo"/>
          <p:cNvPicPr>
            <a:picLocks noChangeAspect="1" noChangeArrowheads="1"/>
          </p:cNvPicPr>
          <p:nvPr/>
        </p:nvPicPr>
        <p:blipFill>
          <a:blip r:embed="rId59" cstate="email">
            <a:extLst>
              <a:ext uri="{28A0092B-C50C-407E-A947-70E740481C1C}">
                <a14:useLocalDpi xmlns:a14="http://schemas.microsoft.com/office/drawing/2010/main"/>
              </a:ext>
            </a:extLst>
          </a:blip>
          <a:srcRect/>
          <a:stretch>
            <a:fillRect/>
          </a:stretch>
        </p:blipFill>
        <p:spPr bwMode="auto">
          <a:xfrm>
            <a:off x="2919699" y="4560125"/>
            <a:ext cx="608708" cy="251234"/>
          </a:xfrm>
          <a:prstGeom prst="rect">
            <a:avLst/>
          </a:prstGeom>
          <a:noFill/>
          <a:ln w="9525">
            <a:noFill/>
            <a:miter lim="800000"/>
            <a:headEnd/>
            <a:tailEnd/>
          </a:ln>
          <a:effectLst/>
        </p:spPr>
      </p:pic>
      <p:pic>
        <p:nvPicPr>
          <p:cNvPr id="288" name="Picture 79" descr="logo.gif"/>
          <p:cNvPicPr>
            <a:picLocks noChangeAspect="1"/>
          </p:cNvPicPr>
          <p:nvPr/>
        </p:nvPicPr>
        <p:blipFill>
          <a:blip r:embed="rId60" cstate="email">
            <a:extLst>
              <a:ext uri="{28A0092B-C50C-407E-A947-70E740481C1C}">
                <a14:useLocalDpi xmlns:a14="http://schemas.microsoft.com/office/drawing/2010/main"/>
              </a:ext>
            </a:extLst>
          </a:blip>
          <a:srcRect/>
          <a:stretch>
            <a:fillRect/>
          </a:stretch>
        </p:blipFill>
        <p:spPr bwMode="auto">
          <a:xfrm>
            <a:off x="4002368" y="3552602"/>
            <a:ext cx="468678" cy="260640"/>
          </a:xfrm>
          <a:prstGeom prst="rect">
            <a:avLst/>
          </a:prstGeom>
          <a:noFill/>
          <a:ln w="9525">
            <a:noFill/>
            <a:miter lim="800000"/>
            <a:headEnd/>
            <a:tailEnd/>
          </a:ln>
          <a:effectLst/>
        </p:spPr>
      </p:pic>
      <p:pic>
        <p:nvPicPr>
          <p:cNvPr id="289" name="Picture 4" descr="Archetype"/>
          <p:cNvPicPr>
            <a:picLocks noChangeAspect="1" noChangeArrowheads="1"/>
          </p:cNvPicPr>
          <p:nvPr/>
        </p:nvPicPr>
        <p:blipFill>
          <a:blip r:embed="rId61" cstate="email">
            <a:extLst>
              <a:ext uri="{28A0092B-C50C-407E-A947-70E740481C1C}">
                <a14:useLocalDpi xmlns:a14="http://schemas.microsoft.com/office/drawing/2010/main"/>
              </a:ext>
            </a:extLst>
          </a:blip>
          <a:srcRect/>
          <a:stretch>
            <a:fillRect/>
          </a:stretch>
        </p:blipFill>
        <p:spPr bwMode="auto">
          <a:xfrm>
            <a:off x="4032822" y="2148436"/>
            <a:ext cx="325424" cy="19068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90" name="Picture 24" descr="Sir Speedy"/>
          <p:cNvPicPr>
            <a:picLocks noChangeAspect="1" noChangeArrowheads="1"/>
          </p:cNvPicPr>
          <p:nvPr/>
        </p:nvPicPr>
        <p:blipFill>
          <a:blip r:embed="rId62" cstate="email">
            <a:extLst>
              <a:ext uri="{28A0092B-C50C-407E-A947-70E740481C1C}">
                <a14:useLocalDpi xmlns:a14="http://schemas.microsoft.com/office/drawing/2010/main"/>
              </a:ext>
            </a:extLst>
          </a:blip>
          <a:srcRect/>
          <a:stretch>
            <a:fillRect/>
          </a:stretch>
        </p:blipFill>
        <p:spPr bwMode="auto">
          <a:xfrm>
            <a:off x="4346723" y="3969983"/>
            <a:ext cx="537003" cy="21860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91" name="Picture 6"/>
          <p:cNvPicPr>
            <a:picLocks noChangeAspect="1" noChangeArrowheads="1"/>
          </p:cNvPicPr>
          <p:nvPr/>
        </p:nvPicPr>
        <p:blipFill>
          <a:blip r:embed="rId63" cstate="email">
            <a:extLst>
              <a:ext uri="{28A0092B-C50C-407E-A947-70E740481C1C}">
                <a14:useLocalDpi xmlns:a14="http://schemas.microsoft.com/office/drawing/2010/main"/>
              </a:ext>
            </a:extLst>
          </a:blip>
          <a:srcRect/>
          <a:stretch>
            <a:fillRect/>
          </a:stretch>
        </p:blipFill>
        <p:spPr bwMode="auto">
          <a:xfrm>
            <a:off x="4633392" y="2282601"/>
            <a:ext cx="500669" cy="152766"/>
          </a:xfrm>
          <a:prstGeom prst="rect">
            <a:avLst/>
          </a:prstGeom>
          <a:noFill/>
          <a:ln w="9525">
            <a:noFill/>
            <a:miter lim="800000"/>
            <a:headEnd/>
            <a:tailEnd/>
          </a:ln>
          <a:effectLst/>
        </p:spPr>
      </p:pic>
      <p:pic>
        <p:nvPicPr>
          <p:cNvPr id="292" name="Picture 63" descr="FullArmor_Logo.png"/>
          <p:cNvPicPr>
            <a:picLocks noChangeAspect="1"/>
          </p:cNvPicPr>
          <p:nvPr/>
        </p:nvPicPr>
        <p:blipFill>
          <a:blip r:embed="rId64" cstate="email">
            <a:lum bright="-100000" contrast="-100000"/>
            <a:extLst>
              <a:ext uri="{28A0092B-C50C-407E-A947-70E740481C1C}">
                <a14:useLocalDpi xmlns:a14="http://schemas.microsoft.com/office/drawing/2010/main"/>
              </a:ext>
            </a:extLst>
          </a:blip>
          <a:srcRect/>
          <a:stretch>
            <a:fillRect/>
          </a:stretch>
        </p:blipFill>
        <p:spPr bwMode="auto">
          <a:xfrm>
            <a:off x="3474897" y="4101370"/>
            <a:ext cx="663652" cy="112695"/>
          </a:xfrm>
          <a:prstGeom prst="rect">
            <a:avLst/>
          </a:prstGeom>
          <a:noFill/>
          <a:ln w="9525">
            <a:noFill/>
            <a:miter lim="800000"/>
            <a:headEnd/>
            <a:tailEnd/>
          </a:ln>
          <a:effectLst/>
        </p:spPr>
      </p:pic>
      <p:pic>
        <p:nvPicPr>
          <p:cNvPr id="293" name="Picture 5"/>
          <p:cNvPicPr>
            <a:picLocks noChangeAspect="1" noChangeArrowheads="1"/>
          </p:cNvPicPr>
          <p:nvPr/>
        </p:nvPicPr>
        <p:blipFill>
          <a:blip r:embed="rId65" cstate="email">
            <a:lum bright="-100000" contrast="-100000"/>
            <a:extLst>
              <a:ext uri="{28A0092B-C50C-407E-A947-70E740481C1C}">
                <a14:useLocalDpi xmlns:a14="http://schemas.microsoft.com/office/drawing/2010/main"/>
              </a:ext>
            </a:extLst>
          </a:blip>
          <a:srcRect/>
          <a:stretch>
            <a:fillRect/>
          </a:stretch>
        </p:blipFill>
        <p:spPr bwMode="auto">
          <a:xfrm>
            <a:off x="4740662" y="3638894"/>
            <a:ext cx="456044" cy="245393"/>
          </a:xfrm>
          <a:prstGeom prst="rect">
            <a:avLst/>
          </a:prstGeom>
          <a:noFill/>
          <a:ln w="9525">
            <a:noFill/>
            <a:miter lim="800000"/>
            <a:headEnd/>
            <a:tailEnd/>
          </a:ln>
          <a:effectLst/>
        </p:spPr>
      </p:pic>
      <p:pic>
        <p:nvPicPr>
          <p:cNvPr id="294" name="Picture 28" descr="Sopima"/>
          <p:cNvPicPr>
            <a:picLocks noChangeAspect="1" noChangeArrowheads="1"/>
          </p:cNvPicPr>
          <p:nvPr/>
        </p:nvPicPr>
        <p:blipFill>
          <a:blip r:embed="rId66" cstate="email">
            <a:extLst>
              <a:ext uri="{28A0092B-C50C-407E-A947-70E740481C1C}">
                <a14:useLocalDpi xmlns:a14="http://schemas.microsoft.com/office/drawing/2010/main"/>
              </a:ext>
            </a:extLst>
          </a:blip>
          <a:srcRect/>
          <a:stretch>
            <a:fillRect/>
          </a:stretch>
        </p:blipFill>
        <p:spPr bwMode="auto">
          <a:xfrm>
            <a:off x="3667589" y="2598952"/>
            <a:ext cx="595023" cy="19346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95" name="Picture 2" descr="CCH"/>
          <p:cNvPicPr>
            <a:picLocks noChangeAspect="1" noChangeArrowheads="1"/>
          </p:cNvPicPr>
          <p:nvPr/>
        </p:nvPicPr>
        <p:blipFill>
          <a:blip r:embed="rId67" cstate="email">
            <a:extLst>
              <a:ext uri="{28A0092B-C50C-407E-A947-70E740481C1C}">
                <a14:useLocalDpi xmlns:a14="http://schemas.microsoft.com/office/drawing/2010/main"/>
              </a:ext>
            </a:extLst>
          </a:blip>
          <a:srcRect/>
          <a:stretch>
            <a:fillRect/>
          </a:stretch>
        </p:blipFill>
        <p:spPr bwMode="auto">
          <a:xfrm>
            <a:off x="2919699" y="3611736"/>
            <a:ext cx="847914" cy="24793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96" name="Picture 3"/>
          <p:cNvPicPr>
            <a:picLocks noChangeAspect="1" noChangeArrowheads="1"/>
          </p:cNvPicPr>
          <p:nvPr/>
        </p:nvPicPr>
        <p:blipFill>
          <a:blip r:embed="rId68" cstate="email">
            <a:extLst>
              <a:ext uri="{28A0092B-C50C-407E-A947-70E740481C1C}">
                <a14:useLocalDpi xmlns:a14="http://schemas.microsoft.com/office/drawing/2010/main"/>
              </a:ext>
            </a:extLst>
          </a:blip>
          <a:srcRect/>
          <a:stretch>
            <a:fillRect/>
          </a:stretch>
        </p:blipFill>
        <p:spPr bwMode="auto">
          <a:xfrm>
            <a:off x="2932104" y="2406018"/>
            <a:ext cx="721300" cy="189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 name="Picture 7" descr="SpeechCycle"/>
          <p:cNvPicPr>
            <a:picLocks noChangeAspect="1" noChangeArrowheads="1"/>
          </p:cNvPicPr>
          <p:nvPr/>
        </p:nvPicPr>
        <p:blipFill>
          <a:blip r:embed="rId69" cstate="email">
            <a:extLst>
              <a:ext uri="{28A0092B-C50C-407E-A947-70E740481C1C}">
                <a14:useLocalDpi xmlns:a14="http://schemas.microsoft.com/office/drawing/2010/main"/>
              </a:ext>
            </a:extLst>
          </a:blip>
          <a:srcRect/>
          <a:stretch>
            <a:fillRect/>
          </a:stretch>
        </p:blipFill>
        <p:spPr bwMode="auto">
          <a:xfrm>
            <a:off x="5525987" y="3192972"/>
            <a:ext cx="618415" cy="248342"/>
          </a:xfrm>
          <a:prstGeom prst="rect">
            <a:avLst/>
          </a:prstGeom>
          <a:noFill/>
          <a:extLst>
            <a:ext uri="{909E8E84-426E-40DD-AFC4-6F175D3DCCD1}">
              <a14:hiddenFill xmlns:a14="http://schemas.microsoft.com/office/drawing/2010/main">
                <a:solidFill>
                  <a:srgbClr val="FFFFFF"/>
                </a:solidFill>
              </a14:hiddenFill>
            </a:ext>
          </a:extLst>
        </p:spPr>
      </p:pic>
      <p:pic>
        <p:nvPicPr>
          <p:cNvPr id="298" name="Picture 11" descr="Esri"/>
          <p:cNvPicPr>
            <a:picLocks noChangeAspect="1" noChangeArrowheads="1"/>
          </p:cNvPicPr>
          <p:nvPr/>
        </p:nvPicPr>
        <p:blipFill>
          <a:blip r:embed="rId70" cstate="email">
            <a:extLst>
              <a:ext uri="{28A0092B-C50C-407E-A947-70E740481C1C}">
                <a14:useLocalDpi xmlns:a14="http://schemas.microsoft.com/office/drawing/2010/main"/>
              </a:ext>
            </a:extLst>
          </a:blip>
          <a:srcRect/>
          <a:stretch>
            <a:fillRect/>
          </a:stretch>
        </p:blipFill>
        <p:spPr bwMode="auto">
          <a:xfrm>
            <a:off x="3211926" y="3265121"/>
            <a:ext cx="797097" cy="147534"/>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6" descr="http://assets.devx.com/HotList/quest_logo_lg.jpg"/>
          <p:cNvPicPr>
            <a:picLocks noChangeAspect="1" noChangeArrowheads="1"/>
          </p:cNvPicPr>
          <p:nvPr/>
        </p:nvPicPr>
        <p:blipFill rotWithShape="1">
          <a:blip r:embed="rId71" cstate="email">
            <a:extLst>
              <a:ext uri="{28A0092B-C50C-407E-A947-70E740481C1C}">
                <a14:useLocalDpi xmlns:a14="http://schemas.microsoft.com/office/drawing/2010/main"/>
              </a:ext>
            </a:extLst>
          </a:blip>
          <a:srcRect/>
          <a:stretch/>
        </p:blipFill>
        <p:spPr bwMode="auto">
          <a:xfrm>
            <a:off x="2904936" y="2637324"/>
            <a:ext cx="643511" cy="176414"/>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3" descr="C:\Users\claudette\Desktop\Alexandra\graphics\neudesic.png"/>
          <p:cNvPicPr>
            <a:picLocks noChangeAspect="1" noChangeArrowheads="1"/>
          </p:cNvPicPr>
          <p:nvPr/>
        </p:nvPicPr>
        <p:blipFill>
          <a:blip r:embed="rId72" cstate="email">
            <a:extLst>
              <a:ext uri="{28A0092B-C50C-407E-A947-70E740481C1C}">
                <a14:useLocalDpi xmlns:a14="http://schemas.microsoft.com/office/drawing/2010/main"/>
              </a:ext>
            </a:extLst>
          </a:blip>
          <a:srcRect/>
          <a:stretch>
            <a:fillRect/>
          </a:stretch>
        </p:blipFill>
        <p:spPr bwMode="auto">
          <a:xfrm>
            <a:off x="2919700" y="2179744"/>
            <a:ext cx="905931" cy="197990"/>
          </a:xfrm>
          <a:prstGeom prst="rect">
            <a:avLst/>
          </a:prstGeom>
          <a:noFill/>
          <a:extLst>
            <a:ext uri="{909E8E84-426E-40DD-AFC4-6F175D3DCCD1}">
              <a14:hiddenFill xmlns:a14="http://schemas.microsoft.com/office/drawing/2010/main">
                <a:solidFill>
                  <a:srgbClr val="FFFFFF"/>
                </a:solidFill>
              </a14:hiddenFill>
            </a:ext>
          </a:extLst>
        </p:spPr>
      </p:pic>
      <p:pic>
        <p:nvPicPr>
          <p:cNvPr id="301" name="Picture 42" descr="h&amp;#246;ltl Retail Solutions"/>
          <p:cNvPicPr>
            <a:picLocks noChangeAspect="1" noChangeArrowheads="1"/>
          </p:cNvPicPr>
          <p:nvPr/>
        </p:nvPicPr>
        <p:blipFill>
          <a:blip r:embed="rId73" cstate="email">
            <a:extLst>
              <a:ext uri="{28A0092B-C50C-407E-A947-70E740481C1C}">
                <a14:useLocalDpi xmlns:a14="http://schemas.microsoft.com/office/drawing/2010/main"/>
              </a:ext>
            </a:extLst>
          </a:blip>
          <a:srcRect/>
          <a:stretch>
            <a:fillRect/>
          </a:stretch>
        </p:blipFill>
        <p:spPr bwMode="auto">
          <a:xfrm>
            <a:off x="2952690" y="1657867"/>
            <a:ext cx="660379" cy="188631"/>
          </a:xfrm>
          <a:prstGeom prst="rect">
            <a:avLst/>
          </a:prstGeom>
          <a:noFill/>
          <a:extLst>
            <a:ext uri="{909E8E84-426E-40DD-AFC4-6F175D3DCCD1}">
              <a14:hiddenFill xmlns:a14="http://schemas.microsoft.com/office/drawing/2010/main">
                <a:solidFill>
                  <a:srgbClr val="FFFFFF"/>
                </a:solidFill>
              </a14:hiddenFill>
            </a:ext>
          </a:extLst>
        </p:spPr>
      </p:pic>
      <p:pic>
        <p:nvPicPr>
          <p:cNvPr id="302" name="Picture 46" descr="InterGrid"/>
          <p:cNvPicPr>
            <a:picLocks noChangeAspect="1" noChangeArrowheads="1"/>
          </p:cNvPicPr>
          <p:nvPr/>
        </p:nvPicPr>
        <p:blipFill>
          <a:blip r:embed="rId74" cstate="email">
            <a:extLst>
              <a:ext uri="{28A0092B-C50C-407E-A947-70E740481C1C}">
                <a14:useLocalDpi xmlns:a14="http://schemas.microsoft.com/office/drawing/2010/main"/>
              </a:ext>
            </a:extLst>
          </a:blip>
          <a:srcRect/>
          <a:stretch>
            <a:fillRect/>
          </a:stretch>
        </p:blipFill>
        <p:spPr bwMode="auto">
          <a:xfrm>
            <a:off x="4138549" y="3150062"/>
            <a:ext cx="675940" cy="318217"/>
          </a:xfrm>
          <a:prstGeom prst="rect">
            <a:avLst/>
          </a:prstGeom>
          <a:noFill/>
          <a:extLst>
            <a:ext uri="{909E8E84-426E-40DD-AFC4-6F175D3DCCD1}">
              <a14:hiddenFill xmlns:a14="http://schemas.microsoft.com/office/drawing/2010/main">
                <a:solidFill>
                  <a:srgbClr val="FFFFFF"/>
                </a:solidFill>
              </a14:hiddenFill>
            </a:ext>
          </a:extLst>
        </p:spPr>
      </p:pic>
      <p:pic>
        <p:nvPicPr>
          <p:cNvPr id="303" name="Picture 44" descr="Home">
            <a:hlinkClick r:id="rId75"/>
          </p:cNvPr>
          <p:cNvPicPr>
            <a:picLocks noChangeAspect="1" noChangeArrowheads="1"/>
          </p:cNvPicPr>
          <p:nvPr/>
        </p:nvPicPr>
        <p:blipFill>
          <a:blip r:embed="rId76" cstate="email">
            <a:extLst>
              <a:ext uri="{BEBA8EAE-BF5A-486C-A8C5-ECC9F3942E4B}">
                <a14:imgProps xmlns:a14="http://schemas.microsoft.com/office/drawing/2010/main">
                  <a14:imgLayer r:embed="rId77">
                    <a14:imgEffect>
                      <a14:brightnessContrast bright="23000"/>
                    </a14:imgEffect>
                  </a14:imgLayer>
                </a14:imgProps>
              </a:ext>
              <a:ext uri="{28A0092B-C50C-407E-A947-70E740481C1C}">
                <a14:useLocalDpi xmlns:a14="http://schemas.microsoft.com/office/drawing/2010/main"/>
              </a:ext>
            </a:extLst>
          </a:blip>
          <a:srcRect/>
          <a:stretch>
            <a:fillRect/>
          </a:stretch>
        </p:blipFill>
        <p:spPr bwMode="auto">
          <a:xfrm>
            <a:off x="4762378" y="3260504"/>
            <a:ext cx="743365" cy="272496"/>
          </a:xfrm>
          <a:prstGeom prst="rect">
            <a:avLst/>
          </a:prstGeom>
          <a:noFill/>
          <a:extLst>
            <a:ext uri="{909E8E84-426E-40DD-AFC4-6F175D3DCCD1}">
              <a14:hiddenFill xmlns:a14="http://schemas.microsoft.com/office/drawing/2010/main">
                <a:solidFill>
                  <a:srgbClr val="FFFFFF"/>
                </a:solidFill>
              </a14:hiddenFill>
            </a:ext>
          </a:extLst>
        </p:spPr>
      </p:pic>
      <p:pic>
        <p:nvPicPr>
          <p:cNvPr id="304" name="Picture 48" descr="Active Web Solutions"/>
          <p:cNvPicPr>
            <a:picLocks noChangeAspect="1" noChangeArrowheads="1"/>
          </p:cNvPicPr>
          <p:nvPr/>
        </p:nvPicPr>
        <p:blipFill>
          <a:blip r:embed="rId78" cstate="email">
            <a:extLst>
              <a:ext uri="{28A0092B-C50C-407E-A947-70E740481C1C}">
                <a14:useLocalDpi xmlns:a14="http://schemas.microsoft.com/office/drawing/2010/main"/>
              </a:ext>
            </a:extLst>
          </a:blip>
          <a:srcRect/>
          <a:stretch>
            <a:fillRect/>
          </a:stretch>
        </p:blipFill>
        <p:spPr bwMode="auto">
          <a:xfrm>
            <a:off x="2993026" y="3873051"/>
            <a:ext cx="492833" cy="154470"/>
          </a:xfrm>
          <a:prstGeom prst="rect">
            <a:avLst/>
          </a:prstGeom>
          <a:noFill/>
          <a:extLst>
            <a:ext uri="{909E8E84-426E-40DD-AFC4-6F175D3DCCD1}">
              <a14:hiddenFill xmlns:a14="http://schemas.microsoft.com/office/drawing/2010/main">
                <a:solidFill>
                  <a:srgbClr val="FFFFFF"/>
                </a:solidFill>
              </a14:hiddenFill>
            </a:ext>
          </a:extLst>
        </p:spPr>
      </p:pic>
      <p:pic>
        <p:nvPicPr>
          <p:cNvPr id="305" name="Picture 50" descr="West Monroe Partners"/>
          <p:cNvPicPr>
            <a:picLocks noChangeAspect="1" noChangeArrowheads="1"/>
          </p:cNvPicPr>
          <p:nvPr/>
        </p:nvPicPr>
        <p:blipFill>
          <a:blip r:embed="rId79" cstate="email">
            <a:extLst>
              <a:ext uri="{28A0092B-C50C-407E-A947-70E740481C1C}">
                <a14:useLocalDpi xmlns:a14="http://schemas.microsoft.com/office/drawing/2010/main"/>
              </a:ext>
            </a:extLst>
          </a:blip>
          <a:srcRect/>
          <a:stretch>
            <a:fillRect/>
          </a:stretch>
        </p:blipFill>
        <p:spPr bwMode="auto">
          <a:xfrm>
            <a:off x="4889695" y="4635867"/>
            <a:ext cx="863596" cy="168131"/>
          </a:xfrm>
          <a:prstGeom prst="rect">
            <a:avLst/>
          </a:prstGeom>
          <a:noFill/>
          <a:extLst>
            <a:ext uri="{909E8E84-426E-40DD-AFC4-6F175D3DCCD1}">
              <a14:hiddenFill xmlns:a14="http://schemas.microsoft.com/office/drawing/2010/main">
                <a:solidFill>
                  <a:srgbClr val="FFFFFF"/>
                </a:solidFill>
              </a14:hiddenFill>
            </a:ext>
          </a:extLst>
        </p:spPr>
      </p:pic>
      <p:pic>
        <p:nvPicPr>
          <p:cNvPr id="306" name="Picture 52" descr="http://coremotives.com"/>
          <p:cNvPicPr>
            <a:picLocks noChangeAspect="1" noChangeArrowheads="1"/>
          </p:cNvPicPr>
          <p:nvPr/>
        </p:nvPicPr>
        <p:blipFill>
          <a:blip r:embed="rId80" cstate="email">
            <a:extLst>
              <a:ext uri="{28A0092B-C50C-407E-A947-70E740481C1C}">
                <a14:useLocalDpi xmlns:a14="http://schemas.microsoft.com/office/drawing/2010/main"/>
              </a:ext>
            </a:extLst>
          </a:blip>
          <a:srcRect/>
          <a:stretch>
            <a:fillRect/>
          </a:stretch>
        </p:blipFill>
        <p:spPr bwMode="auto">
          <a:xfrm>
            <a:off x="3791480" y="4624483"/>
            <a:ext cx="808109" cy="138497"/>
          </a:xfrm>
          <a:prstGeom prst="rect">
            <a:avLst/>
          </a:prstGeom>
          <a:noFill/>
          <a:extLst>
            <a:ext uri="{909E8E84-426E-40DD-AFC4-6F175D3DCCD1}">
              <a14:hiddenFill xmlns:a14="http://schemas.microsoft.com/office/drawing/2010/main">
                <a:solidFill>
                  <a:srgbClr val="FFFFFF"/>
                </a:solidFill>
              </a14:hiddenFill>
            </a:ext>
          </a:extLst>
        </p:spPr>
      </p:pic>
      <p:pic>
        <p:nvPicPr>
          <p:cNvPr id="307" name="Picture 54" descr="File:Logo Acumatica.gif">
            <a:hlinkClick r:id="rId81"/>
          </p:cNvPr>
          <p:cNvPicPr>
            <a:picLocks noChangeAspect="1" noChangeArrowheads="1"/>
          </p:cNvPicPr>
          <p:nvPr/>
        </p:nvPicPr>
        <p:blipFill>
          <a:blip r:embed="rId82" cstate="email">
            <a:extLst>
              <a:ext uri="{28A0092B-C50C-407E-A947-70E740481C1C}">
                <a14:useLocalDpi xmlns:a14="http://schemas.microsoft.com/office/drawing/2010/main"/>
              </a:ext>
            </a:extLst>
          </a:blip>
          <a:srcRect/>
          <a:stretch>
            <a:fillRect/>
          </a:stretch>
        </p:blipFill>
        <p:spPr bwMode="auto">
          <a:xfrm>
            <a:off x="4720287" y="2774530"/>
            <a:ext cx="701387" cy="153389"/>
          </a:xfrm>
          <a:prstGeom prst="rect">
            <a:avLst/>
          </a:prstGeom>
          <a:noFill/>
          <a:extLst>
            <a:ext uri="{909E8E84-426E-40DD-AFC4-6F175D3DCCD1}">
              <a14:hiddenFill xmlns:a14="http://schemas.microsoft.com/office/drawing/2010/main">
                <a:solidFill>
                  <a:srgbClr val="FFFFFF"/>
                </a:solidFill>
              </a14:hiddenFill>
            </a:ext>
          </a:extLst>
        </p:spPr>
      </p:pic>
      <p:pic>
        <p:nvPicPr>
          <p:cNvPr id="308" name="Picture 56" descr="Cast Iron Systems"/>
          <p:cNvPicPr>
            <a:picLocks noChangeAspect="1" noChangeArrowheads="1"/>
          </p:cNvPicPr>
          <p:nvPr/>
        </p:nvPicPr>
        <p:blipFill>
          <a:blip r:embed="rId83" cstate="email">
            <a:extLst>
              <a:ext uri="{28A0092B-C50C-407E-A947-70E740481C1C}">
                <a14:useLocalDpi xmlns:a14="http://schemas.microsoft.com/office/drawing/2010/main"/>
              </a:ext>
            </a:extLst>
          </a:blip>
          <a:srcRect/>
          <a:stretch>
            <a:fillRect/>
          </a:stretch>
        </p:blipFill>
        <p:spPr bwMode="auto">
          <a:xfrm>
            <a:off x="5372088" y="1893794"/>
            <a:ext cx="480667" cy="371740"/>
          </a:xfrm>
          <a:prstGeom prst="rect">
            <a:avLst/>
          </a:prstGeom>
          <a:noFill/>
          <a:extLst>
            <a:ext uri="{909E8E84-426E-40DD-AFC4-6F175D3DCCD1}">
              <a14:hiddenFill xmlns:a14="http://schemas.microsoft.com/office/drawing/2010/main">
                <a:solidFill>
                  <a:srgbClr val="FFFFFF"/>
                </a:solidFill>
              </a14:hiddenFill>
            </a:ext>
          </a:extLst>
        </p:spPr>
      </p:pic>
      <p:pic>
        <p:nvPicPr>
          <p:cNvPr id="309" name="Picture 58" descr="http://www.cumulux.com/wp-content/themes/cumulux/images/bg_logo.jpg">
            <a:hlinkClick r:id="rId84"/>
          </p:cNvPr>
          <p:cNvPicPr>
            <a:picLocks noChangeAspect="1" noChangeArrowheads="1"/>
          </p:cNvPicPr>
          <p:nvPr/>
        </p:nvPicPr>
        <p:blipFill>
          <a:blip r:embed="rId85" cstate="email">
            <a:extLst>
              <a:ext uri="{28A0092B-C50C-407E-A947-70E740481C1C}">
                <a14:useLocalDpi xmlns:a14="http://schemas.microsoft.com/office/drawing/2010/main"/>
              </a:ext>
            </a:extLst>
          </a:blip>
          <a:srcRect/>
          <a:stretch>
            <a:fillRect/>
          </a:stretch>
        </p:blipFill>
        <p:spPr bwMode="auto">
          <a:xfrm>
            <a:off x="5769307" y="2232425"/>
            <a:ext cx="689803" cy="245573"/>
          </a:xfrm>
          <a:prstGeom prst="rect">
            <a:avLst/>
          </a:prstGeom>
          <a:noFill/>
          <a:extLst>
            <a:ext uri="{909E8E84-426E-40DD-AFC4-6F175D3DCCD1}">
              <a14:hiddenFill xmlns:a14="http://schemas.microsoft.com/office/drawing/2010/main">
                <a:solidFill>
                  <a:srgbClr val="FFFFFF"/>
                </a:solidFill>
              </a14:hiddenFill>
            </a:ext>
          </a:extLst>
        </p:spPr>
      </p:pic>
      <p:pic>
        <p:nvPicPr>
          <p:cNvPr id="310" name="Picture 60" descr="DreamFactory Software"/>
          <p:cNvPicPr>
            <a:picLocks noChangeAspect="1" noChangeArrowheads="1"/>
          </p:cNvPicPr>
          <p:nvPr/>
        </p:nvPicPr>
        <p:blipFill>
          <a:blip r:embed="rId86" cstate="email">
            <a:extLst>
              <a:ext uri="{28A0092B-C50C-407E-A947-70E740481C1C}">
                <a14:useLocalDpi xmlns:a14="http://schemas.microsoft.com/office/drawing/2010/main"/>
              </a:ext>
            </a:extLst>
          </a:blip>
          <a:srcRect/>
          <a:stretch>
            <a:fillRect/>
          </a:stretch>
        </p:blipFill>
        <p:spPr bwMode="auto">
          <a:xfrm>
            <a:off x="5015877" y="4209722"/>
            <a:ext cx="820624" cy="267713"/>
          </a:xfrm>
          <a:prstGeom prst="rect">
            <a:avLst/>
          </a:prstGeom>
          <a:noFill/>
          <a:extLst>
            <a:ext uri="{909E8E84-426E-40DD-AFC4-6F175D3DCCD1}">
              <a14:hiddenFill xmlns:a14="http://schemas.microsoft.com/office/drawing/2010/main">
                <a:solidFill>
                  <a:srgbClr val="FFFFFF"/>
                </a:solidFill>
              </a14:hiddenFill>
            </a:ext>
          </a:extLst>
        </p:spPr>
      </p:pic>
      <p:pic>
        <p:nvPicPr>
          <p:cNvPr id="311" name="Picture 13" descr="sharpcloud"/>
          <p:cNvPicPr>
            <a:picLocks noChangeAspect="1" noChangeArrowheads="1"/>
          </p:cNvPicPr>
          <p:nvPr/>
        </p:nvPicPr>
        <p:blipFill>
          <a:blip r:embed="rId87" cstate="email">
            <a:extLst>
              <a:ext uri="{28A0092B-C50C-407E-A947-70E740481C1C}">
                <a14:useLocalDpi xmlns:a14="http://schemas.microsoft.com/office/drawing/2010/main"/>
              </a:ext>
            </a:extLst>
          </a:blip>
          <a:srcRect/>
          <a:stretch>
            <a:fillRect/>
          </a:stretch>
        </p:blipFill>
        <p:spPr bwMode="auto">
          <a:xfrm>
            <a:off x="4730925" y="4498741"/>
            <a:ext cx="708463" cy="131129"/>
          </a:xfrm>
          <a:prstGeom prst="rect">
            <a:avLst/>
          </a:prstGeom>
          <a:noFill/>
          <a:extLst>
            <a:ext uri="{909E8E84-426E-40DD-AFC4-6F175D3DCCD1}">
              <a14:hiddenFill xmlns:a14="http://schemas.microsoft.com/office/drawing/2010/main">
                <a:solidFill>
                  <a:srgbClr val="FFFFFF"/>
                </a:solidFill>
              </a14:hiddenFill>
            </a:ext>
          </a:extLst>
        </p:spPr>
      </p:pic>
      <p:pic>
        <p:nvPicPr>
          <p:cNvPr id="312" name="Picture 62" descr="EPS Software"/>
          <p:cNvPicPr>
            <a:picLocks noChangeAspect="1" noChangeArrowheads="1"/>
          </p:cNvPicPr>
          <p:nvPr/>
        </p:nvPicPr>
        <p:blipFill rotWithShape="1">
          <a:blip r:embed="rId88" cstate="email">
            <a:extLst>
              <a:ext uri="{28A0092B-C50C-407E-A947-70E740481C1C}">
                <a14:useLocalDpi xmlns:a14="http://schemas.microsoft.com/office/drawing/2010/main"/>
              </a:ext>
            </a:extLst>
          </a:blip>
          <a:srcRect/>
          <a:stretch/>
        </p:blipFill>
        <p:spPr bwMode="auto">
          <a:xfrm>
            <a:off x="5566189" y="2908475"/>
            <a:ext cx="374202" cy="254551"/>
          </a:xfrm>
          <a:prstGeom prst="rect">
            <a:avLst/>
          </a:prstGeom>
          <a:noFill/>
          <a:extLst>
            <a:ext uri="{909E8E84-426E-40DD-AFC4-6F175D3DCCD1}">
              <a14:hiddenFill xmlns:a14="http://schemas.microsoft.com/office/drawing/2010/main">
                <a:solidFill>
                  <a:srgbClr val="FFFFFF"/>
                </a:solidFill>
              </a14:hiddenFill>
            </a:ext>
          </a:extLst>
        </p:spPr>
      </p:pic>
      <p:pic>
        <p:nvPicPr>
          <p:cNvPr id="313" name="Picture 64" descr="Formotus"/>
          <p:cNvPicPr>
            <a:picLocks noChangeAspect="1" noChangeArrowheads="1"/>
          </p:cNvPicPr>
          <p:nvPr/>
        </p:nvPicPr>
        <p:blipFill>
          <a:blip r:embed="rId89" cstate="email">
            <a:extLst>
              <a:ext uri="{28A0092B-C50C-407E-A947-70E740481C1C}">
                <a14:useLocalDpi xmlns:a14="http://schemas.microsoft.com/office/drawing/2010/main"/>
              </a:ext>
            </a:extLst>
          </a:blip>
          <a:srcRect/>
          <a:stretch>
            <a:fillRect/>
          </a:stretch>
        </p:blipFill>
        <p:spPr bwMode="auto">
          <a:xfrm>
            <a:off x="5274507" y="3564689"/>
            <a:ext cx="829586" cy="148414"/>
          </a:xfrm>
          <a:prstGeom prst="rect">
            <a:avLst/>
          </a:prstGeom>
          <a:noFill/>
          <a:extLst>
            <a:ext uri="{909E8E84-426E-40DD-AFC4-6F175D3DCCD1}">
              <a14:hiddenFill xmlns:a14="http://schemas.microsoft.com/office/drawing/2010/main">
                <a:solidFill>
                  <a:srgbClr val="FFFFFF"/>
                </a:solidFill>
              </a14:hiddenFill>
            </a:ext>
          </a:extLst>
        </p:spPr>
      </p:pic>
      <p:pic>
        <p:nvPicPr>
          <p:cNvPr id="314" name="Picture 66" descr="GCommerce"/>
          <p:cNvPicPr>
            <a:picLocks noChangeAspect="1" noChangeArrowheads="1"/>
          </p:cNvPicPr>
          <p:nvPr/>
        </p:nvPicPr>
        <p:blipFill>
          <a:blip r:embed="rId90" cstate="email">
            <a:extLst>
              <a:ext uri="{28A0092B-C50C-407E-A947-70E740481C1C}">
                <a14:useLocalDpi xmlns:a14="http://schemas.microsoft.com/office/drawing/2010/main"/>
              </a:ext>
            </a:extLst>
          </a:blip>
          <a:srcRect/>
          <a:stretch>
            <a:fillRect/>
          </a:stretch>
        </p:blipFill>
        <p:spPr bwMode="auto">
          <a:xfrm>
            <a:off x="4694938" y="1672422"/>
            <a:ext cx="678833" cy="189310"/>
          </a:xfrm>
          <a:prstGeom prst="rect">
            <a:avLst/>
          </a:prstGeom>
          <a:noFill/>
          <a:extLst>
            <a:ext uri="{909E8E84-426E-40DD-AFC4-6F175D3DCCD1}">
              <a14:hiddenFill xmlns:a14="http://schemas.microsoft.com/office/drawing/2010/main">
                <a:solidFill>
                  <a:srgbClr val="FFFFFF"/>
                </a:solidFill>
              </a14:hiddenFill>
            </a:ext>
          </a:extLst>
        </p:spPr>
      </p:pic>
      <p:pic>
        <p:nvPicPr>
          <p:cNvPr id="315" name="Picture 68" descr="HCL Technologies"/>
          <p:cNvPicPr>
            <a:picLocks noChangeAspect="1" noChangeArrowheads="1"/>
          </p:cNvPicPr>
          <p:nvPr/>
        </p:nvPicPr>
        <p:blipFill rotWithShape="1">
          <a:blip r:embed="rId91" cstate="email">
            <a:extLst>
              <a:ext uri="{28A0092B-C50C-407E-A947-70E740481C1C}">
                <a14:useLocalDpi xmlns:a14="http://schemas.microsoft.com/office/drawing/2010/main"/>
              </a:ext>
            </a:extLst>
          </a:blip>
          <a:srcRect/>
          <a:stretch/>
        </p:blipFill>
        <p:spPr bwMode="auto">
          <a:xfrm>
            <a:off x="6024203" y="3005314"/>
            <a:ext cx="602267" cy="160263"/>
          </a:xfrm>
          <a:prstGeom prst="rect">
            <a:avLst/>
          </a:prstGeom>
          <a:noFill/>
          <a:extLst>
            <a:ext uri="{909E8E84-426E-40DD-AFC4-6F175D3DCCD1}">
              <a14:hiddenFill xmlns:a14="http://schemas.microsoft.com/office/drawing/2010/main">
                <a:solidFill>
                  <a:srgbClr val="FFFFFF"/>
                </a:solidFill>
              </a14:hiddenFill>
            </a:ext>
          </a:extLst>
        </p:spPr>
      </p:pic>
      <p:pic>
        <p:nvPicPr>
          <p:cNvPr id="316" name="Picture 70" descr="Intuit"/>
          <p:cNvPicPr>
            <a:picLocks noChangeAspect="1" noChangeArrowheads="1"/>
          </p:cNvPicPr>
          <p:nvPr/>
        </p:nvPicPr>
        <p:blipFill rotWithShape="1">
          <a:blip r:embed="rId92" cstate="email">
            <a:extLst>
              <a:ext uri="{28A0092B-C50C-407E-A947-70E740481C1C}">
                <a14:useLocalDpi xmlns:a14="http://schemas.microsoft.com/office/drawing/2010/main"/>
              </a:ext>
            </a:extLst>
          </a:blip>
          <a:srcRect/>
          <a:stretch/>
        </p:blipFill>
        <p:spPr bwMode="auto">
          <a:xfrm>
            <a:off x="5321493" y="2550956"/>
            <a:ext cx="671687" cy="186237"/>
          </a:xfrm>
          <a:prstGeom prst="rect">
            <a:avLst/>
          </a:prstGeom>
          <a:noFill/>
          <a:extLst>
            <a:ext uri="{909E8E84-426E-40DD-AFC4-6F175D3DCCD1}">
              <a14:hiddenFill xmlns:a14="http://schemas.microsoft.com/office/drawing/2010/main">
                <a:solidFill>
                  <a:srgbClr val="FFFFFF"/>
                </a:solidFill>
              </a14:hiddenFill>
            </a:ext>
          </a:extLst>
        </p:spPr>
      </p:pic>
      <p:pic>
        <p:nvPicPr>
          <p:cNvPr id="317" name="Picture 20" descr="Sharpcloud"/>
          <p:cNvPicPr>
            <a:picLocks noChangeAspect="1" noChangeArrowheads="1"/>
          </p:cNvPicPr>
          <p:nvPr/>
        </p:nvPicPr>
        <p:blipFill>
          <a:blip r:embed="rId93" cstate="email">
            <a:extLst>
              <a:ext uri="{28A0092B-C50C-407E-A947-70E740481C1C}">
                <a14:useLocalDpi xmlns:a14="http://schemas.microsoft.com/office/drawing/2010/main"/>
              </a:ext>
            </a:extLst>
          </a:blip>
          <a:srcRect/>
          <a:stretch>
            <a:fillRect/>
          </a:stretch>
        </p:blipFill>
        <p:spPr bwMode="auto">
          <a:xfrm>
            <a:off x="4516642" y="2543394"/>
            <a:ext cx="716253" cy="14669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18" name="Picture 72" descr="Invensys Operations Management"/>
          <p:cNvPicPr>
            <a:picLocks noChangeAspect="1" noChangeArrowheads="1"/>
          </p:cNvPicPr>
          <p:nvPr/>
        </p:nvPicPr>
        <p:blipFill>
          <a:blip r:embed="rId94" cstate="email">
            <a:extLst>
              <a:ext uri="{28A0092B-C50C-407E-A947-70E740481C1C}">
                <a14:useLocalDpi xmlns:a14="http://schemas.microsoft.com/office/drawing/2010/main"/>
              </a:ext>
            </a:extLst>
          </a:blip>
          <a:srcRect/>
          <a:stretch>
            <a:fillRect/>
          </a:stretch>
        </p:blipFill>
        <p:spPr bwMode="auto">
          <a:xfrm>
            <a:off x="2875450" y="4427225"/>
            <a:ext cx="974282" cy="184277"/>
          </a:xfrm>
          <a:prstGeom prst="rect">
            <a:avLst/>
          </a:prstGeom>
          <a:noFill/>
          <a:extLst>
            <a:ext uri="{909E8E84-426E-40DD-AFC4-6F175D3DCCD1}">
              <a14:hiddenFill xmlns:a14="http://schemas.microsoft.com/office/drawing/2010/main">
                <a:solidFill>
                  <a:srgbClr val="FFFFFF"/>
                </a:solidFill>
              </a14:hiddenFill>
            </a:ext>
          </a:extLst>
        </p:spPr>
      </p:pic>
      <p:pic>
        <p:nvPicPr>
          <p:cNvPr id="319" name="Picture 30" descr="SugarCRM"/>
          <p:cNvPicPr>
            <a:picLocks noChangeAspect="1" noChangeArrowheads="1"/>
          </p:cNvPicPr>
          <p:nvPr/>
        </p:nvPicPr>
        <p:blipFill rotWithShape="1">
          <a:blip r:embed="rId95" cstate="email">
            <a:extLst>
              <a:ext uri="{28A0092B-C50C-407E-A947-70E740481C1C}">
                <a14:useLocalDpi xmlns:a14="http://schemas.microsoft.com/office/drawing/2010/main"/>
              </a:ext>
            </a:extLst>
          </a:blip>
          <a:srcRect/>
          <a:stretch/>
        </p:blipFill>
        <p:spPr bwMode="auto">
          <a:xfrm>
            <a:off x="4195534" y="4237702"/>
            <a:ext cx="838820" cy="195801"/>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20" name="Picture 74" descr="ISHIR"/>
          <p:cNvPicPr>
            <a:picLocks noChangeAspect="1" noChangeArrowheads="1"/>
          </p:cNvPicPr>
          <p:nvPr/>
        </p:nvPicPr>
        <p:blipFill>
          <a:blip r:embed="rId96" cstate="email">
            <a:extLst>
              <a:ext uri="{28A0092B-C50C-407E-A947-70E740481C1C}">
                <a14:useLocalDpi xmlns:a14="http://schemas.microsoft.com/office/drawing/2010/main"/>
              </a:ext>
            </a:extLst>
          </a:blip>
          <a:srcRect/>
          <a:stretch>
            <a:fillRect/>
          </a:stretch>
        </p:blipFill>
        <p:spPr bwMode="auto">
          <a:xfrm>
            <a:off x="5229208" y="3966129"/>
            <a:ext cx="736593" cy="220921"/>
          </a:xfrm>
          <a:prstGeom prst="rect">
            <a:avLst/>
          </a:prstGeom>
          <a:noFill/>
          <a:extLst>
            <a:ext uri="{909E8E84-426E-40DD-AFC4-6F175D3DCCD1}">
              <a14:hiddenFill xmlns:a14="http://schemas.microsoft.com/office/drawing/2010/main">
                <a:solidFill>
                  <a:srgbClr val="FFFFFF"/>
                </a:solidFill>
              </a14:hiddenFill>
            </a:ext>
          </a:extLst>
        </p:spPr>
      </p:pic>
      <p:pic>
        <p:nvPicPr>
          <p:cNvPr id="321" name="Picture 76" descr="The Information Store"/>
          <p:cNvPicPr>
            <a:picLocks noChangeAspect="1" noChangeArrowheads="1"/>
          </p:cNvPicPr>
          <p:nvPr/>
        </p:nvPicPr>
        <p:blipFill>
          <a:blip r:embed="rId97" cstate="email">
            <a:extLst>
              <a:ext uri="{28A0092B-C50C-407E-A947-70E740481C1C}">
                <a14:useLocalDpi xmlns:a14="http://schemas.microsoft.com/office/drawing/2010/main"/>
              </a:ext>
            </a:extLst>
          </a:blip>
          <a:srcRect/>
          <a:stretch>
            <a:fillRect/>
          </a:stretch>
        </p:blipFill>
        <p:spPr bwMode="auto">
          <a:xfrm>
            <a:off x="4982848" y="1897086"/>
            <a:ext cx="252282" cy="303640"/>
          </a:xfrm>
          <a:prstGeom prst="rect">
            <a:avLst/>
          </a:prstGeom>
          <a:noFill/>
          <a:extLst>
            <a:ext uri="{909E8E84-426E-40DD-AFC4-6F175D3DCCD1}">
              <a14:hiddenFill xmlns:a14="http://schemas.microsoft.com/office/drawing/2010/main">
                <a:solidFill>
                  <a:srgbClr val="FFFFFF"/>
                </a:solidFill>
              </a14:hiddenFill>
            </a:ext>
          </a:extLst>
        </p:spPr>
      </p:pic>
      <p:pic>
        <p:nvPicPr>
          <p:cNvPr id="322" name="Picture 78" descr="Izenda LLC"/>
          <p:cNvPicPr>
            <a:picLocks noChangeAspect="1" noChangeArrowheads="1"/>
          </p:cNvPicPr>
          <p:nvPr/>
        </p:nvPicPr>
        <p:blipFill>
          <a:blip r:embed="rId98" cstate="email">
            <a:extLst>
              <a:ext uri="{28A0092B-C50C-407E-A947-70E740481C1C}">
                <a14:useLocalDpi xmlns:a14="http://schemas.microsoft.com/office/drawing/2010/main"/>
              </a:ext>
            </a:extLst>
          </a:blip>
          <a:srcRect/>
          <a:stretch>
            <a:fillRect/>
          </a:stretch>
        </p:blipFill>
        <p:spPr bwMode="auto">
          <a:xfrm>
            <a:off x="3255958" y="2814424"/>
            <a:ext cx="862314" cy="240479"/>
          </a:xfrm>
          <a:prstGeom prst="rect">
            <a:avLst/>
          </a:prstGeom>
          <a:noFill/>
          <a:extLst>
            <a:ext uri="{909E8E84-426E-40DD-AFC4-6F175D3DCCD1}">
              <a14:hiddenFill xmlns:a14="http://schemas.microsoft.com/office/drawing/2010/main">
                <a:solidFill>
                  <a:srgbClr val="FFFFFF"/>
                </a:solidFill>
              </a14:hiddenFill>
            </a:ext>
          </a:extLst>
        </p:spPr>
      </p:pic>
      <p:pic>
        <p:nvPicPr>
          <p:cNvPr id="323" name="Picture 62" descr="Epicore_Logo.png"/>
          <p:cNvPicPr>
            <a:picLocks noChangeAspect="1"/>
          </p:cNvPicPr>
          <p:nvPr/>
        </p:nvPicPr>
        <p:blipFill>
          <a:blip r:embed="rId99" cstate="email">
            <a:lum bright="-100000" contrast="-100000"/>
            <a:extLst>
              <a:ext uri="{28A0092B-C50C-407E-A947-70E740481C1C}">
                <a14:useLocalDpi xmlns:a14="http://schemas.microsoft.com/office/drawing/2010/main"/>
              </a:ext>
            </a:extLst>
          </a:blip>
          <a:srcRect/>
          <a:stretch>
            <a:fillRect/>
          </a:stretch>
        </p:blipFill>
        <p:spPr bwMode="auto">
          <a:xfrm>
            <a:off x="2916527" y="3119806"/>
            <a:ext cx="674503" cy="120959"/>
          </a:xfrm>
          <a:prstGeom prst="rect">
            <a:avLst/>
          </a:prstGeom>
          <a:noFill/>
          <a:ln w="9525">
            <a:noFill/>
            <a:miter lim="800000"/>
            <a:headEnd/>
            <a:tailEnd/>
          </a:ln>
          <a:effectLst/>
        </p:spPr>
      </p:pic>
      <p:pic>
        <p:nvPicPr>
          <p:cNvPr id="324" name="Picture 80" descr="K2"/>
          <p:cNvPicPr>
            <a:picLocks noChangeAspect="1" noChangeArrowheads="1"/>
          </p:cNvPicPr>
          <p:nvPr/>
        </p:nvPicPr>
        <p:blipFill>
          <a:blip r:embed="rId100" cstate="email">
            <a:extLst>
              <a:ext uri="{28A0092B-C50C-407E-A947-70E740481C1C}">
                <a14:useLocalDpi xmlns:a14="http://schemas.microsoft.com/office/drawing/2010/main"/>
              </a:ext>
            </a:extLst>
          </a:blip>
          <a:srcRect/>
          <a:stretch>
            <a:fillRect/>
          </a:stretch>
        </p:blipFill>
        <p:spPr bwMode="auto">
          <a:xfrm>
            <a:off x="4264451" y="2885430"/>
            <a:ext cx="306804" cy="182420"/>
          </a:xfrm>
          <a:prstGeom prst="rect">
            <a:avLst/>
          </a:prstGeom>
          <a:noFill/>
          <a:extLst>
            <a:ext uri="{909E8E84-426E-40DD-AFC4-6F175D3DCCD1}">
              <a14:hiddenFill xmlns:a14="http://schemas.microsoft.com/office/drawing/2010/main">
                <a:solidFill>
                  <a:srgbClr val="FFFFFF"/>
                </a:solidFill>
              </a14:hiddenFill>
            </a:ext>
          </a:extLst>
        </p:spPr>
      </p:pic>
      <p:pic>
        <p:nvPicPr>
          <p:cNvPr id="325" name="Picture 82" descr="Kobojo"/>
          <p:cNvPicPr>
            <a:picLocks noChangeAspect="1" noChangeArrowheads="1"/>
          </p:cNvPicPr>
          <p:nvPr/>
        </p:nvPicPr>
        <p:blipFill>
          <a:blip r:embed="rId101" cstate="email">
            <a:extLst>
              <a:ext uri="{28A0092B-C50C-407E-A947-70E740481C1C}">
                <a14:useLocalDpi xmlns:a14="http://schemas.microsoft.com/office/drawing/2010/main"/>
              </a:ext>
            </a:extLst>
          </a:blip>
          <a:srcRect/>
          <a:stretch>
            <a:fillRect/>
          </a:stretch>
        </p:blipFill>
        <p:spPr bwMode="auto">
          <a:xfrm>
            <a:off x="3811284" y="2380857"/>
            <a:ext cx="625224" cy="197388"/>
          </a:xfrm>
          <a:prstGeom prst="rect">
            <a:avLst/>
          </a:prstGeom>
          <a:noFill/>
          <a:extLst>
            <a:ext uri="{909E8E84-426E-40DD-AFC4-6F175D3DCCD1}">
              <a14:hiddenFill xmlns:a14="http://schemas.microsoft.com/office/drawing/2010/main">
                <a:solidFill>
                  <a:srgbClr val="FFFFFF"/>
                </a:solidFill>
              </a14:hiddenFill>
            </a:ext>
          </a:extLst>
        </p:spPr>
      </p:pic>
      <p:pic>
        <p:nvPicPr>
          <p:cNvPr id="326" name="Picture 84" descr="Mamut"/>
          <p:cNvPicPr>
            <a:picLocks noChangeAspect="1" noChangeArrowheads="1"/>
          </p:cNvPicPr>
          <p:nvPr/>
        </p:nvPicPr>
        <p:blipFill>
          <a:blip r:embed="rId102" cstate="email">
            <a:extLst>
              <a:ext uri="{28A0092B-C50C-407E-A947-70E740481C1C}">
                <a14:useLocalDpi xmlns:a14="http://schemas.microsoft.com/office/drawing/2010/main"/>
              </a:ext>
            </a:extLst>
          </a:blip>
          <a:srcRect/>
          <a:stretch>
            <a:fillRect/>
          </a:stretch>
        </p:blipFill>
        <p:spPr bwMode="auto">
          <a:xfrm>
            <a:off x="4046514" y="1922834"/>
            <a:ext cx="389994" cy="156828"/>
          </a:xfrm>
          <a:prstGeom prst="rect">
            <a:avLst/>
          </a:prstGeom>
          <a:noFill/>
          <a:extLst>
            <a:ext uri="{909E8E84-426E-40DD-AFC4-6F175D3DCCD1}">
              <a14:hiddenFill xmlns:a14="http://schemas.microsoft.com/office/drawing/2010/main">
                <a:solidFill>
                  <a:srgbClr val="FFFFFF"/>
                </a:solidFill>
              </a14:hiddenFill>
            </a:ext>
          </a:extLst>
        </p:spPr>
      </p:pic>
      <p:pic>
        <p:nvPicPr>
          <p:cNvPr id="327" name="Picture 86" descr="Metastorm"/>
          <p:cNvPicPr>
            <a:picLocks noChangeAspect="1" noChangeArrowheads="1"/>
          </p:cNvPicPr>
          <p:nvPr/>
        </p:nvPicPr>
        <p:blipFill rotWithShape="1">
          <a:blip r:embed="rId103" cstate="email">
            <a:extLst>
              <a:ext uri="{28A0092B-C50C-407E-A947-70E740481C1C}">
                <a14:useLocalDpi xmlns:a14="http://schemas.microsoft.com/office/drawing/2010/main"/>
              </a:ext>
            </a:extLst>
          </a:blip>
          <a:srcRect/>
          <a:stretch/>
        </p:blipFill>
        <p:spPr bwMode="auto">
          <a:xfrm>
            <a:off x="3667067" y="3007865"/>
            <a:ext cx="524306" cy="236802"/>
          </a:xfrm>
          <a:prstGeom prst="rect">
            <a:avLst/>
          </a:prstGeom>
          <a:noFill/>
          <a:extLst>
            <a:ext uri="{909E8E84-426E-40DD-AFC4-6F175D3DCCD1}">
              <a14:hiddenFill xmlns:a14="http://schemas.microsoft.com/office/drawing/2010/main">
                <a:solidFill>
                  <a:srgbClr val="FFFFFF"/>
                </a:solidFill>
              </a14:hiddenFill>
            </a:ext>
          </a:extLst>
        </p:spPr>
      </p:pic>
      <p:pic>
        <p:nvPicPr>
          <p:cNvPr id="328" name="Picture 88" descr="Quilink"/>
          <p:cNvPicPr>
            <a:picLocks noChangeAspect="1" noChangeArrowheads="1"/>
          </p:cNvPicPr>
          <p:nvPr/>
        </p:nvPicPr>
        <p:blipFill>
          <a:blip r:embed="rId104" cstate="email">
            <a:extLst>
              <a:ext uri="{28A0092B-C50C-407E-A947-70E740481C1C}">
                <a14:useLocalDpi xmlns:a14="http://schemas.microsoft.com/office/drawing/2010/main"/>
              </a:ext>
            </a:extLst>
          </a:blip>
          <a:srcRect/>
          <a:stretch>
            <a:fillRect/>
          </a:stretch>
        </p:blipFill>
        <p:spPr bwMode="auto">
          <a:xfrm>
            <a:off x="3455611" y="3573890"/>
            <a:ext cx="394971" cy="165351"/>
          </a:xfrm>
          <a:prstGeom prst="rect">
            <a:avLst/>
          </a:prstGeom>
          <a:noFill/>
          <a:extLst>
            <a:ext uri="{909E8E84-426E-40DD-AFC4-6F175D3DCCD1}">
              <a14:hiddenFill xmlns:a14="http://schemas.microsoft.com/office/drawing/2010/main">
                <a:solidFill>
                  <a:srgbClr val="FFFFFF"/>
                </a:solidFill>
              </a14:hiddenFill>
            </a:ext>
          </a:extLst>
        </p:spPr>
      </p:pic>
      <p:pic>
        <p:nvPicPr>
          <p:cNvPr id="329" name="Picture 90" descr="Sagastream"/>
          <p:cNvPicPr>
            <a:picLocks noChangeAspect="1" noChangeArrowheads="1"/>
          </p:cNvPicPr>
          <p:nvPr/>
        </p:nvPicPr>
        <p:blipFill>
          <a:blip r:embed="rId105" cstate="email">
            <a:extLst>
              <a:ext uri="{28A0092B-C50C-407E-A947-70E740481C1C}">
                <a14:useLocalDpi xmlns:a14="http://schemas.microsoft.com/office/drawing/2010/main"/>
              </a:ext>
            </a:extLst>
          </a:blip>
          <a:srcRect/>
          <a:stretch>
            <a:fillRect/>
          </a:stretch>
        </p:blipFill>
        <p:spPr bwMode="auto">
          <a:xfrm>
            <a:off x="5394211" y="3788841"/>
            <a:ext cx="750190" cy="118421"/>
          </a:xfrm>
          <a:prstGeom prst="rect">
            <a:avLst/>
          </a:prstGeom>
          <a:noFill/>
          <a:extLst>
            <a:ext uri="{909E8E84-426E-40DD-AFC4-6F175D3DCCD1}">
              <a14:hiddenFill xmlns:a14="http://schemas.microsoft.com/office/drawing/2010/main">
                <a:solidFill>
                  <a:srgbClr val="FFFFFF"/>
                </a:solidFill>
              </a14:hiddenFill>
            </a:ext>
          </a:extLst>
        </p:spPr>
      </p:pic>
      <p:pic>
        <p:nvPicPr>
          <p:cNvPr id="331" name="Picture 92" descr="SOASTA"/>
          <p:cNvPicPr>
            <a:picLocks noChangeAspect="1" noChangeArrowheads="1"/>
          </p:cNvPicPr>
          <p:nvPr/>
        </p:nvPicPr>
        <p:blipFill rotWithShape="1">
          <a:blip r:embed="rId106" cstate="email">
            <a:extLst>
              <a:ext uri="{28A0092B-C50C-407E-A947-70E740481C1C}">
                <a14:useLocalDpi xmlns:a14="http://schemas.microsoft.com/office/drawing/2010/main"/>
              </a:ext>
            </a:extLst>
          </a:blip>
          <a:srcRect/>
          <a:stretch/>
        </p:blipFill>
        <p:spPr bwMode="auto">
          <a:xfrm>
            <a:off x="2932106" y="3415096"/>
            <a:ext cx="477277" cy="141328"/>
          </a:xfrm>
          <a:prstGeom prst="rect">
            <a:avLst/>
          </a:prstGeom>
          <a:noFill/>
          <a:extLst>
            <a:ext uri="{909E8E84-426E-40DD-AFC4-6F175D3DCCD1}">
              <a14:hiddenFill xmlns:a14="http://schemas.microsoft.com/office/drawing/2010/main">
                <a:solidFill>
                  <a:srgbClr val="FFFFFF"/>
                </a:solidFill>
              </a14:hiddenFill>
            </a:ext>
          </a:extLst>
        </p:spPr>
      </p:pic>
      <p:pic>
        <p:nvPicPr>
          <p:cNvPr id="332" name="Picture 94" descr="SOFTENG"/>
          <p:cNvPicPr>
            <a:picLocks noChangeAspect="1" noChangeArrowheads="1"/>
          </p:cNvPicPr>
          <p:nvPr/>
        </p:nvPicPr>
        <p:blipFill>
          <a:blip r:embed="rId107" cstate="email">
            <a:extLst>
              <a:ext uri="{28A0092B-C50C-407E-A947-70E740481C1C}">
                <a14:useLocalDpi xmlns:a14="http://schemas.microsoft.com/office/drawing/2010/main"/>
              </a:ext>
            </a:extLst>
          </a:blip>
          <a:srcRect/>
          <a:stretch>
            <a:fillRect/>
          </a:stretch>
        </p:blipFill>
        <p:spPr bwMode="auto">
          <a:xfrm>
            <a:off x="5419610" y="1672422"/>
            <a:ext cx="794439" cy="204829"/>
          </a:xfrm>
          <a:prstGeom prst="rect">
            <a:avLst/>
          </a:prstGeom>
          <a:noFill/>
          <a:extLst>
            <a:ext uri="{909E8E84-426E-40DD-AFC4-6F175D3DCCD1}">
              <a14:hiddenFill xmlns:a14="http://schemas.microsoft.com/office/drawing/2010/main">
                <a:solidFill>
                  <a:srgbClr val="FFFFFF"/>
                </a:solidFill>
              </a14:hiddenFill>
            </a:ext>
          </a:extLst>
        </p:spPr>
      </p:pic>
      <p:pic>
        <p:nvPicPr>
          <p:cNvPr id="333" name="Picture 96" descr="Total Computer"/>
          <p:cNvPicPr>
            <a:picLocks noChangeAspect="1" noChangeArrowheads="1"/>
          </p:cNvPicPr>
          <p:nvPr/>
        </p:nvPicPr>
        <p:blipFill>
          <a:blip r:embed="rId108" cstate="email">
            <a:extLst>
              <a:ext uri="{28A0092B-C50C-407E-A947-70E740481C1C}">
                <a14:useLocalDpi xmlns:a14="http://schemas.microsoft.com/office/drawing/2010/main"/>
              </a:ext>
            </a:extLst>
          </a:blip>
          <a:srcRect/>
          <a:stretch>
            <a:fillRect/>
          </a:stretch>
        </p:blipFill>
        <p:spPr bwMode="auto">
          <a:xfrm>
            <a:off x="5306099" y="2309073"/>
            <a:ext cx="319426" cy="194967"/>
          </a:xfrm>
          <a:prstGeom prst="rect">
            <a:avLst/>
          </a:prstGeom>
          <a:noFill/>
          <a:extLst>
            <a:ext uri="{909E8E84-426E-40DD-AFC4-6F175D3DCCD1}">
              <a14:hiddenFill xmlns:a14="http://schemas.microsoft.com/office/drawing/2010/main">
                <a:solidFill>
                  <a:srgbClr val="FFFFFF"/>
                </a:solidFill>
              </a14:hiddenFill>
            </a:ext>
          </a:extLst>
        </p:spPr>
      </p:pic>
      <p:pic>
        <p:nvPicPr>
          <p:cNvPr id="334" name="Picture 98" descr="Total Computer Group"/>
          <p:cNvPicPr>
            <a:picLocks noChangeAspect="1" noChangeArrowheads="1"/>
          </p:cNvPicPr>
          <p:nvPr/>
        </p:nvPicPr>
        <p:blipFill>
          <a:blip r:embed="rId109" cstate="email">
            <a:extLst>
              <a:ext uri="{28A0092B-C50C-407E-A947-70E740481C1C}">
                <a14:useLocalDpi xmlns:a14="http://schemas.microsoft.com/office/drawing/2010/main"/>
              </a:ext>
            </a:extLst>
          </a:blip>
          <a:srcRect/>
          <a:stretch>
            <a:fillRect/>
          </a:stretch>
        </p:blipFill>
        <p:spPr bwMode="auto">
          <a:xfrm>
            <a:off x="2904936" y="4089594"/>
            <a:ext cx="473887" cy="172052"/>
          </a:xfrm>
          <a:prstGeom prst="rect">
            <a:avLst/>
          </a:prstGeom>
          <a:noFill/>
          <a:extLst>
            <a:ext uri="{909E8E84-426E-40DD-AFC4-6F175D3DCCD1}">
              <a14:hiddenFill xmlns:a14="http://schemas.microsoft.com/office/drawing/2010/main">
                <a:solidFill>
                  <a:srgbClr val="FFFFFF"/>
                </a:solidFill>
              </a14:hiddenFill>
            </a:ext>
          </a:extLst>
        </p:spPr>
      </p:pic>
      <p:pic>
        <p:nvPicPr>
          <p:cNvPr id="335" name="Picture 102" descr="TradeFacilitate"/>
          <p:cNvPicPr>
            <a:picLocks noChangeAspect="1" noChangeArrowheads="1"/>
          </p:cNvPicPr>
          <p:nvPr/>
        </p:nvPicPr>
        <p:blipFill>
          <a:blip r:embed="rId110" cstate="email">
            <a:extLst>
              <a:ext uri="{28A0092B-C50C-407E-A947-70E740481C1C}">
                <a14:useLocalDpi xmlns:a14="http://schemas.microsoft.com/office/drawing/2010/main"/>
              </a:ext>
            </a:extLst>
          </a:blip>
          <a:srcRect/>
          <a:stretch>
            <a:fillRect/>
          </a:stretch>
        </p:blipFill>
        <p:spPr bwMode="auto">
          <a:xfrm>
            <a:off x="3230598" y="4285559"/>
            <a:ext cx="765885" cy="117486"/>
          </a:xfrm>
          <a:prstGeom prst="rect">
            <a:avLst/>
          </a:prstGeom>
          <a:noFill/>
          <a:extLst>
            <a:ext uri="{909E8E84-426E-40DD-AFC4-6F175D3DCCD1}">
              <a14:hiddenFill xmlns:a14="http://schemas.microsoft.com/office/drawing/2010/main">
                <a:solidFill>
                  <a:srgbClr val="FFFFFF"/>
                </a:solidFill>
              </a14:hiddenFill>
            </a:ext>
          </a:extLst>
        </p:spPr>
      </p:pic>
      <p:pic>
        <p:nvPicPr>
          <p:cNvPr id="336" name="Picture 104" descr="Zmanda"/>
          <p:cNvPicPr>
            <a:picLocks noChangeAspect="1" noChangeArrowheads="1"/>
          </p:cNvPicPr>
          <p:nvPr/>
        </p:nvPicPr>
        <p:blipFill>
          <a:blip r:embed="rId111" cstate="email">
            <a:extLst>
              <a:ext uri="{28A0092B-C50C-407E-A947-70E740481C1C}">
                <a14:useLocalDpi xmlns:a14="http://schemas.microsoft.com/office/drawing/2010/main"/>
              </a:ext>
            </a:extLst>
          </a:blip>
          <a:srcRect/>
          <a:stretch>
            <a:fillRect/>
          </a:stretch>
        </p:blipFill>
        <p:spPr bwMode="auto">
          <a:xfrm>
            <a:off x="3701808" y="1686215"/>
            <a:ext cx="285803" cy="236619"/>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2"/>
          <p:cNvPicPr>
            <a:picLocks noChangeAspect="1" noChangeArrowheads="1"/>
          </p:cNvPicPr>
          <p:nvPr/>
        </p:nvPicPr>
        <p:blipFill>
          <a:blip r:embed="rId112" cstate="email">
            <a:extLst>
              <a:ext uri="{28A0092B-C50C-407E-A947-70E740481C1C}">
                <a14:useLocalDpi xmlns:a14="http://schemas.microsoft.com/office/drawing/2010/main"/>
              </a:ext>
            </a:extLst>
          </a:blip>
          <a:stretch>
            <a:fillRect/>
          </a:stretch>
        </p:blipFill>
        <p:spPr bwMode="auto">
          <a:xfrm>
            <a:off x="6286205" y="4337399"/>
            <a:ext cx="724901" cy="335657"/>
          </a:xfrm>
          <a:prstGeom prst="rect">
            <a:avLst/>
          </a:prstGeom>
          <a:noFill/>
          <a:extLst>
            <a:ext uri="{909E8E84-426E-40DD-AFC4-6F175D3DCCD1}">
              <a14:hiddenFill xmlns:a14="http://schemas.microsoft.com/office/drawing/2010/main">
                <a:solidFill>
                  <a:srgbClr val="FFFFFF"/>
                </a:solidFill>
              </a14:hiddenFill>
            </a:ext>
          </a:extLst>
        </p:spPr>
      </p:pic>
      <p:pic>
        <p:nvPicPr>
          <p:cNvPr id="275" name="Picture 2" descr="Infosys"/>
          <p:cNvPicPr>
            <a:picLocks noChangeAspect="1" noChangeArrowheads="1"/>
          </p:cNvPicPr>
          <p:nvPr/>
        </p:nvPicPr>
        <p:blipFill>
          <a:blip r:embed="rId113" cstate="email">
            <a:extLst>
              <a:ext uri="{28A0092B-C50C-407E-A947-70E740481C1C}">
                <a14:useLocalDpi xmlns:a14="http://schemas.microsoft.com/office/drawing/2010/main"/>
              </a:ext>
            </a:extLst>
          </a:blip>
          <a:srcRect/>
          <a:stretch>
            <a:fillRect/>
          </a:stretch>
        </p:blipFill>
        <p:spPr bwMode="auto">
          <a:xfrm>
            <a:off x="5944886" y="4089594"/>
            <a:ext cx="775728" cy="302376"/>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le 1"/>
          <p:cNvSpPr/>
          <p:nvPr/>
        </p:nvSpPr>
        <p:spPr bwMode="auto">
          <a:xfrm>
            <a:off x="448524" y="960431"/>
            <a:ext cx="2299124" cy="584746"/>
          </a:xfrm>
          <a:prstGeom prst="roundRect">
            <a:avLst>
              <a:gd name="adj" fmla="val 11148"/>
            </a:avLst>
          </a:prstGeom>
          <a:ln>
            <a:headEnd type="none" w="med" len="med"/>
            <a:tailEnd type="none" w="med" len="med"/>
          </a:ln>
          <a:effectLst>
            <a:innerShdw blurRad="127000" dir="11220000">
              <a:prstClr val="black">
                <a:alpha val="50000"/>
              </a:prstClr>
            </a:innerShdw>
          </a:effectLst>
          <a:scene3d>
            <a:camera prst="orthographicFront">
              <a:rot lat="0" lon="0" rev="0"/>
            </a:camera>
            <a:lightRig rig="threePt" dir="tl"/>
          </a:scene3d>
          <a:sp3d prstMaterial="matte"/>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spc="-50" dirty="0">
              <a:gradFill>
                <a:gsLst>
                  <a:gs pos="0">
                    <a:srgbClr val="000000"/>
                  </a:gs>
                  <a:gs pos="100000">
                    <a:srgbClr val="000000"/>
                  </a:gs>
                </a:gsLst>
                <a:lin ang="5400000" scaled="0"/>
              </a:gradFill>
            </a:endParaRPr>
          </a:p>
        </p:txBody>
      </p:sp>
      <p:sp>
        <p:nvSpPr>
          <p:cNvPr id="39" name="TextBox 38"/>
          <p:cNvSpPr txBox="1"/>
          <p:nvPr/>
        </p:nvSpPr>
        <p:spPr>
          <a:xfrm>
            <a:off x="675177" y="1008174"/>
            <a:ext cx="1887779" cy="489257"/>
          </a:xfrm>
          <a:prstGeom prst="rect">
            <a:avLst/>
          </a:prstGeom>
          <a:noFill/>
          <a:ln>
            <a:no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36" tIns="45718" rIns="91436" bIns="45718" numCol="1" rtlCol="0" anchor="ctr" anchorCtr="0" compatLnSpc="1">
            <a:prstTxWarp prst="textNoShape">
              <a:avLst/>
            </a:prstTxWarp>
          </a:bodyPr>
          <a:lstStyle>
            <a:defPPr>
              <a:defRPr lang="en-US"/>
            </a:defPPr>
            <a:lvl1pPr algn="ctr" defTabSz="914099" fontAlgn="base">
              <a:spcBef>
                <a:spcPct val="0"/>
              </a:spcBef>
              <a:spcAft>
                <a:spcPct val="0"/>
              </a:spcAft>
              <a:defRPr sz="2000">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914400" fontAlgn="auto">
              <a:spcBef>
                <a:spcPts val="0"/>
              </a:spcBef>
              <a:spcAft>
                <a:spcPts val="0"/>
              </a:spcAft>
              <a:defRPr/>
            </a:pPr>
            <a:r>
              <a:rPr lang="en-US" sz="2400" spc="-50" dirty="0" smtClean="0">
                <a:gradFill>
                  <a:gsLst>
                    <a:gs pos="0">
                      <a:srgbClr val="000000"/>
                    </a:gs>
                    <a:gs pos="100000">
                      <a:srgbClr val="000000"/>
                    </a:gs>
                  </a:gsLst>
                  <a:lin ang="5400000" scaled="0"/>
                </a:gradFill>
                <a:effectLst/>
              </a:rPr>
              <a:t>Clients</a:t>
            </a:r>
            <a:endParaRPr lang="en-US" sz="2400" spc="-50" dirty="0">
              <a:gradFill>
                <a:gsLst>
                  <a:gs pos="0">
                    <a:srgbClr val="000000"/>
                  </a:gs>
                  <a:gs pos="100000">
                    <a:srgbClr val="000000"/>
                  </a:gs>
                </a:gsLst>
                <a:lin ang="5400000" scaled="0"/>
              </a:gradFill>
              <a:effectLst/>
            </a:endParaRPr>
          </a:p>
        </p:txBody>
      </p:sp>
      <p:pic>
        <p:nvPicPr>
          <p:cNvPr id="237" name="Picture 6" descr="Associated Press"/>
          <p:cNvPicPr>
            <a:picLocks noChangeAspect="1" noChangeArrowheads="1"/>
          </p:cNvPicPr>
          <p:nvPr/>
        </p:nvPicPr>
        <p:blipFill rotWithShape="1">
          <a:blip r:embed="rId114" cstate="email">
            <a:extLst>
              <a:ext uri="{28A0092B-C50C-407E-A947-70E740481C1C}">
                <a14:useLocalDpi xmlns:a14="http://schemas.microsoft.com/office/drawing/2010/main"/>
              </a:ext>
            </a:extLst>
          </a:blip>
          <a:srcRect/>
          <a:stretch/>
        </p:blipFill>
        <p:spPr bwMode="auto">
          <a:xfrm>
            <a:off x="1157587" y="2394070"/>
            <a:ext cx="722684" cy="228830"/>
          </a:xfrm>
          <a:prstGeom prst="rect">
            <a:avLst/>
          </a:prstGeom>
          <a:noFill/>
          <a:effectLst/>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7166566" y="960431"/>
            <a:ext cx="1681132" cy="1995953"/>
            <a:chOff x="9552933" y="1280573"/>
            <a:chExt cx="2240926" cy="2661271"/>
          </a:xfrm>
        </p:grpSpPr>
        <p:pic>
          <p:nvPicPr>
            <p:cNvPr id="164" name="Picture 2" descr="E:\RESOURCES\DVD_ART36\Artwork_Imagery\Icons - Illustrations\Newspaper headlines quotes\Istock 5254152 - Torn paper newspaper news headlines quotes 1.png"/>
            <p:cNvPicPr>
              <a:picLocks noChangeAspect="1" noChangeArrowheads="1"/>
            </p:cNvPicPr>
            <p:nvPr/>
          </p:nvPicPr>
          <p:blipFill>
            <a:blip r:embed="rId115" cstate="email">
              <a:extLst>
                <a:ext uri="{28A0092B-C50C-407E-A947-70E740481C1C}">
                  <a14:useLocalDpi xmlns:a14="http://schemas.microsoft.com/office/drawing/2010/main"/>
                </a:ext>
              </a:extLst>
            </a:blip>
            <a:srcRect/>
            <a:stretch>
              <a:fillRect/>
            </a:stretch>
          </p:blipFill>
          <p:spPr bwMode="auto">
            <a:xfrm>
              <a:off x="9552933" y="1280573"/>
              <a:ext cx="2240926" cy="2661271"/>
            </a:xfrm>
            <a:prstGeom prst="rect">
              <a:avLst/>
            </a:prstGeom>
            <a:noFill/>
          </p:spPr>
        </p:pic>
        <p:sp>
          <p:nvSpPr>
            <p:cNvPr id="166" name="Rectangle 1"/>
            <p:cNvSpPr>
              <a:spLocks noChangeArrowheads="1"/>
            </p:cNvSpPr>
            <p:nvPr/>
          </p:nvSpPr>
          <p:spPr bwMode="auto">
            <a:xfrm>
              <a:off x="9585225" y="1389992"/>
              <a:ext cx="2135892" cy="16825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77788" indent="-77788" defTabSz="914400" fontAlgn="base">
                <a:spcBef>
                  <a:spcPct val="0"/>
                </a:spcBef>
                <a:spcAft>
                  <a:spcPct val="0"/>
                </a:spcAft>
              </a:pPr>
              <a:r>
                <a:rPr lang="en-US" sz="900" dirty="0"/>
                <a:t>« Grâce à la </a:t>
              </a:r>
              <a:r>
                <a:rPr lang="en-US" sz="900" dirty="0" err="1"/>
                <a:t>flexibilité</a:t>
              </a:r>
              <a:r>
                <a:rPr lang="en-US" sz="900" dirty="0"/>
                <a:t> de Windows Azure, nous </a:t>
              </a:r>
              <a:r>
                <a:rPr lang="en-US" sz="900" dirty="0" err="1"/>
                <a:t>pouvons</a:t>
              </a:r>
              <a:r>
                <a:rPr lang="en-US" sz="900" dirty="0"/>
                <a:t> nous </a:t>
              </a:r>
              <a:r>
                <a:rPr lang="en-US" sz="900" dirty="0" err="1"/>
                <a:t>concentrer</a:t>
              </a:r>
              <a:r>
                <a:rPr lang="en-US" sz="900" dirty="0"/>
                <a:t> </a:t>
              </a:r>
              <a:r>
                <a:rPr lang="en-US" sz="900" dirty="0" err="1"/>
                <a:t>sur</a:t>
              </a:r>
              <a:r>
                <a:rPr lang="en-US" sz="900" dirty="0"/>
                <a:t> le </a:t>
              </a:r>
              <a:r>
                <a:rPr lang="en-US" sz="900" dirty="0" err="1"/>
                <a:t>développement</a:t>
              </a:r>
              <a:r>
                <a:rPr lang="en-US" sz="900" dirty="0"/>
                <a:t> de </a:t>
              </a:r>
              <a:r>
                <a:rPr lang="en-US" sz="900" dirty="0" err="1"/>
                <a:t>nouvelles</a:t>
              </a:r>
              <a:r>
                <a:rPr lang="en-US" sz="900" dirty="0"/>
                <a:t> </a:t>
              </a:r>
              <a:r>
                <a:rPr lang="en-US" sz="900" dirty="0" err="1"/>
                <a:t>fonctionnalités</a:t>
              </a:r>
              <a:r>
                <a:rPr lang="en-US" sz="900" dirty="0"/>
                <a:t> pour </a:t>
              </a:r>
              <a:r>
                <a:rPr lang="en-US" sz="900" dirty="0" err="1"/>
                <a:t>nos</a:t>
              </a:r>
              <a:r>
                <a:rPr lang="en-US" sz="900" dirty="0"/>
                <a:t> clients – </a:t>
              </a:r>
              <a:r>
                <a:rPr lang="en-US" sz="900" dirty="0" err="1"/>
                <a:t>ce</a:t>
              </a:r>
              <a:r>
                <a:rPr lang="en-US" sz="900" dirty="0"/>
                <a:t> qui nous rend plus </a:t>
              </a:r>
              <a:r>
                <a:rPr lang="en-US" sz="900" dirty="0" err="1"/>
                <a:t>concurrentiel</a:t>
              </a:r>
              <a:r>
                <a:rPr lang="en-US" sz="900" dirty="0"/>
                <a:t>. »</a:t>
              </a:r>
              <a:r>
                <a:rPr lang="en-US" sz="900" dirty="0" smtClean="0">
                  <a:ea typeface="Calibri" pitchFamily="34" charset="0"/>
                  <a:cs typeface="Times New Roman" pitchFamily="18" charset="0"/>
                </a:rPr>
                <a:t/>
              </a:r>
              <a:br>
                <a:rPr lang="en-US" sz="900" dirty="0" smtClean="0">
                  <a:ea typeface="Calibri" pitchFamily="34" charset="0"/>
                  <a:cs typeface="Times New Roman" pitchFamily="18" charset="0"/>
                </a:rPr>
              </a:br>
              <a:r>
                <a:rPr lang="en-US" sz="300" dirty="0" smtClean="0">
                  <a:ea typeface="Calibri" pitchFamily="34" charset="0"/>
                  <a:cs typeface="Times New Roman" pitchFamily="18" charset="0"/>
                </a:rPr>
                <a:t>	</a:t>
              </a:r>
              <a:endParaRPr lang="en-US" sz="1100" dirty="0" smtClean="0">
                <a:latin typeface="Segoe UI" pitchFamily="34" charset="0"/>
                <a:cs typeface="Segoe UI" pitchFamily="34" charset="0"/>
              </a:endParaRPr>
            </a:p>
          </p:txBody>
        </p:sp>
        <p:sp>
          <p:nvSpPr>
            <p:cNvPr id="168" name="Rectangle 1"/>
            <p:cNvSpPr>
              <a:spLocks noChangeArrowheads="1"/>
            </p:cNvSpPr>
            <p:nvPr/>
          </p:nvSpPr>
          <p:spPr bwMode="auto">
            <a:xfrm>
              <a:off x="9690726" y="2930467"/>
              <a:ext cx="1518189" cy="4514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2388" lvl="0" indent="-52388" defTabSz="914400" fontAlgn="base">
                <a:spcBef>
                  <a:spcPct val="0"/>
                </a:spcBef>
                <a:spcAft>
                  <a:spcPct val="0"/>
                </a:spcAft>
              </a:pPr>
              <a:r>
                <a:rPr lang="en-US" sz="300" i="1" dirty="0">
                  <a:gradFill>
                    <a:gsLst>
                      <a:gs pos="52000">
                        <a:srgbClr val="000000"/>
                      </a:gs>
                      <a:gs pos="83000">
                        <a:srgbClr val="000000"/>
                      </a:gs>
                    </a:gsLst>
                    <a:lin ang="5400000" scaled="1"/>
                  </a:gradFill>
                  <a:latin typeface="Segoe" charset="0"/>
                  <a:ea typeface="Calibri" pitchFamily="34" charset="0"/>
                  <a:cs typeface="Times New Roman" pitchFamily="18" charset="0"/>
                </a:rPr>
                <a:t>– </a:t>
              </a:r>
              <a:r>
                <a:rPr lang="en-US" sz="600" b="1" i="1" dirty="0">
                  <a:gradFill>
                    <a:gsLst>
                      <a:gs pos="52000">
                        <a:srgbClr val="000000"/>
                      </a:gs>
                      <a:gs pos="83000">
                        <a:srgbClr val="000000"/>
                      </a:gs>
                    </a:gsLst>
                    <a:lin ang="5400000" scaled="1"/>
                  </a:gradFill>
                  <a:latin typeface="Segoe" charset="0"/>
                  <a:ea typeface="Calibri" pitchFamily="34" charset="0"/>
                  <a:cs typeface="Times New Roman" pitchFamily="18" charset="0"/>
                </a:rPr>
                <a:t>Andy Lapin,</a:t>
              </a:r>
              <a:br>
                <a:rPr lang="en-US" sz="600" b="1" i="1" dirty="0">
                  <a:gradFill>
                    <a:gsLst>
                      <a:gs pos="52000">
                        <a:srgbClr val="000000"/>
                      </a:gs>
                      <a:gs pos="83000">
                        <a:srgbClr val="000000"/>
                      </a:gs>
                    </a:gsLst>
                    <a:lin ang="5400000" scaled="1"/>
                  </a:gradFill>
                  <a:latin typeface="Segoe" charset="0"/>
                  <a:ea typeface="Calibri" pitchFamily="34" charset="0"/>
                  <a:cs typeface="Times New Roman" pitchFamily="18" charset="0"/>
                </a:rPr>
              </a:br>
              <a:r>
                <a:rPr lang="en-US" sz="500" b="1" i="1" dirty="0" err="1">
                  <a:gradFill>
                    <a:gsLst>
                      <a:gs pos="52000">
                        <a:srgbClr val="000000"/>
                      </a:gs>
                      <a:gs pos="83000">
                        <a:srgbClr val="000000"/>
                      </a:gs>
                    </a:gsLst>
                    <a:lin ang="5400000" scaled="1"/>
                  </a:gradFill>
                  <a:latin typeface="Segoe" charset="0"/>
                  <a:ea typeface="Calibri" pitchFamily="34" charset="0"/>
                  <a:cs typeface="Times New Roman" pitchFamily="18" charset="0"/>
                </a:rPr>
                <a:t>Directeur</a:t>
              </a:r>
              <a:r>
                <a:rPr lang="en-US" sz="500" b="1" i="1" dirty="0">
                  <a:gradFill>
                    <a:gsLst>
                      <a:gs pos="52000">
                        <a:srgbClr val="000000"/>
                      </a:gs>
                      <a:gs pos="83000">
                        <a:srgbClr val="000000"/>
                      </a:gs>
                    </a:gsLst>
                    <a:lin ang="5400000" scaled="1"/>
                  </a:gradFill>
                  <a:latin typeface="Segoe" charset="0"/>
                  <a:ea typeface="Calibri" pitchFamily="34" charset="0"/>
                  <a:cs typeface="Times New Roman" pitchFamily="18" charset="0"/>
                </a:rPr>
                <a:t> de </a:t>
              </a:r>
              <a:r>
                <a:rPr lang="en-US" sz="500" b="1" i="1" dirty="0" err="1">
                  <a:gradFill>
                    <a:gsLst>
                      <a:gs pos="52000">
                        <a:srgbClr val="000000"/>
                      </a:gs>
                      <a:gs pos="83000">
                        <a:srgbClr val="000000"/>
                      </a:gs>
                    </a:gsLst>
                    <a:lin ang="5400000" scaled="1"/>
                  </a:gradFill>
                  <a:latin typeface="Segoe" charset="0"/>
                  <a:ea typeface="Calibri" pitchFamily="34" charset="0"/>
                  <a:cs typeface="Times New Roman" pitchFamily="18" charset="0"/>
                </a:rPr>
                <a:t>l’architecture</a:t>
              </a:r>
              <a:r>
                <a:rPr lang="en-US" sz="500" b="1" i="1" dirty="0">
                  <a:gradFill>
                    <a:gsLst>
                      <a:gs pos="52000">
                        <a:srgbClr val="000000"/>
                      </a:gs>
                      <a:gs pos="83000">
                        <a:srgbClr val="000000"/>
                      </a:gs>
                    </a:gsLst>
                    <a:lin ang="5400000" scaled="1"/>
                  </a:gradFill>
                  <a:latin typeface="Segoe" charset="0"/>
                  <a:ea typeface="Calibri" pitchFamily="34" charset="0"/>
                  <a:cs typeface="Times New Roman" pitchFamily="18" charset="0"/>
                </a:rPr>
                <a:t> </a:t>
              </a:r>
              <a:r>
                <a:rPr lang="en-US" sz="500" b="1" i="1" dirty="0" err="1">
                  <a:gradFill>
                    <a:gsLst>
                      <a:gs pos="52000">
                        <a:srgbClr val="000000"/>
                      </a:gs>
                      <a:gs pos="83000">
                        <a:srgbClr val="000000"/>
                      </a:gs>
                    </a:gsLst>
                    <a:lin ang="5400000" scaled="1"/>
                  </a:gradFill>
                  <a:latin typeface="Segoe" charset="0"/>
                  <a:ea typeface="Calibri" pitchFamily="34" charset="0"/>
                  <a:cs typeface="Times New Roman" pitchFamily="18" charset="0"/>
                </a:rPr>
                <a:t>d’entreprise</a:t>
              </a:r>
              <a:endParaRPr lang="en-US" sz="500" b="1" i="1" dirty="0">
                <a:gradFill>
                  <a:gsLst>
                    <a:gs pos="52000">
                      <a:srgbClr val="000000"/>
                    </a:gs>
                    <a:gs pos="83000">
                      <a:srgbClr val="000000"/>
                    </a:gs>
                  </a:gsLst>
                  <a:lin ang="5400000" scaled="1"/>
                </a:gradFill>
                <a:latin typeface="Segoe" charset="0"/>
                <a:ea typeface="Calibri" pitchFamily="34" charset="0"/>
                <a:cs typeface="Times New Roman" pitchFamily="18" charset="0"/>
              </a:endParaRPr>
            </a:p>
          </p:txBody>
        </p:sp>
      </p:grpSp>
      <p:grpSp>
        <p:nvGrpSpPr>
          <p:cNvPr id="4" name="Group 3"/>
          <p:cNvGrpSpPr/>
          <p:nvPr/>
        </p:nvGrpSpPr>
        <p:grpSpPr>
          <a:xfrm>
            <a:off x="7190792" y="2861915"/>
            <a:ext cx="1730357" cy="1923932"/>
            <a:chOff x="9585225" y="3815885"/>
            <a:chExt cx="2306542" cy="2565243"/>
          </a:xfrm>
        </p:grpSpPr>
        <p:pic>
          <p:nvPicPr>
            <p:cNvPr id="165" name="Picture 2" descr="E:\RESOURCES\DVD_ART36\Artwork_Imagery\Icons - Illustrations\Newspaper headlines quotes\Istock 5254152 - Torn paper newspaper news headlines quotes 1.png"/>
            <p:cNvPicPr>
              <a:picLocks noChangeAspect="1" noChangeArrowheads="1"/>
            </p:cNvPicPr>
            <p:nvPr/>
          </p:nvPicPr>
          <p:blipFill>
            <a:blip r:embed="rId116" cstate="email">
              <a:extLst>
                <a:ext uri="{28A0092B-C50C-407E-A947-70E740481C1C}">
                  <a14:useLocalDpi xmlns:a14="http://schemas.microsoft.com/office/drawing/2010/main"/>
                </a:ext>
              </a:extLst>
            </a:blip>
            <a:srcRect/>
            <a:stretch>
              <a:fillRect/>
            </a:stretch>
          </p:blipFill>
          <p:spPr bwMode="auto">
            <a:xfrm>
              <a:off x="9585225" y="3815885"/>
              <a:ext cx="2276149" cy="2565243"/>
            </a:xfrm>
            <a:prstGeom prst="rect">
              <a:avLst/>
            </a:prstGeom>
            <a:noFill/>
          </p:spPr>
        </p:pic>
        <p:sp>
          <p:nvSpPr>
            <p:cNvPr id="167" name="Rectangle 2"/>
            <p:cNvSpPr>
              <a:spLocks noChangeArrowheads="1"/>
            </p:cNvSpPr>
            <p:nvPr/>
          </p:nvSpPr>
          <p:spPr bwMode="auto">
            <a:xfrm>
              <a:off x="9616759" y="3902000"/>
              <a:ext cx="2116453" cy="21544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77788" indent="-77788" defTabSz="914400" fontAlgn="base">
                <a:spcBef>
                  <a:spcPct val="0"/>
                </a:spcBef>
                <a:spcAft>
                  <a:spcPct val="0"/>
                </a:spcAft>
              </a:pPr>
              <a:r>
                <a:rPr lang="en-US" sz="900" dirty="0"/>
                <a:t>« </a:t>
              </a:r>
              <a:r>
                <a:rPr lang="en-US" sz="900" dirty="0" err="1"/>
                <a:t>Ce</a:t>
              </a:r>
              <a:r>
                <a:rPr lang="en-US" sz="900" dirty="0"/>
                <a:t> qui nous a </a:t>
              </a:r>
              <a:r>
                <a:rPr lang="en-US" sz="900" dirty="0" err="1"/>
                <a:t>pris</a:t>
              </a:r>
              <a:r>
                <a:rPr lang="en-US" sz="900" dirty="0"/>
                <a:t> </a:t>
              </a:r>
              <a:r>
                <a:rPr lang="en-US" sz="900" dirty="0" err="1"/>
                <a:t>deux</a:t>
              </a:r>
              <a:r>
                <a:rPr lang="en-US" sz="900" dirty="0"/>
                <a:t> </a:t>
              </a:r>
              <a:r>
                <a:rPr lang="en-US" sz="900" dirty="0" err="1"/>
                <a:t>mois</a:t>
              </a:r>
              <a:r>
                <a:rPr lang="en-US" sz="900" dirty="0"/>
                <a:t> </a:t>
              </a:r>
              <a:r>
                <a:rPr lang="en-US" sz="900" dirty="0" err="1"/>
                <a:t>est</a:t>
              </a:r>
              <a:r>
                <a:rPr lang="en-US" sz="900" dirty="0"/>
                <a:t> </a:t>
              </a:r>
              <a:r>
                <a:rPr lang="en-US" sz="900" dirty="0" err="1"/>
                <a:t>réalisable</a:t>
              </a:r>
              <a:r>
                <a:rPr lang="en-US" sz="900" dirty="0"/>
                <a:t> </a:t>
              </a:r>
              <a:r>
                <a:rPr lang="en-US" sz="900" dirty="0" err="1"/>
                <a:t>maintenant</a:t>
              </a:r>
              <a:r>
                <a:rPr lang="en-US" sz="900" dirty="0"/>
                <a:t> en </a:t>
              </a:r>
              <a:r>
                <a:rPr lang="en-US" sz="900" dirty="0" err="1"/>
                <a:t>une</a:t>
              </a:r>
              <a:r>
                <a:rPr lang="en-US" sz="900" dirty="0"/>
                <a:t> </a:t>
              </a:r>
              <a:r>
                <a:rPr lang="en-US" sz="900" dirty="0" err="1"/>
                <a:t>semaine</a:t>
              </a:r>
              <a:r>
                <a:rPr lang="en-US" sz="900" dirty="0"/>
                <a:t> et nous </a:t>
              </a:r>
              <a:r>
                <a:rPr lang="en-US" sz="900" dirty="0" err="1"/>
                <a:t>pouvons</a:t>
              </a:r>
              <a:r>
                <a:rPr lang="en-US" sz="900" dirty="0"/>
                <a:t> </a:t>
              </a:r>
              <a:r>
                <a:rPr lang="en-US" sz="900" dirty="0" err="1"/>
                <a:t>réutiliser</a:t>
              </a:r>
              <a:r>
                <a:rPr lang="en-US" sz="900" dirty="0"/>
                <a:t> </a:t>
              </a:r>
              <a:r>
                <a:rPr lang="en-US" sz="900" dirty="0" err="1"/>
                <a:t>ces</a:t>
              </a:r>
              <a:r>
                <a:rPr lang="en-US" sz="900" dirty="0"/>
                <a:t> </a:t>
              </a:r>
              <a:r>
                <a:rPr lang="en-US" sz="900" dirty="0" err="1"/>
                <a:t>ressources</a:t>
              </a:r>
              <a:r>
                <a:rPr lang="en-US" sz="900" dirty="0"/>
                <a:t> </a:t>
              </a:r>
              <a:r>
                <a:rPr lang="en-US" sz="900" dirty="0" err="1"/>
                <a:t>informatiques</a:t>
              </a:r>
              <a:r>
                <a:rPr lang="en-US" sz="900" dirty="0"/>
                <a:t> </a:t>
              </a:r>
              <a:r>
                <a:rPr lang="en-US" sz="900" dirty="0" err="1"/>
                <a:t>sur</a:t>
              </a:r>
              <a:r>
                <a:rPr lang="en-US" sz="900" dirty="0"/>
                <a:t> des </a:t>
              </a:r>
              <a:r>
                <a:rPr lang="en-US" sz="900" dirty="0" err="1"/>
                <a:t>tâches</a:t>
              </a:r>
              <a:r>
                <a:rPr lang="en-US" sz="900" dirty="0"/>
                <a:t> plus </a:t>
              </a:r>
              <a:r>
                <a:rPr lang="en-US" sz="900" dirty="0" err="1"/>
                <a:t>stratégiques</a:t>
              </a:r>
              <a:r>
                <a:rPr lang="en-US" sz="900" dirty="0"/>
                <a:t>, </a:t>
              </a:r>
              <a:r>
                <a:rPr lang="en-US" sz="900" dirty="0" err="1"/>
                <a:t>comme</a:t>
              </a:r>
              <a:r>
                <a:rPr lang="en-US" sz="900" dirty="0"/>
                <a:t> le </a:t>
              </a:r>
              <a:r>
                <a:rPr lang="en-US" sz="900" dirty="0" err="1"/>
                <a:t>développement</a:t>
              </a:r>
              <a:r>
                <a:rPr lang="en-US" sz="900" dirty="0"/>
                <a:t> de nouveaux services. »</a:t>
              </a:r>
              <a:endParaRPr lang="en-US" sz="900" b="1" i="1" dirty="0">
                <a:latin typeface="Arial" pitchFamily="34" charset="0"/>
                <a:cs typeface="Arial" pitchFamily="34" charset="0"/>
              </a:endParaRPr>
            </a:p>
            <a:p>
              <a:pPr marL="77788" indent="-77788" defTabSz="914400" fontAlgn="base">
                <a:spcBef>
                  <a:spcPct val="0"/>
                </a:spcBef>
                <a:spcAft>
                  <a:spcPct val="0"/>
                </a:spcAft>
              </a:pPr>
              <a:r>
                <a:rPr lang="en-US" sz="900" dirty="0" smtClean="0">
                  <a:ea typeface="Calibri" pitchFamily="34" charset="0"/>
                  <a:cs typeface="Times New Roman" pitchFamily="18" charset="0"/>
                </a:rPr>
                <a:t/>
              </a:r>
              <a:br>
                <a:rPr lang="en-US" sz="900" dirty="0" smtClean="0">
                  <a:ea typeface="Calibri" pitchFamily="34" charset="0"/>
                  <a:cs typeface="Times New Roman" pitchFamily="18" charset="0"/>
                </a:rPr>
              </a:br>
              <a:r>
                <a:rPr lang="en-US" sz="900" dirty="0" smtClean="0">
                  <a:ea typeface="Calibri" pitchFamily="34" charset="0"/>
                  <a:cs typeface="Times New Roman" pitchFamily="18" charset="0"/>
                </a:rPr>
                <a:t>	</a:t>
              </a:r>
              <a:endParaRPr lang="en-US" sz="900" b="1" i="1" dirty="0" smtClean="0">
                <a:latin typeface="Segoe UI" pitchFamily="34" charset="0"/>
                <a:cs typeface="Segoe UI" pitchFamily="34" charset="0"/>
              </a:endParaRPr>
            </a:p>
          </p:txBody>
        </p:sp>
        <p:sp>
          <p:nvSpPr>
            <p:cNvPr id="169" name="Rectangle 2"/>
            <p:cNvSpPr>
              <a:spLocks noChangeArrowheads="1"/>
            </p:cNvSpPr>
            <p:nvPr/>
          </p:nvSpPr>
          <p:spPr bwMode="auto">
            <a:xfrm>
              <a:off x="9837511" y="5539803"/>
              <a:ext cx="2054256" cy="6155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77788" indent="-77788" defTabSz="914400" fontAlgn="base">
                <a:spcBef>
                  <a:spcPct val="0"/>
                </a:spcBef>
                <a:spcAft>
                  <a:spcPct val="0"/>
                </a:spcAft>
              </a:pPr>
              <a:r>
                <a:rPr lang="en-US" sz="800" dirty="0">
                  <a:gradFill>
                    <a:gsLst>
                      <a:gs pos="52000">
                        <a:srgbClr val="000000"/>
                      </a:gs>
                      <a:gs pos="83000">
                        <a:srgbClr val="000000"/>
                      </a:gs>
                    </a:gsLst>
                    <a:lin ang="5400000" scaled="1"/>
                  </a:gradFill>
                  <a:latin typeface="Segoe" charset="0"/>
                  <a:ea typeface="Calibri" pitchFamily="34" charset="0"/>
                  <a:cs typeface="Times New Roman" pitchFamily="18" charset="0"/>
                </a:rPr>
                <a:t>– </a:t>
              </a:r>
              <a:r>
                <a:rPr lang="en-US" sz="800" b="1" i="1" dirty="0">
                  <a:gradFill>
                    <a:gsLst>
                      <a:gs pos="52000">
                        <a:srgbClr val="000000"/>
                      </a:gs>
                      <a:gs pos="83000">
                        <a:srgbClr val="000000"/>
                      </a:gs>
                    </a:gsLst>
                    <a:lin ang="5400000" scaled="1"/>
                  </a:gradFill>
                  <a:latin typeface="Segoe" charset="0"/>
                  <a:ea typeface="Calibri" pitchFamily="34" charset="0"/>
                  <a:cs typeface="Times New Roman" pitchFamily="18" charset="0"/>
                </a:rPr>
                <a:t>Michael Hart  </a:t>
              </a:r>
              <a:br>
                <a:rPr lang="en-US" sz="800" b="1" i="1" dirty="0">
                  <a:gradFill>
                    <a:gsLst>
                      <a:gs pos="52000">
                        <a:srgbClr val="000000"/>
                      </a:gs>
                      <a:gs pos="83000">
                        <a:srgbClr val="000000"/>
                      </a:gs>
                    </a:gsLst>
                    <a:lin ang="5400000" scaled="1"/>
                  </a:gradFill>
                  <a:latin typeface="Segoe" charset="0"/>
                  <a:ea typeface="Calibri" pitchFamily="34" charset="0"/>
                  <a:cs typeface="Times New Roman" pitchFamily="18" charset="0"/>
                </a:rPr>
              </a:br>
              <a:r>
                <a:rPr lang="en-US" sz="800" b="1" i="1" dirty="0" err="1">
                  <a:gradFill>
                    <a:gsLst>
                      <a:gs pos="52000">
                        <a:srgbClr val="000000"/>
                      </a:gs>
                      <a:gs pos="83000">
                        <a:srgbClr val="000000"/>
                      </a:gs>
                    </a:gsLst>
                    <a:lin ang="5400000" scaled="1"/>
                  </a:gradFill>
                  <a:latin typeface="Segoe" charset="0"/>
                  <a:ea typeface="Calibri" pitchFamily="34" charset="0"/>
                  <a:cs typeface="Times New Roman" pitchFamily="18" charset="0"/>
                </a:rPr>
                <a:t>Architecte</a:t>
              </a:r>
              <a:r>
                <a:rPr lang="en-US" sz="800" b="1" i="1" dirty="0">
                  <a:gradFill>
                    <a:gsLst>
                      <a:gs pos="52000">
                        <a:srgbClr val="000000"/>
                      </a:gs>
                      <a:gs pos="83000">
                        <a:srgbClr val="000000"/>
                      </a:gs>
                    </a:gsLst>
                    <a:lin ang="5400000" scaled="1"/>
                  </a:gradFill>
                  <a:latin typeface="Segoe" charset="0"/>
                  <a:ea typeface="Calibri" pitchFamily="34" charset="0"/>
                  <a:cs typeface="Times New Roman" pitchFamily="18" charset="0"/>
                </a:rPr>
                <a:t> </a:t>
              </a:r>
              <a:r>
                <a:rPr lang="en-US" sz="800" b="1" i="1" dirty="0" err="1">
                  <a:gradFill>
                    <a:gsLst>
                      <a:gs pos="52000">
                        <a:srgbClr val="000000"/>
                      </a:gs>
                      <a:gs pos="83000">
                        <a:srgbClr val="000000"/>
                      </a:gs>
                    </a:gsLst>
                    <a:lin ang="5400000" scaled="1"/>
                  </a:gradFill>
                  <a:latin typeface="Segoe" charset="0"/>
                  <a:ea typeface="Calibri" pitchFamily="34" charset="0"/>
                  <a:cs typeface="Times New Roman" pitchFamily="18" charset="0"/>
                </a:rPr>
                <a:t>système</a:t>
              </a:r>
              <a:r>
                <a:rPr lang="en-US" sz="800" b="1" i="1" dirty="0">
                  <a:gradFill>
                    <a:gsLst>
                      <a:gs pos="52000">
                        <a:srgbClr val="000000"/>
                      </a:gs>
                      <a:gs pos="83000">
                        <a:srgbClr val="000000"/>
                      </a:gs>
                    </a:gsLst>
                    <a:lin ang="5400000" scaled="1"/>
                  </a:gradFill>
                  <a:latin typeface="Segoe" charset="0"/>
                  <a:ea typeface="Calibri" pitchFamily="34" charset="0"/>
                  <a:cs typeface="Times New Roman" pitchFamily="18" charset="0"/>
                </a:rPr>
                <a:t> et chef du </a:t>
              </a:r>
              <a:r>
                <a:rPr lang="en-US" sz="800" b="1" i="1" dirty="0" err="1">
                  <a:gradFill>
                    <a:gsLst>
                      <a:gs pos="52000">
                        <a:srgbClr val="000000"/>
                      </a:gs>
                      <a:gs pos="83000">
                        <a:srgbClr val="000000"/>
                      </a:gs>
                    </a:gsLst>
                    <a:lin ang="5400000" scaled="1"/>
                  </a:gradFill>
                  <a:latin typeface="Segoe" charset="0"/>
                  <a:ea typeface="Calibri" pitchFamily="34" charset="0"/>
                  <a:cs typeface="Times New Roman" pitchFamily="18" charset="0"/>
                </a:rPr>
                <a:t>développement</a:t>
              </a:r>
              <a:endParaRPr lang="en-US" sz="600" b="1" i="1" dirty="0">
                <a:gradFill>
                  <a:gsLst>
                    <a:gs pos="52000">
                      <a:srgbClr val="000000"/>
                    </a:gs>
                    <a:gs pos="83000">
                      <a:srgbClr val="000000"/>
                    </a:gs>
                  </a:gsLst>
                  <a:lin ang="5400000" scaled="1"/>
                </a:gradFill>
                <a:latin typeface="Arial" pitchFamily="34" charset="0"/>
                <a:cs typeface="Arial" pitchFamily="34" charset="0"/>
              </a:endParaRPr>
            </a:p>
          </p:txBody>
        </p:sp>
      </p:grpSp>
      <p:pic>
        <p:nvPicPr>
          <p:cNvPr id="5125" name="Picture 5" descr="H:\2010 jobs\logos\T_Systems-grey.png"/>
          <p:cNvPicPr>
            <a:picLocks noChangeAspect="1" noChangeArrowheads="1"/>
          </p:cNvPicPr>
          <p:nvPr/>
        </p:nvPicPr>
        <p:blipFill>
          <a:blip r:embed="rId117" cstate="email">
            <a:extLst>
              <a:ext uri="{28A0092B-C50C-407E-A947-70E740481C1C}">
                <a14:useLocalDpi xmlns:a14="http://schemas.microsoft.com/office/drawing/2010/main"/>
              </a:ext>
            </a:extLst>
          </a:blip>
          <a:srcRect/>
          <a:stretch>
            <a:fillRect/>
          </a:stretch>
        </p:blipFill>
        <p:spPr bwMode="auto">
          <a:xfrm>
            <a:off x="5975729" y="4666879"/>
            <a:ext cx="858668" cy="132346"/>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12" descr="Kelley Blue Book"/>
          <p:cNvPicPr>
            <a:picLocks noChangeAspect="1" noChangeArrowheads="1"/>
          </p:cNvPicPr>
          <p:nvPr/>
        </p:nvPicPr>
        <p:blipFill>
          <a:blip r:embed="rId118" cstate="email">
            <a:extLst>
              <a:ext uri="{28A0092B-C50C-407E-A947-70E740481C1C}">
                <a14:useLocalDpi xmlns:a14="http://schemas.microsoft.com/office/drawing/2010/main"/>
              </a:ext>
            </a:extLst>
          </a:blip>
          <a:srcRect/>
          <a:stretch>
            <a:fillRect/>
          </a:stretch>
        </p:blipFill>
        <p:spPr bwMode="auto">
          <a:xfrm>
            <a:off x="7408343" y="2506758"/>
            <a:ext cx="956180" cy="338559"/>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57" descr="Adslot_Logo.png"/>
          <p:cNvPicPr>
            <a:picLocks noChangeAspect="1"/>
          </p:cNvPicPr>
          <p:nvPr/>
        </p:nvPicPr>
        <p:blipFill>
          <a:blip r:embed="rId119" cstate="email">
            <a:extLst>
              <a:ext uri="{28A0092B-C50C-407E-A947-70E740481C1C}">
                <a14:useLocalDpi xmlns:a14="http://schemas.microsoft.com/office/drawing/2010/main"/>
              </a:ext>
            </a:extLst>
          </a:blip>
          <a:srcRect/>
          <a:stretch>
            <a:fillRect/>
          </a:stretch>
        </p:blipFill>
        <p:spPr bwMode="auto">
          <a:xfrm>
            <a:off x="7704646" y="4635866"/>
            <a:ext cx="671336" cy="280542"/>
          </a:xfrm>
          <a:prstGeom prst="rect">
            <a:avLst/>
          </a:prstGeom>
          <a:solidFill>
            <a:schemeClr val="tx1"/>
          </a:solidFill>
          <a:ln w="9525">
            <a:noFill/>
            <a:miter lim="800000"/>
            <a:headEnd/>
            <a:tailEnd/>
          </a:ln>
        </p:spPr>
      </p:pic>
    </p:spTree>
    <p:extLst>
      <p:ext uri="{BB962C8B-B14F-4D97-AF65-F5344CB8AC3E}">
        <p14:creationId xmlns:p14="http://schemas.microsoft.com/office/powerpoint/2010/main" val="59814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1000"/>
                                        <p:tgtEl>
                                          <p:spTgt spid="39"/>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66"/>
                                        </p:tgtEl>
                                        <p:attrNameLst>
                                          <p:attrName>style.visibility</p:attrName>
                                        </p:attrNameLst>
                                      </p:cBhvr>
                                      <p:to>
                                        <p:strVal val="visible"/>
                                      </p:to>
                                    </p:set>
                                    <p:animEffect transition="in" filter="fade">
                                      <p:cBhvr>
                                        <p:cTn id="14" dur="250"/>
                                        <p:tgtEl>
                                          <p:spTgt spid="66"/>
                                        </p:tgtEl>
                                      </p:cBhvr>
                                    </p:animEffect>
                                  </p:childTnLst>
                                </p:cTn>
                              </p:par>
                            </p:childTnLst>
                          </p:cTn>
                        </p:par>
                        <p:par>
                          <p:cTn id="15" fill="hold">
                            <p:stCondLst>
                              <p:cond delay="1250"/>
                            </p:stCondLst>
                            <p:childTnLst>
                              <p:par>
                                <p:cTn id="16" presetID="10" presetClass="entr" presetSubtype="0" fill="hold" nodeType="afterEffect">
                                  <p:stCondLst>
                                    <p:cond delay="0"/>
                                  </p:stCondLst>
                                  <p:childTnLst>
                                    <p:set>
                                      <p:cBhvr>
                                        <p:cTn id="17" dur="1" fill="hold">
                                          <p:stCondLst>
                                            <p:cond delay="0"/>
                                          </p:stCondLst>
                                        </p:cTn>
                                        <p:tgtEl>
                                          <p:spTgt spid="236"/>
                                        </p:tgtEl>
                                        <p:attrNameLst>
                                          <p:attrName>style.visibility</p:attrName>
                                        </p:attrNameLst>
                                      </p:cBhvr>
                                      <p:to>
                                        <p:strVal val="visible"/>
                                      </p:to>
                                    </p:set>
                                    <p:animEffect transition="in" filter="fade">
                                      <p:cBhvr>
                                        <p:cTn id="18" dur="1000"/>
                                        <p:tgtEl>
                                          <p:spTgt spid="236"/>
                                        </p:tgtEl>
                                      </p:cBhvr>
                                    </p:animEffect>
                                  </p:childTnLst>
                                </p:cTn>
                              </p:par>
                              <p:par>
                                <p:cTn id="19" presetID="10" presetClass="entr" presetSubtype="0" fill="hold" nodeType="withEffect">
                                  <p:stCondLst>
                                    <p:cond delay="0"/>
                                  </p:stCondLst>
                                  <p:childTnLst>
                                    <p:set>
                                      <p:cBhvr>
                                        <p:cTn id="20" dur="1" fill="hold">
                                          <p:stCondLst>
                                            <p:cond delay="0"/>
                                          </p:stCondLst>
                                        </p:cTn>
                                        <p:tgtEl>
                                          <p:spTgt spid="238"/>
                                        </p:tgtEl>
                                        <p:attrNameLst>
                                          <p:attrName>style.visibility</p:attrName>
                                        </p:attrNameLst>
                                      </p:cBhvr>
                                      <p:to>
                                        <p:strVal val="visible"/>
                                      </p:to>
                                    </p:set>
                                    <p:animEffect transition="in" filter="fade">
                                      <p:cBhvr>
                                        <p:cTn id="21" dur="1000"/>
                                        <p:tgtEl>
                                          <p:spTgt spid="238"/>
                                        </p:tgtEl>
                                      </p:cBhvr>
                                    </p:animEffect>
                                  </p:childTnLst>
                                </p:cTn>
                              </p:par>
                              <p:par>
                                <p:cTn id="22" presetID="10" presetClass="entr" presetSubtype="0" fill="hold" nodeType="withEffect">
                                  <p:stCondLst>
                                    <p:cond delay="0"/>
                                  </p:stCondLst>
                                  <p:childTnLst>
                                    <p:set>
                                      <p:cBhvr>
                                        <p:cTn id="23" dur="1" fill="hold">
                                          <p:stCondLst>
                                            <p:cond delay="0"/>
                                          </p:stCondLst>
                                        </p:cTn>
                                        <p:tgtEl>
                                          <p:spTgt spid="239"/>
                                        </p:tgtEl>
                                        <p:attrNameLst>
                                          <p:attrName>style.visibility</p:attrName>
                                        </p:attrNameLst>
                                      </p:cBhvr>
                                      <p:to>
                                        <p:strVal val="visible"/>
                                      </p:to>
                                    </p:set>
                                    <p:animEffect transition="in" filter="fade">
                                      <p:cBhvr>
                                        <p:cTn id="24" dur="1000"/>
                                        <p:tgtEl>
                                          <p:spTgt spid="239"/>
                                        </p:tgtEl>
                                      </p:cBhvr>
                                    </p:animEffect>
                                  </p:childTnLst>
                                </p:cTn>
                              </p:par>
                              <p:par>
                                <p:cTn id="25" presetID="10" presetClass="entr" presetSubtype="0" fill="hold" nodeType="withEffect">
                                  <p:stCondLst>
                                    <p:cond delay="0"/>
                                  </p:stCondLst>
                                  <p:childTnLst>
                                    <p:set>
                                      <p:cBhvr>
                                        <p:cTn id="26" dur="1" fill="hold">
                                          <p:stCondLst>
                                            <p:cond delay="0"/>
                                          </p:stCondLst>
                                        </p:cTn>
                                        <p:tgtEl>
                                          <p:spTgt spid="240"/>
                                        </p:tgtEl>
                                        <p:attrNameLst>
                                          <p:attrName>style.visibility</p:attrName>
                                        </p:attrNameLst>
                                      </p:cBhvr>
                                      <p:to>
                                        <p:strVal val="visible"/>
                                      </p:to>
                                    </p:set>
                                    <p:animEffect transition="in" filter="fade">
                                      <p:cBhvr>
                                        <p:cTn id="27" dur="1000"/>
                                        <p:tgtEl>
                                          <p:spTgt spid="240"/>
                                        </p:tgtEl>
                                      </p:cBhvr>
                                    </p:animEffect>
                                  </p:childTnLst>
                                </p:cTn>
                              </p:par>
                              <p:par>
                                <p:cTn id="28" presetID="10" presetClass="entr" presetSubtype="0" fill="hold" nodeType="withEffect">
                                  <p:stCondLst>
                                    <p:cond delay="0"/>
                                  </p:stCondLst>
                                  <p:childTnLst>
                                    <p:set>
                                      <p:cBhvr>
                                        <p:cTn id="29" dur="1" fill="hold">
                                          <p:stCondLst>
                                            <p:cond delay="0"/>
                                          </p:stCondLst>
                                        </p:cTn>
                                        <p:tgtEl>
                                          <p:spTgt spid="241"/>
                                        </p:tgtEl>
                                        <p:attrNameLst>
                                          <p:attrName>style.visibility</p:attrName>
                                        </p:attrNameLst>
                                      </p:cBhvr>
                                      <p:to>
                                        <p:strVal val="visible"/>
                                      </p:to>
                                    </p:set>
                                    <p:animEffect transition="in" filter="fade">
                                      <p:cBhvr>
                                        <p:cTn id="30" dur="1000"/>
                                        <p:tgtEl>
                                          <p:spTgt spid="241"/>
                                        </p:tgtEl>
                                      </p:cBhvr>
                                    </p:animEffect>
                                  </p:childTnLst>
                                </p:cTn>
                              </p:par>
                              <p:par>
                                <p:cTn id="31" presetID="10" presetClass="entr" presetSubtype="0" fill="hold" nodeType="withEffect">
                                  <p:stCondLst>
                                    <p:cond delay="0"/>
                                  </p:stCondLst>
                                  <p:childTnLst>
                                    <p:set>
                                      <p:cBhvr>
                                        <p:cTn id="32" dur="1" fill="hold">
                                          <p:stCondLst>
                                            <p:cond delay="0"/>
                                          </p:stCondLst>
                                        </p:cTn>
                                        <p:tgtEl>
                                          <p:spTgt spid="242"/>
                                        </p:tgtEl>
                                        <p:attrNameLst>
                                          <p:attrName>style.visibility</p:attrName>
                                        </p:attrNameLst>
                                      </p:cBhvr>
                                      <p:to>
                                        <p:strVal val="visible"/>
                                      </p:to>
                                    </p:set>
                                    <p:animEffect transition="in" filter="fade">
                                      <p:cBhvr>
                                        <p:cTn id="33" dur="1000"/>
                                        <p:tgtEl>
                                          <p:spTgt spid="242"/>
                                        </p:tgtEl>
                                      </p:cBhvr>
                                    </p:animEffect>
                                  </p:childTnLst>
                                </p:cTn>
                              </p:par>
                              <p:par>
                                <p:cTn id="34" presetID="10" presetClass="entr" presetSubtype="0" fill="hold" nodeType="withEffect">
                                  <p:stCondLst>
                                    <p:cond delay="0"/>
                                  </p:stCondLst>
                                  <p:childTnLst>
                                    <p:set>
                                      <p:cBhvr>
                                        <p:cTn id="35" dur="1" fill="hold">
                                          <p:stCondLst>
                                            <p:cond delay="0"/>
                                          </p:stCondLst>
                                        </p:cTn>
                                        <p:tgtEl>
                                          <p:spTgt spid="243"/>
                                        </p:tgtEl>
                                        <p:attrNameLst>
                                          <p:attrName>style.visibility</p:attrName>
                                        </p:attrNameLst>
                                      </p:cBhvr>
                                      <p:to>
                                        <p:strVal val="visible"/>
                                      </p:to>
                                    </p:set>
                                    <p:animEffect transition="in" filter="fade">
                                      <p:cBhvr>
                                        <p:cTn id="36" dur="1000"/>
                                        <p:tgtEl>
                                          <p:spTgt spid="243"/>
                                        </p:tgtEl>
                                      </p:cBhvr>
                                    </p:animEffect>
                                  </p:childTnLst>
                                </p:cTn>
                              </p:par>
                              <p:par>
                                <p:cTn id="37" presetID="10" presetClass="entr" presetSubtype="0" fill="hold" nodeType="withEffect">
                                  <p:stCondLst>
                                    <p:cond delay="0"/>
                                  </p:stCondLst>
                                  <p:childTnLst>
                                    <p:set>
                                      <p:cBhvr>
                                        <p:cTn id="38" dur="1" fill="hold">
                                          <p:stCondLst>
                                            <p:cond delay="0"/>
                                          </p:stCondLst>
                                        </p:cTn>
                                        <p:tgtEl>
                                          <p:spTgt spid="244"/>
                                        </p:tgtEl>
                                        <p:attrNameLst>
                                          <p:attrName>style.visibility</p:attrName>
                                        </p:attrNameLst>
                                      </p:cBhvr>
                                      <p:to>
                                        <p:strVal val="visible"/>
                                      </p:to>
                                    </p:set>
                                    <p:animEffect transition="in" filter="fade">
                                      <p:cBhvr>
                                        <p:cTn id="39" dur="1000"/>
                                        <p:tgtEl>
                                          <p:spTgt spid="244"/>
                                        </p:tgtEl>
                                      </p:cBhvr>
                                    </p:animEffect>
                                  </p:childTnLst>
                                </p:cTn>
                              </p:par>
                              <p:par>
                                <p:cTn id="40" presetID="10" presetClass="entr" presetSubtype="0" fill="hold" nodeType="withEffect">
                                  <p:stCondLst>
                                    <p:cond delay="0"/>
                                  </p:stCondLst>
                                  <p:childTnLst>
                                    <p:set>
                                      <p:cBhvr>
                                        <p:cTn id="41" dur="1" fill="hold">
                                          <p:stCondLst>
                                            <p:cond delay="0"/>
                                          </p:stCondLst>
                                        </p:cTn>
                                        <p:tgtEl>
                                          <p:spTgt spid="245"/>
                                        </p:tgtEl>
                                        <p:attrNameLst>
                                          <p:attrName>style.visibility</p:attrName>
                                        </p:attrNameLst>
                                      </p:cBhvr>
                                      <p:to>
                                        <p:strVal val="visible"/>
                                      </p:to>
                                    </p:set>
                                    <p:animEffect transition="in" filter="fade">
                                      <p:cBhvr>
                                        <p:cTn id="42" dur="1000"/>
                                        <p:tgtEl>
                                          <p:spTgt spid="245"/>
                                        </p:tgtEl>
                                      </p:cBhvr>
                                    </p:animEffect>
                                  </p:childTnLst>
                                </p:cTn>
                              </p:par>
                              <p:par>
                                <p:cTn id="43" presetID="10" presetClass="entr" presetSubtype="0" fill="hold" nodeType="withEffect">
                                  <p:stCondLst>
                                    <p:cond delay="0"/>
                                  </p:stCondLst>
                                  <p:childTnLst>
                                    <p:set>
                                      <p:cBhvr>
                                        <p:cTn id="44" dur="1" fill="hold">
                                          <p:stCondLst>
                                            <p:cond delay="0"/>
                                          </p:stCondLst>
                                        </p:cTn>
                                        <p:tgtEl>
                                          <p:spTgt spid="246"/>
                                        </p:tgtEl>
                                        <p:attrNameLst>
                                          <p:attrName>style.visibility</p:attrName>
                                        </p:attrNameLst>
                                      </p:cBhvr>
                                      <p:to>
                                        <p:strVal val="visible"/>
                                      </p:to>
                                    </p:set>
                                    <p:animEffect transition="in" filter="fade">
                                      <p:cBhvr>
                                        <p:cTn id="45" dur="1000"/>
                                        <p:tgtEl>
                                          <p:spTgt spid="246"/>
                                        </p:tgtEl>
                                      </p:cBhvr>
                                    </p:animEffect>
                                  </p:childTnLst>
                                </p:cTn>
                              </p:par>
                              <p:par>
                                <p:cTn id="46" presetID="10" presetClass="entr" presetSubtype="0" fill="hold" nodeType="withEffect">
                                  <p:stCondLst>
                                    <p:cond delay="0"/>
                                  </p:stCondLst>
                                  <p:childTnLst>
                                    <p:set>
                                      <p:cBhvr>
                                        <p:cTn id="47" dur="1" fill="hold">
                                          <p:stCondLst>
                                            <p:cond delay="0"/>
                                          </p:stCondLst>
                                        </p:cTn>
                                        <p:tgtEl>
                                          <p:spTgt spid="247"/>
                                        </p:tgtEl>
                                        <p:attrNameLst>
                                          <p:attrName>style.visibility</p:attrName>
                                        </p:attrNameLst>
                                      </p:cBhvr>
                                      <p:to>
                                        <p:strVal val="visible"/>
                                      </p:to>
                                    </p:set>
                                    <p:animEffect transition="in" filter="fade">
                                      <p:cBhvr>
                                        <p:cTn id="48" dur="1000"/>
                                        <p:tgtEl>
                                          <p:spTgt spid="247"/>
                                        </p:tgtEl>
                                      </p:cBhvr>
                                    </p:animEffect>
                                  </p:childTnLst>
                                </p:cTn>
                              </p:par>
                              <p:par>
                                <p:cTn id="49" presetID="10" presetClass="entr" presetSubtype="0" fill="hold" nodeType="withEffect">
                                  <p:stCondLst>
                                    <p:cond delay="0"/>
                                  </p:stCondLst>
                                  <p:childTnLst>
                                    <p:set>
                                      <p:cBhvr>
                                        <p:cTn id="50" dur="1" fill="hold">
                                          <p:stCondLst>
                                            <p:cond delay="0"/>
                                          </p:stCondLst>
                                        </p:cTn>
                                        <p:tgtEl>
                                          <p:spTgt spid="248"/>
                                        </p:tgtEl>
                                        <p:attrNameLst>
                                          <p:attrName>style.visibility</p:attrName>
                                        </p:attrNameLst>
                                      </p:cBhvr>
                                      <p:to>
                                        <p:strVal val="visible"/>
                                      </p:to>
                                    </p:set>
                                    <p:animEffect transition="in" filter="fade">
                                      <p:cBhvr>
                                        <p:cTn id="51" dur="1000"/>
                                        <p:tgtEl>
                                          <p:spTgt spid="248"/>
                                        </p:tgtEl>
                                      </p:cBhvr>
                                    </p:animEffect>
                                  </p:childTnLst>
                                </p:cTn>
                              </p:par>
                              <p:par>
                                <p:cTn id="52" presetID="10" presetClass="entr" presetSubtype="0" fill="hold" nodeType="withEffect">
                                  <p:stCondLst>
                                    <p:cond delay="0"/>
                                  </p:stCondLst>
                                  <p:childTnLst>
                                    <p:set>
                                      <p:cBhvr>
                                        <p:cTn id="53" dur="1" fill="hold">
                                          <p:stCondLst>
                                            <p:cond delay="0"/>
                                          </p:stCondLst>
                                        </p:cTn>
                                        <p:tgtEl>
                                          <p:spTgt spid="249"/>
                                        </p:tgtEl>
                                        <p:attrNameLst>
                                          <p:attrName>style.visibility</p:attrName>
                                        </p:attrNameLst>
                                      </p:cBhvr>
                                      <p:to>
                                        <p:strVal val="visible"/>
                                      </p:to>
                                    </p:set>
                                    <p:animEffect transition="in" filter="fade">
                                      <p:cBhvr>
                                        <p:cTn id="54" dur="1000"/>
                                        <p:tgtEl>
                                          <p:spTgt spid="249"/>
                                        </p:tgtEl>
                                      </p:cBhvr>
                                    </p:animEffect>
                                  </p:childTnLst>
                                </p:cTn>
                              </p:par>
                              <p:par>
                                <p:cTn id="55" presetID="10" presetClass="entr" presetSubtype="0" fill="hold" nodeType="withEffect">
                                  <p:stCondLst>
                                    <p:cond delay="0"/>
                                  </p:stCondLst>
                                  <p:childTnLst>
                                    <p:set>
                                      <p:cBhvr>
                                        <p:cTn id="56" dur="1" fill="hold">
                                          <p:stCondLst>
                                            <p:cond delay="0"/>
                                          </p:stCondLst>
                                        </p:cTn>
                                        <p:tgtEl>
                                          <p:spTgt spid="250"/>
                                        </p:tgtEl>
                                        <p:attrNameLst>
                                          <p:attrName>style.visibility</p:attrName>
                                        </p:attrNameLst>
                                      </p:cBhvr>
                                      <p:to>
                                        <p:strVal val="visible"/>
                                      </p:to>
                                    </p:set>
                                    <p:animEffect transition="in" filter="fade">
                                      <p:cBhvr>
                                        <p:cTn id="57" dur="1000"/>
                                        <p:tgtEl>
                                          <p:spTgt spid="250"/>
                                        </p:tgtEl>
                                      </p:cBhvr>
                                    </p:animEffect>
                                  </p:childTnLst>
                                </p:cTn>
                              </p:par>
                              <p:par>
                                <p:cTn id="58" presetID="10" presetClass="entr" presetSubtype="0" fill="hold" nodeType="withEffect">
                                  <p:stCondLst>
                                    <p:cond delay="0"/>
                                  </p:stCondLst>
                                  <p:childTnLst>
                                    <p:set>
                                      <p:cBhvr>
                                        <p:cTn id="59" dur="1" fill="hold">
                                          <p:stCondLst>
                                            <p:cond delay="0"/>
                                          </p:stCondLst>
                                        </p:cTn>
                                        <p:tgtEl>
                                          <p:spTgt spid="251"/>
                                        </p:tgtEl>
                                        <p:attrNameLst>
                                          <p:attrName>style.visibility</p:attrName>
                                        </p:attrNameLst>
                                      </p:cBhvr>
                                      <p:to>
                                        <p:strVal val="visible"/>
                                      </p:to>
                                    </p:set>
                                    <p:animEffect transition="in" filter="fade">
                                      <p:cBhvr>
                                        <p:cTn id="60" dur="1000"/>
                                        <p:tgtEl>
                                          <p:spTgt spid="251"/>
                                        </p:tgtEl>
                                      </p:cBhvr>
                                    </p:animEffect>
                                  </p:childTnLst>
                                </p:cTn>
                              </p:par>
                              <p:par>
                                <p:cTn id="61" presetID="10" presetClass="entr" presetSubtype="0" fill="hold" nodeType="withEffect">
                                  <p:stCondLst>
                                    <p:cond delay="0"/>
                                  </p:stCondLst>
                                  <p:childTnLst>
                                    <p:set>
                                      <p:cBhvr>
                                        <p:cTn id="62" dur="1" fill="hold">
                                          <p:stCondLst>
                                            <p:cond delay="0"/>
                                          </p:stCondLst>
                                        </p:cTn>
                                        <p:tgtEl>
                                          <p:spTgt spid="252"/>
                                        </p:tgtEl>
                                        <p:attrNameLst>
                                          <p:attrName>style.visibility</p:attrName>
                                        </p:attrNameLst>
                                      </p:cBhvr>
                                      <p:to>
                                        <p:strVal val="visible"/>
                                      </p:to>
                                    </p:set>
                                    <p:animEffect transition="in" filter="fade">
                                      <p:cBhvr>
                                        <p:cTn id="63" dur="1000"/>
                                        <p:tgtEl>
                                          <p:spTgt spid="252"/>
                                        </p:tgtEl>
                                      </p:cBhvr>
                                    </p:animEffect>
                                  </p:childTnLst>
                                </p:cTn>
                              </p:par>
                              <p:par>
                                <p:cTn id="64" presetID="10" presetClass="entr" presetSubtype="0" fill="hold" nodeType="withEffect">
                                  <p:stCondLst>
                                    <p:cond delay="0"/>
                                  </p:stCondLst>
                                  <p:childTnLst>
                                    <p:set>
                                      <p:cBhvr>
                                        <p:cTn id="65" dur="1" fill="hold">
                                          <p:stCondLst>
                                            <p:cond delay="0"/>
                                          </p:stCondLst>
                                        </p:cTn>
                                        <p:tgtEl>
                                          <p:spTgt spid="253"/>
                                        </p:tgtEl>
                                        <p:attrNameLst>
                                          <p:attrName>style.visibility</p:attrName>
                                        </p:attrNameLst>
                                      </p:cBhvr>
                                      <p:to>
                                        <p:strVal val="visible"/>
                                      </p:to>
                                    </p:set>
                                    <p:animEffect transition="in" filter="fade">
                                      <p:cBhvr>
                                        <p:cTn id="66" dur="1000"/>
                                        <p:tgtEl>
                                          <p:spTgt spid="253"/>
                                        </p:tgtEl>
                                      </p:cBhvr>
                                    </p:animEffect>
                                  </p:childTnLst>
                                </p:cTn>
                              </p:par>
                              <p:par>
                                <p:cTn id="67" presetID="10" presetClass="entr" presetSubtype="0" fill="hold" nodeType="withEffect">
                                  <p:stCondLst>
                                    <p:cond delay="0"/>
                                  </p:stCondLst>
                                  <p:childTnLst>
                                    <p:set>
                                      <p:cBhvr>
                                        <p:cTn id="68" dur="1" fill="hold">
                                          <p:stCondLst>
                                            <p:cond delay="0"/>
                                          </p:stCondLst>
                                        </p:cTn>
                                        <p:tgtEl>
                                          <p:spTgt spid="254"/>
                                        </p:tgtEl>
                                        <p:attrNameLst>
                                          <p:attrName>style.visibility</p:attrName>
                                        </p:attrNameLst>
                                      </p:cBhvr>
                                      <p:to>
                                        <p:strVal val="visible"/>
                                      </p:to>
                                    </p:set>
                                    <p:animEffect transition="in" filter="fade">
                                      <p:cBhvr>
                                        <p:cTn id="69" dur="1000"/>
                                        <p:tgtEl>
                                          <p:spTgt spid="254"/>
                                        </p:tgtEl>
                                      </p:cBhvr>
                                    </p:animEffect>
                                  </p:childTnLst>
                                </p:cTn>
                              </p:par>
                              <p:par>
                                <p:cTn id="70" presetID="10" presetClass="entr" presetSubtype="0" fill="hold" nodeType="withEffect">
                                  <p:stCondLst>
                                    <p:cond delay="0"/>
                                  </p:stCondLst>
                                  <p:childTnLst>
                                    <p:set>
                                      <p:cBhvr>
                                        <p:cTn id="71" dur="1" fill="hold">
                                          <p:stCondLst>
                                            <p:cond delay="0"/>
                                          </p:stCondLst>
                                        </p:cTn>
                                        <p:tgtEl>
                                          <p:spTgt spid="255"/>
                                        </p:tgtEl>
                                        <p:attrNameLst>
                                          <p:attrName>style.visibility</p:attrName>
                                        </p:attrNameLst>
                                      </p:cBhvr>
                                      <p:to>
                                        <p:strVal val="visible"/>
                                      </p:to>
                                    </p:set>
                                    <p:animEffect transition="in" filter="fade">
                                      <p:cBhvr>
                                        <p:cTn id="72" dur="1000"/>
                                        <p:tgtEl>
                                          <p:spTgt spid="255"/>
                                        </p:tgtEl>
                                      </p:cBhvr>
                                    </p:animEffect>
                                  </p:childTnLst>
                                </p:cTn>
                              </p:par>
                              <p:par>
                                <p:cTn id="73" presetID="10" presetClass="entr" presetSubtype="0" fill="hold" nodeType="withEffect">
                                  <p:stCondLst>
                                    <p:cond delay="0"/>
                                  </p:stCondLst>
                                  <p:childTnLst>
                                    <p:set>
                                      <p:cBhvr>
                                        <p:cTn id="74" dur="1" fill="hold">
                                          <p:stCondLst>
                                            <p:cond delay="0"/>
                                          </p:stCondLst>
                                        </p:cTn>
                                        <p:tgtEl>
                                          <p:spTgt spid="256"/>
                                        </p:tgtEl>
                                        <p:attrNameLst>
                                          <p:attrName>style.visibility</p:attrName>
                                        </p:attrNameLst>
                                      </p:cBhvr>
                                      <p:to>
                                        <p:strVal val="visible"/>
                                      </p:to>
                                    </p:set>
                                    <p:animEffect transition="in" filter="fade">
                                      <p:cBhvr>
                                        <p:cTn id="75" dur="1000"/>
                                        <p:tgtEl>
                                          <p:spTgt spid="256"/>
                                        </p:tgtEl>
                                      </p:cBhvr>
                                    </p:animEffect>
                                  </p:childTnLst>
                                </p:cTn>
                              </p:par>
                              <p:par>
                                <p:cTn id="76" presetID="10" presetClass="entr" presetSubtype="0" fill="hold" nodeType="withEffect">
                                  <p:stCondLst>
                                    <p:cond delay="0"/>
                                  </p:stCondLst>
                                  <p:childTnLst>
                                    <p:set>
                                      <p:cBhvr>
                                        <p:cTn id="77" dur="1" fill="hold">
                                          <p:stCondLst>
                                            <p:cond delay="0"/>
                                          </p:stCondLst>
                                        </p:cTn>
                                        <p:tgtEl>
                                          <p:spTgt spid="257"/>
                                        </p:tgtEl>
                                        <p:attrNameLst>
                                          <p:attrName>style.visibility</p:attrName>
                                        </p:attrNameLst>
                                      </p:cBhvr>
                                      <p:to>
                                        <p:strVal val="visible"/>
                                      </p:to>
                                    </p:set>
                                    <p:animEffect transition="in" filter="fade">
                                      <p:cBhvr>
                                        <p:cTn id="78" dur="1000"/>
                                        <p:tgtEl>
                                          <p:spTgt spid="257"/>
                                        </p:tgtEl>
                                      </p:cBhvr>
                                    </p:animEffect>
                                  </p:childTnLst>
                                </p:cTn>
                              </p:par>
                              <p:par>
                                <p:cTn id="79" presetID="10" presetClass="entr" presetSubtype="0" fill="hold" nodeType="withEffect">
                                  <p:stCondLst>
                                    <p:cond delay="0"/>
                                  </p:stCondLst>
                                  <p:childTnLst>
                                    <p:set>
                                      <p:cBhvr>
                                        <p:cTn id="80" dur="1" fill="hold">
                                          <p:stCondLst>
                                            <p:cond delay="0"/>
                                          </p:stCondLst>
                                        </p:cTn>
                                        <p:tgtEl>
                                          <p:spTgt spid="258"/>
                                        </p:tgtEl>
                                        <p:attrNameLst>
                                          <p:attrName>style.visibility</p:attrName>
                                        </p:attrNameLst>
                                      </p:cBhvr>
                                      <p:to>
                                        <p:strVal val="visible"/>
                                      </p:to>
                                    </p:set>
                                    <p:animEffect transition="in" filter="fade">
                                      <p:cBhvr>
                                        <p:cTn id="81" dur="1000"/>
                                        <p:tgtEl>
                                          <p:spTgt spid="258"/>
                                        </p:tgtEl>
                                      </p:cBhvr>
                                    </p:animEffect>
                                  </p:childTnLst>
                                </p:cTn>
                              </p:par>
                              <p:par>
                                <p:cTn id="82" presetID="10" presetClass="entr" presetSubtype="0" fill="hold" nodeType="withEffect">
                                  <p:stCondLst>
                                    <p:cond delay="0"/>
                                  </p:stCondLst>
                                  <p:childTnLst>
                                    <p:set>
                                      <p:cBhvr>
                                        <p:cTn id="83" dur="1" fill="hold">
                                          <p:stCondLst>
                                            <p:cond delay="0"/>
                                          </p:stCondLst>
                                        </p:cTn>
                                        <p:tgtEl>
                                          <p:spTgt spid="259"/>
                                        </p:tgtEl>
                                        <p:attrNameLst>
                                          <p:attrName>style.visibility</p:attrName>
                                        </p:attrNameLst>
                                      </p:cBhvr>
                                      <p:to>
                                        <p:strVal val="visible"/>
                                      </p:to>
                                    </p:set>
                                    <p:animEffect transition="in" filter="fade">
                                      <p:cBhvr>
                                        <p:cTn id="84" dur="1000"/>
                                        <p:tgtEl>
                                          <p:spTgt spid="259"/>
                                        </p:tgtEl>
                                      </p:cBhvr>
                                    </p:animEffect>
                                  </p:childTnLst>
                                </p:cTn>
                              </p:par>
                              <p:par>
                                <p:cTn id="85" presetID="10" presetClass="entr" presetSubtype="0" fill="hold" nodeType="withEffect">
                                  <p:stCondLst>
                                    <p:cond delay="0"/>
                                  </p:stCondLst>
                                  <p:childTnLst>
                                    <p:set>
                                      <p:cBhvr>
                                        <p:cTn id="86" dur="1" fill="hold">
                                          <p:stCondLst>
                                            <p:cond delay="0"/>
                                          </p:stCondLst>
                                        </p:cTn>
                                        <p:tgtEl>
                                          <p:spTgt spid="260"/>
                                        </p:tgtEl>
                                        <p:attrNameLst>
                                          <p:attrName>style.visibility</p:attrName>
                                        </p:attrNameLst>
                                      </p:cBhvr>
                                      <p:to>
                                        <p:strVal val="visible"/>
                                      </p:to>
                                    </p:set>
                                    <p:animEffect transition="in" filter="fade">
                                      <p:cBhvr>
                                        <p:cTn id="87" dur="1000"/>
                                        <p:tgtEl>
                                          <p:spTgt spid="260"/>
                                        </p:tgtEl>
                                      </p:cBhvr>
                                    </p:animEffect>
                                  </p:childTnLst>
                                </p:cTn>
                              </p:par>
                              <p:par>
                                <p:cTn id="88" presetID="10" presetClass="entr" presetSubtype="0" fill="hold" nodeType="withEffect">
                                  <p:stCondLst>
                                    <p:cond delay="0"/>
                                  </p:stCondLst>
                                  <p:childTnLst>
                                    <p:set>
                                      <p:cBhvr>
                                        <p:cTn id="89" dur="1" fill="hold">
                                          <p:stCondLst>
                                            <p:cond delay="0"/>
                                          </p:stCondLst>
                                        </p:cTn>
                                        <p:tgtEl>
                                          <p:spTgt spid="261"/>
                                        </p:tgtEl>
                                        <p:attrNameLst>
                                          <p:attrName>style.visibility</p:attrName>
                                        </p:attrNameLst>
                                      </p:cBhvr>
                                      <p:to>
                                        <p:strVal val="visible"/>
                                      </p:to>
                                    </p:set>
                                    <p:animEffect transition="in" filter="fade">
                                      <p:cBhvr>
                                        <p:cTn id="90" dur="1000"/>
                                        <p:tgtEl>
                                          <p:spTgt spid="261"/>
                                        </p:tgtEl>
                                      </p:cBhvr>
                                    </p:animEffect>
                                  </p:childTnLst>
                                </p:cTn>
                              </p:par>
                              <p:par>
                                <p:cTn id="91" presetID="10" presetClass="entr" presetSubtype="0" fill="hold" nodeType="withEffect">
                                  <p:stCondLst>
                                    <p:cond delay="0"/>
                                  </p:stCondLst>
                                  <p:childTnLst>
                                    <p:set>
                                      <p:cBhvr>
                                        <p:cTn id="92" dur="1" fill="hold">
                                          <p:stCondLst>
                                            <p:cond delay="0"/>
                                          </p:stCondLst>
                                        </p:cTn>
                                        <p:tgtEl>
                                          <p:spTgt spid="262"/>
                                        </p:tgtEl>
                                        <p:attrNameLst>
                                          <p:attrName>style.visibility</p:attrName>
                                        </p:attrNameLst>
                                      </p:cBhvr>
                                      <p:to>
                                        <p:strVal val="visible"/>
                                      </p:to>
                                    </p:set>
                                    <p:animEffect transition="in" filter="fade">
                                      <p:cBhvr>
                                        <p:cTn id="93" dur="1000"/>
                                        <p:tgtEl>
                                          <p:spTgt spid="262"/>
                                        </p:tgtEl>
                                      </p:cBhvr>
                                    </p:animEffect>
                                  </p:childTnLst>
                                </p:cTn>
                              </p:par>
                              <p:par>
                                <p:cTn id="94" presetID="10" presetClass="entr" presetSubtype="0" fill="hold" nodeType="withEffect">
                                  <p:stCondLst>
                                    <p:cond delay="0"/>
                                  </p:stCondLst>
                                  <p:childTnLst>
                                    <p:set>
                                      <p:cBhvr>
                                        <p:cTn id="95" dur="1" fill="hold">
                                          <p:stCondLst>
                                            <p:cond delay="0"/>
                                          </p:stCondLst>
                                        </p:cTn>
                                        <p:tgtEl>
                                          <p:spTgt spid="263"/>
                                        </p:tgtEl>
                                        <p:attrNameLst>
                                          <p:attrName>style.visibility</p:attrName>
                                        </p:attrNameLst>
                                      </p:cBhvr>
                                      <p:to>
                                        <p:strVal val="visible"/>
                                      </p:to>
                                    </p:set>
                                    <p:animEffect transition="in" filter="fade">
                                      <p:cBhvr>
                                        <p:cTn id="96" dur="1000"/>
                                        <p:tgtEl>
                                          <p:spTgt spid="263"/>
                                        </p:tgtEl>
                                      </p:cBhvr>
                                    </p:animEffect>
                                  </p:childTnLst>
                                </p:cTn>
                              </p:par>
                              <p:par>
                                <p:cTn id="97" presetID="10" presetClass="entr" presetSubtype="0" fill="hold" nodeType="withEffect">
                                  <p:stCondLst>
                                    <p:cond delay="0"/>
                                  </p:stCondLst>
                                  <p:childTnLst>
                                    <p:set>
                                      <p:cBhvr>
                                        <p:cTn id="98" dur="1" fill="hold">
                                          <p:stCondLst>
                                            <p:cond delay="0"/>
                                          </p:stCondLst>
                                        </p:cTn>
                                        <p:tgtEl>
                                          <p:spTgt spid="264"/>
                                        </p:tgtEl>
                                        <p:attrNameLst>
                                          <p:attrName>style.visibility</p:attrName>
                                        </p:attrNameLst>
                                      </p:cBhvr>
                                      <p:to>
                                        <p:strVal val="visible"/>
                                      </p:to>
                                    </p:set>
                                    <p:animEffect transition="in" filter="fade">
                                      <p:cBhvr>
                                        <p:cTn id="99" dur="1000"/>
                                        <p:tgtEl>
                                          <p:spTgt spid="264"/>
                                        </p:tgtEl>
                                      </p:cBhvr>
                                    </p:animEffect>
                                  </p:childTnLst>
                                </p:cTn>
                              </p:par>
                              <p:par>
                                <p:cTn id="100" presetID="10" presetClass="entr" presetSubtype="0" fill="hold" nodeType="withEffect">
                                  <p:stCondLst>
                                    <p:cond delay="0"/>
                                  </p:stCondLst>
                                  <p:childTnLst>
                                    <p:set>
                                      <p:cBhvr>
                                        <p:cTn id="101" dur="1" fill="hold">
                                          <p:stCondLst>
                                            <p:cond delay="0"/>
                                          </p:stCondLst>
                                        </p:cTn>
                                        <p:tgtEl>
                                          <p:spTgt spid="265"/>
                                        </p:tgtEl>
                                        <p:attrNameLst>
                                          <p:attrName>style.visibility</p:attrName>
                                        </p:attrNameLst>
                                      </p:cBhvr>
                                      <p:to>
                                        <p:strVal val="visible"/>
                                      </p:to>
                                    </p:set>
                                    <p:animEffect transition="in" filter="fade">
                                      <p:cBhvr>
                                        <p:cTn id="102" dur="1000"/>
                                        <p:tgtEl>
                                          <p:spTgt spid="265"/>
                                        </p:tgtEl>
                                      </p:cBhvr>
                                    </p:animEffect>
                                  </p:childTnLst>
                                </p:cTn>
                              </p:par>
                              <p:par>
                                <p:cTn id="103" presetID="10" presetClass="entr" presetSubtype="0" fill="hold" nodeType="withEffect">
                                  <p:stCondLst>
                                    <p:cond delay="0"/>
                                  </p:stCondLst>
                                  <p:childTnLst>
                                    <p:set>
                                      <p:cBhvr>
                                        <p:cTn id="104" dur="1" fill="hold">
                                          <p:stCondLst>
                                            <p:cond delay="0"/>
                                          </p:stCondLst>
                                        </p:cTn>
                                        <p:tgtEl>
                                          <p:spTgt spid="266"/>
                                        </p:tgtEl>
                                        <p:attrNameLst>
                                          <p:attrName>style.visibility</p:attrName>
                                        </p:attrNameLst>
                                      </p:cBhvr>
                                      <p:to>
                                        <p:strVal val="visible"/>
                                      </p:to>
                                    </p:set>
                                    <p:animEffect transition="in" filter="fade">
                                      <p:cBhvr>
                                        <p:cTn id="105" dur="1000"/>
                                        <p:tgtEl>
                                          <p:spTgt spid="266"/>
                                        </p:tgtEl>
                                      </p:cBhvr>
                                    </p:animEffect>
                                  </p:childTnLst>
                                </p:cTn>
                              </p:par>
                              <p:par>
                                <p:cTn id="106" presetID="10" presetClass="entr" presetSubtype="0" fill="hold" nodeType="withEffect">
                                  <p:stCondLst>
                                    <p:cond delay="0"/>
                                  </p:stCondLst>
                                  <p:childTnLst>
                                    <p:set>
                                      <p:cBhvr>
                                        <p:cTn id="107" dur="1" fill="hold">
                                          <p:stCondLst>
                                            <p:cond delay="0"/>
                                          </p:stCondLst>
                                        </p:cTn>
                                        <p:tgtEl>
                                          <p:spTgt spid="267"/>
                                        </p:tgtEl>
                                        <p:attrNameLst>
                                          <p:attrName>style.visibility</p:attrName>
                                        </p:attrNameLst>
                                      </p:cBhvr>
                                      <p:to>
                                        <p:strVal val="visible"/>
                                      </p:to>
                                    </p:set>
                                    <p:animEffect transition="in" filter="fade">
                                      <p:cBhvr>
                                        <p:cTn id="108" dur="1000"/>
                                        <p:tgtEl>
                                          <p:spTgt spid="267"/>
                                        </p:tgtEl>
                                      </p:cBhvr>
                                    </p:animEffect>
                                  </p:childTnLst>
                                </p:cTn>
                              </p:par>
                              <p:par>
                                <p:cTn id="109" presetID="10" presetClass="entr" presetSubtype="0" fill="hold" nodeType="withEffect">
                                  <p:stCondLst>
                                    <p:cond delay="0"/>
                                  </p:stCondLst>
                                  <p:childTnLst>
                                    <p:set>
                                      <p:cBhvr>
                                        <p:cTn id="110" dur="1" fill="hold">
                                          <p:stCondLst>
                                            <p:cond delay="0"/>
                                          </p:stCondLst>
                                        </p:cTn>
                                        <p:tgtEl>
                                          <p:spTgt spid="268"/>
                                        </p:tgtEl>
                                        <p:attrNameLst>
                                          <p:attrName>style.visibility</p:attrName>
                                        </p:attrNameLst>
                                      </p:cBhvr>
                                      <p:to>
                                        <p:strVal val="visible"/>
                                      </p:to>
                                    </p:set>
                                    <p:animEffect transition="in" filter="fade">
                                      <p:cBhvr>
                                        <p:cTn id="111" dur="1000"/>
                                        <p:tgtEl>
                                          <p:spTgt spid="268"/>
                                        </p:tgtEl>
                                      </p:cBhvr>
                                    </p:animEffect>
                                  </p:childTnLst>
                                </p:cTn>
                              </p:par>
                              <p:par>
                                <p:cTn id="112" presetID="10" presetClass="entr" presetSubtype="0" fill="hold" nodeType="withEffect">
                                  <p:stCondLst>
                                    <p:cond delay="0"/>
                                  </p:stCondLst>
                                  <p:childTnLst>
                                    <p:set>
                                      <p:cBhvr>
                                        <p:cTn id="113" dur="1" fill="hold">
                                          <p:stCondLst>
                                            <p:cond delay="0"/>
                                          </p:stCondLst>
                                        </p:cTn>
                                        <p:tgtEl>
                                          <p:spTgt spid="269"/>
                                        </p:tgtEl>
                                        <p:attrNameLst>
                                          <p:attrName>style.visibility</p:attrName>
                                        </p:attrNameLst>
                                      </p:cBhvr>
                                      <p:to>
                                        <p:strVal val="visible"/>
                                      </p:to>
                                    </p:set>
                                    <p:animEffect transition="in" filter="fade">
                                      <p:cBhvr>
                                        <p:cTn id="114" dur="1000"/>
                                        <p:tgtEl>
                                          <p:spTgt spid="269"/>
                                        </p:tgtEl>
                                      </p:cBhvr>
                                    </p:animEffect>
                                  </p:childTnLst>
                                </p:cTn>
                              </p:par>
                              <p:par>
                                <p:cTn id="115" presetID="10" presetClass="entr" presetSubtype="0" fill="hold" nodeType="withEffect">
                                  <p:stCondLst>
                                    <p:cond delay="0"/>
                                  </p:stCondLst>
                                  <p:childTnLst>
                                    <p:set>
                                      <p:cBhvr>
                                        <p:cTn id="116" dur="1" fill="hold">
                                          <p:stCondLst>
                                            <p:cond delay="0"/>
                                          </p:stCondLst>
                                        </p:cTn>
                                        <p:tgtEl>
                                          <p:spTgt spid="270"/>
                                        </p:tgtEl>
                                        <p:attrNameLst>
                                          <p:attrName>style.visibility</p:attrName>
                                        </p:attrNameLst>
                                      </p:cBhvr>
                                      <p:to>
                                        <p:strVal val="visible"/>
                                      </p:to>
                                    </p:set>
                                    <p:animEffect transition="in" filter="fade">
                                      <p:cBhvr>
                                        <p:cTn id="117" dur="1000"/>
                                        <p:tgtEl>
                                          <p:spTgt spid="270"/>
                                        </p:tgtEl>
                                      </p:cBhvr>
                                    </p:animEffect>
                                  </p:childTnLst>
                                </p:cTn>
                              </p:par>
                              <p:par>
                                <p:cTn id="118" presetID="10" presetClass="entr" presetSubtype="0" fill="hold" nodeType="withEffect">
                                  <p:stCondLst>
                                    <p:cond delay="0"/>
                                  </p:stCondLst>
                                  <p:childTnLst>
                                    <p:set>
                                      <p:cBhvr>
                                        <p:cTn id="119" dur="1" fill="hold">
                                          <p:stCondLst>
                                            <p:cond delay="0"/>
                                          </p:stCondLst>
                                        </p:cTn>
                                        <p:tgtEl>
                                          <p:spTgt spid="271"/>
                                        </p:tgtEl>
                                        <p:attrNameLst>
                                          <p:attrName>style.visibility</p:attrName>
                                        </p:attrNameLst>
                                      </p:cBhvr>
                                      <p:to>
                                        <p:strVal val="visible"/>
                                      </p:to>
                                    </p:set>
                                    <p:animEffect transition="in" filter="fade">
                                      <p:cBhvr>
                                        <p:cTn id="120" dur="1000"/>
                                        <p:tgtEl>
                                          <p:spTgt spid="271"/>
                                        </p:tgtEl>
                                      </p:cBhvr>
                                    </p:animEffect>
                                  </p:childTnLst>
                                </p:cTn>
                              </p:par>
                              <p:par>
                                <p:cTn id="121" presetID="10" presetClass="entr" presetSubtype="0" fill="hold" nodeType="withEffect">
                                  <p:stCondLst>
                                    <p:cond delay="0"/>
                                  </p:stCondLst>
                                  <p:childTnLst>
                                    <p:set>
                                      <p:cBhvr>
                                        <p:cTn id="122" dur="1" fill="hold">
                                          <p:stCondLst>
                                            <p:cond delay="0"/>
                                          </p:stCondLst>
                                        </p:cTn>
                                        <p:tgtEl>
                                          <p:spTgt spid="237"/>
                                        </p:tgtEl>
                                        <p:attrNameLst>
                                          <p:attrName>style.visibility</p:attrName>
                                        </p:attrNameLst>
                                      </p:cBhvr>
                                      <p:to>
                                        <p:strVal val="visible"/>
                                      </p:to>
                                    </p:set>
                                    <p:animEffect transition="in" filter="fade">
                                      <p:cBhvr>
                                        <p:cTn id="123" dur="1000"/>
                                        <p:tgtEl>
                                          <p:spTgt spid="237"/>
                                        </p:tgtEl>
                                      </p:cBhvr>
                                    </p:animEffect>
                                  </p:childTnLst>
                                </p:cTn>
                              </p:par>
                            </p:childTnLst>
                          </p:cTn>
                        </p:par>
                        <p:par>
                          <p:cTn id="124" fill="hold">
                            <p:stCondLst>
                              <p:cond delay="2250"/>
                            </p:stCondLst>
                            <p:childTnLst>
                              <p:par>
                                <p:cTn id="125" presetID="10" presetClass="entr" presetSubtype="0" fill="hold" grpId="0" nodeType="afterEffect">
                                  <p:stCondLst>
                                    <p:cond delay="0"/>
                                  </p:stCondLst>
                                  <p:childTnLst>
                                    <p:set>
                                      <p:cBhvr>
                                        <p:cTn id="126" dur="1" fill="hold">
                                          <p:stCondLst>
                                            <p:cond delay="0"/>
                                          </p:stCondLst>
                                        </p:cTn>
                                        <p:tgtEl>
                                          <p:spTgt spid="155"/>
                                        </p:tgtEl>
                                        <p:attrNameLst>
                                          <p:attrName>style.visibility</p:attrName>
                                        </p:attrNameLst>
                                      </p:cBhvr>
                                      <p:to>
                                        <p:strVal val="visible"/>
                                      </p:to>
                                    </p:set>
                                    <p:animEffect transition="in" filter="fade">
                                      <p:cBhvr>
                                        <p:cTn id="127" dur="1000"/>
                                        <p:tgtEl>
                                          <p:spTgt spid="155"/>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154"/>
                                        </p:tgtEl>
                                        <p:attrNameLst>
                                          <p:attrName>style.visibility</p:attrName>
                                        </p:attrNameLst>
                                      </p:cBhvr>
                                      <p:to>
                                        <p:strVal val="visible"/>
                                      </p:to>
                                    </p:set>
                                    <p:animEffect transition="in" filter="fade">
                                      <p:cBhvr>
                                        <p:cTn id="130" dur="1000"/>
                                        <p:tgtEl>
                                          <p:spTgt spid="154"/>
                                        </p:tgtEl>
                                      </p:cBhvr>
                                    </p:animEffect>
                                  </p:childTnLst>
                                </p:cTn>
                              </p:par>
                            </p:childTnLst>
                          </p:cTn>
                        </p:par>
                        <p:par>
                          <p:cTn id="131" fill="hold">
                            <p:stCondLst>
                              <p:cond delay="3250"/>
                            </p:stCondLst>
                            <p:childTnLst>
                              <p:par>
                                <p:cTn id="132" presetID="10" presetClass="entr" presetSubtype="0" fill="hold" grpId="0" nodeType="afterEffect">
                                  <p:stCondLst>
                                    <p:cond delay="0"/>
                                  </p:stCondLst>
                                  <p:childTnLst>
                                    <p:set>
                                      <p:cBhvr>
                                        <p:cTn id="133" dur="1" fill="hold">
                                          <p:stCondLst>
                                            <p:cond delay="0"/>
                                          </p:stCondLst>
                                        </p:cTn>
                                        <p:tgtEl>
                                          <p:spTgt spid="130"/>
                                        </p:tgtEl>
                                        <p:attrNameLst>
                                          <p:attrName>style.visibility</p:attrName>
                                        </p:attrNameLst>
                                      </p:cBhvr>
                                      <p:to>
                                        <p:strVal val="visible"/>
                                      </p:to>
                                    </p:set>
                                    <p:animEffect transition="in" filter="fade">
                                      <p:cBhvr>
                                        <p:cTn id="134" dur="250"/>
                                        <p:tgtEl>
                                          <p:spTgt spid="130"/>
                                        </p:tgtEl>
                                      </p:cBhvr>
                                    </p:animEffect>
                                  </p:childTnLst>
                                </p:cTn>
                              </p:par>
                            </p:childTnLst>
                          </p:cTn>
                        </p:par>
                        <p:par>
                          <p:cTn id="135" fill="hold">
                            <p:stCondLst>
                              <p:cond delay="3500"/>
                            </p:stCondLst>
                            <p:childTnLst>
                              <p:par>
                                <p:cTn id="136" presetID="10" presetClass="entr" presetSubtype="0" fill="hold" nodeType="afterEffect">
                                  <p:stCondLst>
                                    <p:cond delay="0"/>
                                  </p:stCondLst>
                                  <p:childTnLst>
                                    <p:set>
                                      <p:cBhvr>
                                        <p:cTn id="137" dur="1" fill="hold">
                                          <p:stCondLst>
                                            <p:cond delay="0"/>
                                          </p:stCondLst>
                                        </p:cTn>
                                        <p:tgtEl>
                                          <p:spTgt spid="272"/>
                                        </p:tgtEl>
                                        <p:attrNameLst>
                                          <p:attrName>style.visibility</p:attrName>
                                        </p:attrNameLst>
                                      </p:cBhvr>
                                      <p:to>
                                        <p:strVal val="visible"/>
                                      </p:to>
                                    </p:set>
                                    <p:animEffect transition="in" filter="fade">
                                      <p:cBhvr>
                                        <p:cTn id="138" dur="1000"/>
                                        <p:tgtEl>
                                          <p:spTgt spid="272"/>
                                        </p:tgtEl>
                                      </p:cBhvr>
                                    </p:animEffect>
                                  </p:childTnLst>
                                </p:cTn>
                              </p:par>
                              <p:par>
                                <p:cTn id="139" presetID="10" presetClass="entr" presetSubtype="0" fill="hold" nodeType="withEffect">
                                  <p:stCondLst>
                                    <p:cond delay="0"/>
                                  </p:stCondLst>
                                  <p:childTnLst>
                                    <p:set>
                                      <p:cBhvr>
                                        <p:cTn id="140" dur="1" fill="hold">
                                          <p:stCondLst>
                                            <p:cond delay="0"/>
                                          </p:stCondLst>
                                        </p:cTn>
                                        <p:tgtEl>
                                          <p:spTgt spid="273"/>
                                        </p:tgtEl>
                                        <p:attrNameLst>
                                          <p:attrName>style.visibility</p:attrName>
                                        </p:attrNameLst>
                                      </p:cBhvr>
                                      <p:to>
                                        <p:strVal val="visible"/>
                                      </p:to>
                                    </p:set>
                                    <p:animEffect transition="in" filter="fade">
                                      <p:cBhvr>
                                        <p:cTn id="141" dur="1000"/>
                                        <p:tgtEl>
                                          <p:spTgt spid="273"/>
                                        </p:tgtEl>
                                      </p:cBhvr>
                                    </p:animEffect>
                                  </p:childTnLst>
                                </p:cTn>
                              </p:par>
                              <p:par>
                                <p:cTn id="142" presetID="10" presetClass="entr" presetSubtype="0" fill="hold" nodeType="withEffect">
                                  <p:stCondLst>
                                    <p:cond delay="0"/>
                                  </p:stCondLst>
                                  <p:childTnLst>
                                    <p:set>
                                      <p:cBhvr>
                                        <p:cTn id="143" dur="1" fill="hold">
                                          <p:stCondLst>
                                            <p:cond delay="0"/>
                                          </p:stCondLst>
                                        </p:cTn>
                                        <p:tgtEl>
                                          <p:spTgt spid="274"/>
                                        </p:tgtEl>
                                        <p:attrNameLst>
                                          <p:attrName>style.visibility</p:attrName>
                                        </p:attrNameLst>
                                      </p:cBhvr>
                                      <p:to>
                                        <p:strVal val="visible"/>
                                      </p:to>
                                    </p:set>
                                    <p:animEffect transition="in" filter="fade">
                                      <p:cBhvr>
                                        <p:cTn id="144" dur="1000"/>
                                        <p:tgtEl>
                                          <p:spTgt spid="274"/>
                                        </p:tgtEl>
                                      </p:cBhvr>
                                    </p:animEffect>
                                  </p:childTnLst>
                                </p:cTn>
                              </p:par>
                              <p:par>
                                <p:cTn id="145" presetID="10" presetClass="entr" presetSubtype="0" fill="hold" nodeType="withEffect">
                                  <p:stCondLst>
                                    <p:cond delay="0"/>
                                  </p:stCondLst>
                                  <p:childTnLst>
                                    <p:set>
                                      <p:cBhvr>
                                        <p:cTn id="146" dur="1" fill="hold">
                                          <p:stCondLst>
                                            <p:cond delay="0"/>
                                          </p:stCondLst>
                                        </p:cTn>
                                        <p:tgtEl>
                                          <p:spTgt spid="276"/>
                                        </p:tgtEl>
                                        <p:attrNameLst>
                                          <p:attrName>style.visibility</p:attrName>
                                        </p:attrNameLst>
                                      </p:cBhvr>
                                      <p:to>
                                        <p:strVal val="visible"/>
                                      </p:to>
                                    </p:set>
                                    <p:animEffect transition="in" filter="fade">
                                      <p:cBhvr>
                                        <p:cTn id="147" dur="1000"/>
                                        <p:tgtEl>
                                          <p:spTgt spid="276"/>
                                        </p:tgtEl>
                                      </p:cBhvr>
                                    </p:animEffect>
                                  </p:childTnLst>
                                </p:cTn>
                              </p:par>
                              <p:par>
                                <p:cTn id="148" presetID="10" presetClass="entr" presetSubtype="0" fill="hold" nodeType="withEffect">
                                  <p:stCondLst>
                                    <p:cond delay="0"/>
                                  </p:stCondLst>
                                  <p:childTnLst>
                                    <p:set>
                                      <p:cBhvr>
                                        <p:cTn id="149" dur="1" fill="hold">
                                          <p:stCondLst>
                                            <p:cond delay="0"/>
                                          </p:stCondLst>
                                        </p:cTn>
                                        <p:tgtEl>
                                          <p:spTgt spid="278"/>
                                        </p:tgtEl>
                                        <p:attrNameLst>
                                          <p:attrName>style.visibility</p:attrName>
                                        </p:attrNameLst>
                                      </p:cBhvr>
                                      <p:to>
                                        <p:strVal val="visible"/>
                                      </p:to>
                                    </p:set>
                                    <p:animEffect transition="in" filter="fade">
                                      <p:cBhvr>
                                        <p:cTn id="150" dur="1000"/>
                                        <p:tgtEl>
                                          <p:spTgt spid="278"/>
                                        </p:tgtEl>
                                      </p:cBhvr>
                                    </p:animEffect>
                                  </p:childTnLst>
                                </p:cTn>
                              </p:par>
                              <p:par>
                                <p:cTn id="151" presetID="10" presetClass="entr" presetSubtype="0" fill="hold" nodeType="withEffect">
                                  <p:stCondLst>
                                    <p:cond delay="0"/>
                                  </p:stCondLst>
                                  <p:childTnLst>
                                    <p:set>
                                      <p:cBhvr>
                                        <p:cTn id="152" dur="1" fill="hold">
                                          <p:stCondLst>
                                            <p:cond delay="0"/>
                                          </p:stCondLst>
                                        </p:cTn>
                                        <p:tgtEl>
                                          <p:spTgt spid="279"/>
                                        </p:tgtEl>
                                        <p:attrNameLst>
                                          <p:attrName>style.visibility</p:attrName>
                                        </p:attrNameLst>
                                      </p:cBhvr>
                                      <p:to>
                                        <p:strVal val="visible"/>
                                      </p:to>
                                    </p:set>
                                    <p:animEffect transition="in" filter="fade">
                                      <p:cBhvr>
                                        <p:cTn id="153" dur="1000"/>
                                        <p:tgtEl>
                                          <p:spTgt spid="279"/>
                                        </p:tgtEl>
                                      </p:cBhvr>
                                    </p:animEffect>
                                  </p:childTnLst>
                                </p:cTn>
                              </p:par>
                              <p:par>
                                <p:cTn id="154" presetID="10" presetClass="entr" presetSubtype="0" fill="hold" nodeType="withEffect">
                                  <p:stCondLst>
                                    <p:cond delay="0"/>
                                  </p:stCondLst>
                                  <p:childTnLst>
                                    <p:set>
                                      <p:cBhvr>
                                        <p:cTn id="155" dur="1" fill="hold">
                                          <p:stCondLst>
                                            <p:cond delay="0"/>
                                          </p:stCondLst>
                                        </p:cTn>
                                        <p:tgtEl>
                                          <p:spTgt spid="280"/>
                                        </p:tgtEl>
                                        <p:attrNameLst>
                                          <p:attrName>style.visibility</p:attrName>
                                        </p:attrNameLst>
                                      </p:cBhvr>
                                      <p:to>
                                        <p:strVal val="visible"/>
                                      </p:to>
                                    </p:set>
                                    <p:animEffect transition="in" filter="fade">
                                      <p:cBhvr>
                                        <p:cTn id="156" dur="1000"/>
                                        <p:tgtEl>
                                          <p:spTgt spid="280"/>
                                        </p:tgtEl>
                                      </p:cBhvr>
                                    </p:animEffect>
                                  </p:childTnLst>
                                </p:cTn>
                              </p:par>
                              <p:par>
                                <p:cTn id="157" presetID="10" presetClass="entr" presetSubtype="0" fill="hold" nodeType="withEffect">
                                  <p:stCondLst>
                                    <p:cond delay="0"/>
                                  </p:stCondLst>
                                  <p:childTnLst>
                                    <p:set>
                                      <p:cBhvr>
                                        <p:cTn id="158" dur="1" fill="hold">
                                          <p:stCondLst>
                                            <p:cond delay="0"/>
                                          </p:stCondLst>
                                        </p:cTn>
                                        <p:tgtEl>
                                          <p:spTgt spid="281"/>
                                        </p:tgtEl>
                                        <p:attrNameLst>
                                          <p:attrName>style.visibility</p:attrName>
                                        </p:attrNameLst>
                                      </p:cBhvr>
                                      <p:to>
                                        <p:strVal val="visible"/>
                                      </p:to>
                                    </p:set>
                                    <p:animEffect transition="in" filter="fade">
                                      <p:cBhvr>
                                        <p:cTn id="159" dur="1000"/>
                                        <p:tgtEl>
                                          <p:spTgt spid="281"/>
                                        </p:tgtEl>
                                      </p:cBhvr>
                                    </p:animEffect>
                                  </p:childTnLst>
                                </p:cTn>
                              </p:par>
                              <p:par>
                                <p:cTn id="160" presetID="10" presetClass="entr" presetSubtype="0" fill="hold" nodeType="withEffect">
                                  <p:stCondLst>
                                    <p:cond delay="0"/>
                                  </p:stCondLst>
                                  <p:childTnLst>
                                    <p:set>
                                      <p:cBhvr>
                                        <p:cTn id="161" dur="1" fill="hold">
                                          <p:stCondLst>
                                            <p:cond delay="0"/>
                                          </p:stCondLst>
                                        </p:cTn>
                                        <p:tgtEl>
                                          <p:spTgt spid="282"/>
                                        </p:tgtEl>
                                        <p:attrNameLst>
                                          <p:attrName>style.visibility</p:attrName>
                                        </p:attrNameLst>
                                      </p:cBhvr>
                                      <p:to>
                                        <p:strVal val="visible"/>
                                      </p:to>
                                    </p:set>
                                    <p:animEffect transition="in" filter="fade">
                                      <p:cBhvr>
                                        <p:cTn id="162" dur="1000"/>
                                        <p:tgtEl>
                                          <p:spTgt spid="282"/>
                                        </p:tgtEl>
                                      </p:cBhvr>
                                    </p:animEffect>
                                  </p:childTnLst>
                                </p:cTn>
                              </p:par>
                              <p:par>
                                <p:cTn id="163" presetID="10" presetClass="entr" presetSubtype="0" fill="hold" nodeType="withEffect">
                                  <p:stCondLst>
                                    <p:cond delay="0"/>
                                  </p:stCondLst>
                                  <p:childTnLst>
                                    <p:set>
                                      <p:cBhvr>
                                        <p:cTn id="164" dur="1" fill="hold">
                                          <p:stCondLst>
                                            <p:cond delay="0"/>
                                          </p:stCondLst>
                                        </p:cTn>
                                        <p:tgtEl>
                                          <p:spTgt spid="283"/>
                                        </p:tgtEl>
                                        <p:attrNameLst>
                                          <p:attrName>style.visibility</p:attrName>
                                        </p:attrNameLst>
                                      </p:cBhvr>
                                      <p:to>
                                        <p:strVal val="visible"/>
                                      </p:to>
                                    </p:set>
                                    <p:animEffect transition="in" filter="fade">
                                      <p:cBhvr>
                                        <p:cTn id="165" dur="1000"/>
                                        <p:tgtEl>
                                          <p:spTgt spid="283"/>
                                        </p:tgtEl>
                                      </p:cBhvr>
                                    </p:animEffect>
                                  </p:childTnLst>
                                </p:cTn>
                              </p:par>
                              <p:par>
                                <p:cTn id="166" presetID="10" presetClass="entr" presetSubtype="0" fill="hold" nodeType="withEffect">
                                  <p:stCondLst>
                                    <p:cond delay="0"/>
                                  </p:stCondLst>
                                  <p:childTnLst>
                                    <p:set>
                                      <p:cBhvr>
                                        <p:cTn id="167" dur="1" fill="hold">
                                          <p:stCondLst>
                                            <p:cond delay="0"/>
                                          </p:stCondLst>
                                        </p:cTn>
                                        <p:tgtEl>
                                          <p:spTgt spid="284"/>
                                        </p:tgtEl>
                                        <p:attrNameLst>
                                          <p:attrName>style.visibility</p:attrName>
                                        </p:attrNameLst>
                                      </p:cBhvr>
                                      <p:to>
                                        <p:strVal val="visible"/>
                                      </p:to>
                                    </p:set>
                                    <p:animEffect transition="in" filter="fade">
                                      <p:cBhvr>
                                        <p:cTn id="168" dur="1000"/>
                                        <p:tgtEl>
                                          <p:spTgt spid="284"/>
                                        </p:tgtEl>
                                      </p:cBhvr>
                                    </p:animEffect>
                                  </p:childTnLst>
                                </p:cTn>
                              </p:par>
                              <p:par>
                                <p:cTn id="169" presetID="10" presetClass="entr" presetSubtype="0" fill="hold" nodeType="withEffect">
                                  <p:stCondLst>
                                    <p:cond delay="0"/>
                                  </p:stCondLst>
                                  <p:childTnLst>
                                    <p:set>
                                      <p:cBhvr>
                                        <p:cTn id="170" dur="1" fill="hold">
                                          <p:stCondLst>
                                            <p:cond delay="0"/>
                                          </p:stCondLst>
                                        </p:cTn>
                                        <p:tgtEl>
                                          <p:spTgt spid="285"/>
                                        </p:tgtEl>
                                        <p:attrNameLst>
                                          <p:attrName>style.visibility</p:attrName>
                                        </p:attrNameLst>
                                      </p:cBhvr>
                                      <p:to>
                                        <p:strVal val="visible"/>
                                      </p:to>
                                    </p:set>
                                    <p:animEffect transition="in" filter="fade">
                                      <p:cBhvr>
                                        <p:cTn id="171" dur="1000"/>
                                        <p:tgtEl>
                                          <p:spTgt spid="285"/>
                                        </p:tgtEl>
                                      </p:cBhvr>
                                    </p:animEffect>
                                  </p:childTnLst>
                                </p:cTn>
                              </p:par>
                              <p:par>
                                <p:cTn id="172" presetID="10" presetClass="entr" presetSubtype="0" fill="hold" nodeType="withEffect">
                                  <p:stCondLst>
                                    <p:cond delay="0"/>
                                  </p:stCondLst>
                                  <p:childTnLst>
                                    <p:set>
                                      <p:cBhvr>
                                        <p:cTn id="173" dur="1" fill="hold">
                                          <p:stCondLst>
                                            <p:cond delay="0"/>
                                          </p:stCondLst>
                                        </p:cTn>
                                        <p:tgtEl>
                                          <p:spTgt spid="286"/>
                                        </p:tgtEl>
                                        <p:attrNameLst>
                                          <p:attrName>style.visibility</p:attrName>
                                        </p:attrNameLst>
                                      </p:cBhvr>
                                      <p:to>
                                        <p:strVal val="visible"/>
                                      </p:to>
                                    </p:set>
                                    <p:animEffect transition="in" filter="fade">
                                      <p:cBhvr>
                                        <p:cTn id="174" dur="1000"/>
                                        <p:tgtEl>
                                          <p:spTgt spid="286"/>
                                        </p:tgtEl>
                                      </p:cBhvr>
                                    </p:animEffect>
                                  </p:childTnLst>
                                </p:cTn>
                              </p:par>
                              <p:par>
                                <p:cTn id="175" presetID="10" presetClass="entr" presetSubtype="0" fill="hold" nodeType="withEffect">
                                  <p:stCondLst>
                                    <p:cond delay="0"/>
                                  </p:stCondLst>
                                  <p:childTnLst>
                                    <p:set>
                                      <p:cBhvr>
                                        <p:cTn id="176" dur="1" fill="hold">
                                          <p:stCondLst>
                                            <p:cond delay="0"/>
                                          </p:stCondLst>
                                        </p:cTn>
                                        <p:tgtEl>
                                          <p:spTgt spid="287"/>
                                        </p:tgtEl>
                                        <p:attrNameLst>
                                          <p:attrName>style.visibility</p:attrName>
                                        </p:attrNameLst>
                                      </p:cBhvr>
                                      <p:to>
                                        <p:strVal val="visible"/>
                                      </p:to>
                                    </p:set>
                                    <p:animEffect transition="in" filter="fade">
                                      <p:cBhvr>
                                        <p:cTn id="177" dur="1000"/>
                                        <p:tgtEl>
                                          <p:spTgt spid="287"/>
                                        </p:tgtEl>
                                      </p:cBhvr>
                                    </p:animEffect>
                                  </p:childTnLst>
                                </p:cTn>
                              </p:par>
                              <p:par>
                                <p:cTn id="178" presetID="10" presetClass="entr" presetSubtype="0" fill="hold" nodeType="withEffect">
                                  <p:stCondLst>
                                    <p:cond delay="0"/>
                                  </p:stCondLst>
                                  <p:childTnLst>
                                    <p:set>
                                      <p:cBhvr>
                                        <p:cTn id="179" dur="1" fill="hold">
                                          <p:stCondLst>
                                            <p:cond delay="0"/>
                                          </p:stCondLst>
                                        </p:cTn>
                                        <p:tgtEl>
                                          <p:spTgt spid="288"/>
                                        </p:tgtEl>
                                        <p:attrNameLst>
                                          <p:attrName>style.visibility</p:attrName>
                                        </p:attrNameLst>
                                      </p:cBhvr>
                                      <p:to>
                                        <p:strVal val="visible"/>
                                      </p:to>
                                    </p:set>
                                    <p:animEffect transition="in" filter="fade">
                                      <p:cBhvr>
                                        <p:cTn id="180" dur="1000"/>
                                        <p:tgtEl>
                                          <p:spTgt spid="288"/>
                                        </p:tgtEl>
                                      </p:cBhvr>
                                    </p:animEffect>
                                  </p:childTnLst>
                                </p:cTn>
                              </p:par>
                              <p:par>
                                <p:cTn id="181" presetID="10" presetClass="entr" presetSubtype="0" fill="hold" nodeType="withEffect">
                                  <p:stCondLst>
                                    <p:cond delay="0"/>
                                  </p:stCondLst>
                                  <p:childTnLst>
                                    <p:set>
                                      <p:cBhvr>
                                        <p:cTn id="182" dur="1" fill="hold">
                                          <p:stCondLst>
                                            <p:cond delay="0"/>
                                          </p:stCondLst>
                                        </p:cTn>
                                        <p:tgtEl>
                                          <p:spTgt spid="289"/>
                                        </p:tgtEl>
                                        <p:attrNameLst>
                                          <p:attrName>style.visibility</p:attrName>
                                        </p:attrNameLst>
                                      </p:cBhvr>
                                      <p:to>
                                        <p:strVal val="visible"/>
                                      </p:to>
                                    </p:set>
                                    <p:animEffect transition="in" filter="fade">
                                      <p:cBhvr>
                                        <p:cTn id="183" dur="1000"/>
                                        <p:tgtEl>
                                          <p:spTgt spid="289"/>
                                        </p:tgtEl>
                                      </p:cBhvr>
                                    </p:animEffect>
                                  </p:childTnLst>
                                </p:cTn>
                              </p:par>
                              <p:par>
                                <p:cTn id="184" presetID="10" presetClass="entr" presetSubtype="0" fill="hold" nodeType="withEffect">
                                  <p:stCondLst>
                                    <p:cond delay="0"/>
                                  </p:stCondLst>
                                  <p:childTnLst>
                                    <p:set>
                                      <p:cBhvr>
                                        <p:cTn id="185" dur="1" fill="hold">
                                          <p:stCondLst>
                                            <p:cond delay="0"/>
                                          </p:stCondLst>
                                        </p:cTn>
                                        <p:tgtEl>
                                          <p:spTgt spid="290"/>
                                        </p:tgtEl>
                                        <p:attrNameLst>
                                          <p:attrName>style.visibility</p:attrName>
                                        </p:attrNameLst>
                                      </p:cBhvr>
                                      <p:to>
                                        <p:strVal val="visible"/>
                                      </p:to>
                                    </p:set>
                                    <p:animEffect transition="in" filter="fade">
                                      <p:cBhvr>
                                        <p:cTn id="186" dur="1000"/>
                                        <p:tgtEl>
                                          <p:spTgt spid="290"/>
                                        </p:tgtEl>
                                      </p:cBhvr>
                                    </p:animEffect>
                                  </p:childTnLst>
                                </p:cTn>
                              </p:par>
                              <p:par>
                                <p:cTn id="187" presetID="10" presetClass="entr" presetSubtype="0" fill="hold" nodeType="withEffect">
                                  <p:stCondLst>
                                    <p:cond delay="0"/>
                                  </p:stCondLst>
                                  <p:childTnLst>
                                    <p:set>
                                      <p:cBhvr>
                                        <p:cTn id="188" dur="1" fill="hold">
                                          <p:stCondLst>
                                            <p:cond delay="0"/>
                                          </p:stCondLst>
                                        </p:cTn>
                                        <p:tgtEl>
                                          <p:spTgt spid="291"/>
                                        </p:tgtEl>
                                        <p:attrNameLst>
                                          <p:attrName>style.visibility</p:attrName>
                                        </p:attrNameLst>
                                      </p:cBhvr>
                                      <p:to>
                                        <p:strVal val="visible"/>
                                      </p:to>
                                    </p:set>
                                    <p:animEffect transition="in" filter="fade">
                                      <p:cBhvr>
                                        <p:cTn id="189" dur="1000"/>
                                        <p:tgtEl>
                                          <p:spTgt spid="291"/>
                                        </p:tgtEl>
                                      </p:cBhvr>
                                    </p:animEffect>
                                  </p:childTnLst>
                                </p:cTn>
                              </p:par>
                              <p:par>
                                <p:cTn id="190" presetID="10" presetClass="entr" presetSubtype="0" fill="hold" nodeType="withEffect">
                                  <p:stCondLst>
                                    <p:cond delay="0"/>
                                  </p:stCondLst>
                                  <p:childTnLst>
                                    <p:set>
                                      <p:cBhvr>
                                        <p:cTn id="191" dur="1" fill="hold">
                                          <p:stCondLst>
                                            <p:cond delay="0"/>
                                          </p:stCondLst>
                                        </p:cTn>
                                        <p:tgtEl>
                                          <p:spTgt spid="292"/>
                                        </p:tgtEl>
                                        <p:attrNameLst>
                                          <p:attrName>style.visibility</p:attrName>
                                        </p:attrNameLst>
                                      </p:cBhvr>
                                      <p:to>
                                        <p:strVal val="visible"/>
                                      </p:to>
                                    </p:set>
                                    <p:animEffect transition="in" filter="fade">
                                      <p:cBhvr>
                                        <p:cTn id="192" dur="1000"/>
                                        <p:tgtEl>
                                          <p:spTgt spid="292"/>
                                        </p:tgtEl>
                                      </p:cBhvr>
                                    </p:animEffect>
                                  </p:childTnLst>
                                </p:cTn>
                              </p:par>
                              <p:par>
                                <p:cTn id="193" presetID="10" presetClass="entr" presetSubtype="0" fill="hold" nodeType="withEffect">
                                  <p:stCondLst>
                                    <p:cond delay="0"/>
                                  </p:stCondLst>
                                  <p:childTnLst>
                                    <p:set>
                                      <p:cBhvr>
                                        <p:cTn id="194" dur="1" fill="hold">
                                          <p:stCondLst>
                                            <p:cond delay="0"/>
                                          </p:stCondLst>
                                        </p:cTn>
                                        <p:tgtEl>
                                          <p:spTgt spid="293"/>
                                        </p:tgtEl>
                                        <p:attrNameLst>
                                          <p:attrName>style.visibility</p:attrName>
                                        </p:attrNameLst>
                                      </p:cBhvr>
                                      <p:to>
                                        <p:strVal val="visible"/>
                                      </p:to>
                                    </p:set>
                                    <p:animEffect transition="in" filter="fade">
                                      <p:cBhvr>
                                        <p:cTn id="195" dur="1000"/>
                                        <p:tgtEl>
                                          <p:spTgt spid="293"/>
                                        </p:tgtEl>
                                      </p:cBhvr>
                                    </p:animEffect>
                                  </p:childTnLst>
                                </p:cTn>
                              </p:par>
                              <p:par>
                                <p:cTn id="196" presetID="10" presetClass="entr" presetSubtype="0" fill="hold" nodeType="withEffect">
                                  <p:stCondLst>
                                    <p:cond delay="0"/>
                                  </p:stCondLst>
                                  <p:childTnLst>
                                    <p:set>
                                      <p:cBhvr>
                                        <p:cTn id="197" dur="1" fill="hold">
                                          <p:stCondLst>
                                            <p:cond delay="0"/>
                                          </p:stCondLst>
                                        </p:cTn>
                                        <p:tgtEl>
                                          <p:spTgt spid="294"/>
                                        </p:tgtEl>
                                        <p:attrNameLst>
                                          <p:attrName>style.visibility</p:attrName>
                                        </p:attrNameLst>
                                      </p:cBhvr>
                                      <p:to>
                                        <p:strVal val="visible"/>
                                      </p:to>
                                    </p:set>
                                    <p:animEffect transition="in" filter="fade">
                                      <p:cBhvr>
                                        <p:cTn id="198" dur="1000"/>
                                        <p:tgtEl>
                                          <p:spTgt spid="294"/>
                                        </p:tgtEl>
                                      </p:cBhvr>
                                    </p:animEffect>
                                  </p:childTnLst>
                                </p:cTn>
                              </p:par>
                              <p:par>
                                <p:cTn id="199" presetID="10" presetClass="entr" presetSubtype="0" fill="hold" nodeType="withEffect">
                                  <p:stCondLst>
                                    <p:cond delay="0"/>
                                  </p:stCondLst>
                                  <p:childTnLst>
                                    <p:set>
                                      <p:cBhvr>
                                        <p:cTn id="200" dur="1" fill="hold">
                                          <p:stCondLst>
                                            <p:cond delay="0"/>
                                          </p:stCondLst>
                                        </p:cTn>
                                        <p:tgtEl>
                                          <p:spTgt spid="295"/>
                                        </p:tgtEl>
                                        <p:attrNameLst>
                                          <p:attrName>style.visibility</p:attrName>
                                        </p:attrNameLst>
                                      </p:cBhvr>
                                      <p:to>
                                        <p:strVal val="visible"/>
                                      </p:to>
                                    </p:set>
                                    <p:animEffect transition="in" filter="fade">
                                      <p:cBhvr>
                                        <p:cTn id="201" dur="1000"/>
                                        <p:tgtEl>
                                          <p:spTgt spid="295"/>
                                        </p:tgtEl>
                                      </p:cBhvr>
                                    </p:animEffect>
                                  </p:childTnLst>
                                </p:cTn>
                              </p:par>
                              <p:par>
                                <p:cTn id="202" presetID="10" presetClass="entr" presetSubtype="0" fill="hold" nodeType="withEffect">
                                  <p:stCondLst>
                                    <p:cond delay="0"/>
                                  </p:stCondLst>
                                  <p:childTnLst>
                                    <p:set>
                                      <p:cBhvr>
                                        <p:cTn id="203" dur="1" fill="hold">
                                          <p:stCondLst>
                                            <p:cond delay="0"/>
                                          </p:stCondLst>
                                        </p:cTn>
                                        <p:tgtEl>
                                          <p:spTgt spid="296"/>
                                        </p:tgtEl>
                                        <p:attrNameLst>
                                          <p:attrName>style.visibility</p:attrName>
                                        </p:attrNameLst>
                                      </p:cBhvr>
                                      <p:to>
                                        <p:strVal val="visible"/>
                                      </p:to>
                                    </p:set>
                                    <p:animEffect transition="in" filter="fade">
                                      <p:cBhvr>
                                        <p:cTn id="204" dur="1000"/>
                                        <p:tgtEl>
                                          <p:spTgt spid="296"/>
                                        </p:tgtEl>
                                      </p:cBhvr>
                                    </p:animEffect>
                                  </p:childTnLst>
                                </p:cTn>
                              </p:par>
                              <p:par>
                                <p:cTn id="205" presetID="10" presetClass="entr" presetSubtype="0" fill="hold" nodeType="withEffect">
                                  <p:stCondLst>
                                    <p:cond delay="0"/>
                                  </p:stCondLst>
                                  <p:childTnLst>
                                    <p:set>
                                      <p:cBhvr>
                                        <p:cTn id="206" dur="1" fill="hold">
                                          <p:stCondLst>
                                            <p:cond delay="0"/>
                                          </p:stCondLst>
                                        </p:cTn>
                                        <p:tgtEl>
                                          <p:spTgt spid="297"/>
                                        </p:tgtEl>
                                        <p:attrNameLst>
                                          <p:attrName>style.visibility</p:attrName>
                                        </p:attrNameLst>
                                      </p:cBhvr>
                                      <p:to>
                                        <p:strVal val="visible"/>
                                      </p:to>
                                    </p:set>
                                    <p:animEffect transition="in" filter="fade">
                                      <p:cBhvr>
                                        <p:cTn id="207" dur="1000"/>
                                        <p:tgtEl>
                                          <p:spTgt spid="297"/>
                                        </p:tgtEl>
                                      </p:cBhvr>
                                    </p:animEffect>
                                  </p:childTnLst>
                                </p:cTn>
                              </p:par>
                              <p:par>
                                <p:cTn id="208" presetID="10" presetClass="entr" presetSubtype="0" fill="hold" nodeType="withEffect">
                                  <p:stCondLst>
                                    <p:cond delay="0"/>
                                  </p:stCondLst>
                                  <p:childTnLst>
                                    <p:set>
                                      <p:cBhvr>
                                        <p:cTn id="209" dur="1" fill="hold">
                                          <p:stCondLst>
                                            <p:cond delay="0"/>
                                          </p:stCondLst>
                                        </p:cTn>
                                        <p:tgtEl>
                                          <p:spTgt spid="298"/>
                                        </p:tgtEl>
                                        <p:attrNameLst>
                                          <p:attrName>style.visibility</p:attrName>
                                        </p:attrNameLst>
                                      </p:cBhvr>
                                      <p:to>
                                        <p:strVal val="visible"/>
                                      </p:to>
                                    </p:set>
                                    <p:animEffect transition="in" filter="fade">
                                      <p:cBhvr>
                                        <p:cTn id="210" dur="1000"/>
                                        <p:tgtEl>
                                          <p:spTgt spid="298"/>
                                        </p:tgtEl>
                                      </p:cBhvr>
                                    </p:animEffect>
                                  </p:childTnLst>
                                </p:cTn>
                              </p:par>
                              <p:par>
                                <p:cTn id="211" presetID="10" presetClass="entr" presetSubtype="0" fill="hold" nodeType="withEffect">
                                  <p:stCondLst>
                                    <p:cond delay="0"/>
                                  </p:stCondLst>
                                  <p:childTnLst>
                                    <p:set>
                                      <p:cBhvr>
                                        <p:cTn id="212" dur="1" fill="hold">
                                          <p:stCondLst>
                                            <p:cond delay="0"/>
                                          </p:stCondLst>
                                        </p:cTn>
                                        <p:tgtEl>
                                          <p:spTgt spid="299"/>
                                        </p:tgtEl>
                                        <p:attrNameLst>
                                          <p:attrName>style.visibility</p:attrName>
                                        </p:attrNameLst>
                                      </p:cBhvr>
                                      <p:to>
                                        <p:strVal val="visible"/>
                                      </p:to>
                                    </p:set>
                                    <p:animEffect transition="in" filter="fade">
                                      <p:cBhvr>
                                        <p:cTn id="213" dur="1000"/>
                                        <p:tgtEl>
                                          <p:spTgt spid="299"/>
                                        </p:tgtEl>
                                      </p:cBhvr>
                                    </p:animEffect>
                                  </p:childTnLst>
                                </p:cTn>
                              </p:par>
                              <p:par>
                                <p:cTn id="214" presetID="10" presetClass="entr" presetSubtype="0" fill="hold" nodeType="withEffect">
                                  <p:stCondLst>
                                    <p:cond delay="0"/>
                                  </p:stCondLst>
                                  <p:childTnLst>
                                    <p:set>
                                      <p:cBhvr>
                                        <p:cTn id="215" dur="1" fill="hold">
                                          <p:stCondLst>
                                            <p:cond delay="0"/>
                                          </p:stCondLst>
                                        </p:cTn>
                                        <p:tgtEl>
                                          <p:spTgt spid="300"/>
                                        </p:tgtEl>
                                        <p:attrNameLst>
                                          <p:attrName>style.visibility</p:attrName>
                                        </p:attrNameLst>
                                      </p:cBhvr>
                                      <p:to>
                                        <p:strVal val="visible"/>
                                      </p:to>
                                    </p:set>
                                    <p:animEffect transition="in" filter="fade">
                                      <p:cBhvr>
                                        <p:cTn id="216" dur="1000"/>
                                        <p:tgtEl>
                                          <p:spTgt spid="300"/>
                                        </p:tgtEl>
                                      </p:cBhvr>
                                    </p:animEffect>
                                  </p:childTnLst>
                                </p:cTn>
                              </p:par>
                              <p:par>
                                <p:cTn id="217" presetID="10" presetClass="entr" presetSubtype="0" fill="hold" nodeType="withEffect">
                                  <p:stCondLst>
                                    <p:cond delay="0"/>
                                  </p:stCondLst>
                                  <p:childTnLst>
                                    <p:set>
                                      <p:cBhvr>
                                        <p:cTn id="218" dur="1" fill="hold">
                                          <p:stCondLst>
                                            <p:cond delay="0"/>
                                          </p:stCondLst>
                                        </p:cTn>
                                        <p:tgtEl>
                                          <p:spTgt spid="301"/>
                                        </p:tgtEl>
                                        <p:attrNameLst>
                                          <p:attrName>style.visibility</p:attrName>
                                        </p:attrNameLst>
                                      </p:cBhvr>
                                      <p:to>
                                        <p:strVal val="visible"/>
                                      </p:to>
                                    </p:set>
                                    <p:animEffect transition="in" filter="fade">
                                      <p:cBhvr>
                                        <p:cTn id="219" dur="1000"/>
                                        <p:tgtEl>
                                          <p:spTgt spid="301"/>
                                        </p:tgtEl>
                                      </p:cBhvr>
                                    </p:animEffect>
                                  </p:childTnLst>
                                </p:cTn>
                              </p:par>
                              <p:par>
                                <p:cTn id="220" presetID="10" presetClass="entr" presetSubtype="0" fill="hold" nodeType="withEffect">
                                  <p:stCondLst>
                                    <p:cond delay="0"/>
                                  </p:stCondLst>
                                  <p:childTnLst>
                                    <p:set>
                                      <p:cBhvr>
                                        <p:cTn id="221" dur="1" fill="hold">
                                          <p:stCondLst>
                                            <p:cond delay="0"/>
                                          </p:stCondLst>
                                        </p:cTn>
                                        <p:tgtEl>
                                          <p:spTgt spid="302"/>
                                        </p:tgtEl>
                                        <p:attrNameLst>
                                          <p:attrName>style.visibility</p:attrName>
                                        </p:attrNameLst>
                                      </p:cBhvr>
                                      <p:to>
                                        <p:strVal val="visible"/>
                                      </p:to>
                                    </p:set>
                                    <p:animEffect transition="in" filter="fade">
                                      <p:cBhvr>
                                        <p:cTn id="222" dur="1000"/>
                                        <p:tgtEl>
                                          <p:spTgt spid="302"/>
                                        </p:tgtEl>
                                      </p:cBhvr>
                                    </p:animEffect>
                                  </p:childTnLst>
                                </p:cTn>
                              </p:par>
                              <p:par>
                                <p:cTn id="223" presetID="10" presetClass="entr" presetSubtype="0" fill="hold" nodeType="withEffect">
                                  <p:stCondLst>
                                    <p:cond delay="0"/>
                                  </p:stCondLst>
                                  <p:childTnLst>
                                    <p:set>
                                      <p:cBhvr>
                                        <p:cTn id="224" dur="1" fill="hold">
                                          <p:stCondLst>
                                            <p:cond delay="0"/>
                                          </p:stCondLst>
                                        </p:cTn>
                                        <p:tgtEl>
                                          <p:spTgt spid="303"/>
                                        </p:tgtEl>
                                        <p:attrNameLst>
                                          <p:attrName>style.visibility</p:attrName>
                                        </p:attrNameLst>
                                      </p:cBhvr>
                                      <p:to>
                                        <p:strVal val="visible"/>
                                      </p:to>
                                    </p:set>
                                    <p:animEffect transition="in" filter="fade">
                                      <p:cBhvr>
                                        <p:cTn id="225" dur="1000"/>
                                        <p:tgtEl>
                                          <p:spTgt spid="303"/>
                                        </p:tgtEl>
                                      </p:cBhvr>
                                    </p:animEffect>
                                  </p:childTnLst>
                                </p:cTn>
                              </p:par>
                              <p:par>
                                <p:cTn id="226" presetID="10" presetClass="entr" presetSubtype="0" fill="hold" nodeType="withEffect">
                                  <p:stCondLst>
                                    <p:cond delay="0"/>
                                  </p:stCondLst>
                                  <p:childTnLst>
                                    <p:set>
                                      <p:cBhvr>
                                        <p:cTn id="227" dur="1" fill="hold">
                                          <p:stCondLst>
                                            <p:cond delay="0"/>
                                          </p:stCondLst>
                                        </p:cTn>
                                        <p:tgtEl>
                                          <p:spTgt spid="304"/>
                                        </p:tgtEl>
                                        <p:attrNameLst>
                                          <p:attrName>style.visibility</p:attrName>
                                        </p:attrNameLst>
                                      </p:cBhvr>
                                      <p:to>
                                        <p:strVal val="visible"/>
                                      </p:to>
                                    </p:set>
                                    <p:animEffect transition="in" filter="fade">
                                      <p:cBhvr>
                                        <p:cTn id="228" dur="1000"/>
                                        <p:tgtEl>
                                          <p:spTgt spid="304"/>
                                        </p:tgtEl>
                                      </p:cBhvr>
                                    </p:animEffect>
                                  </p:childTnLst>
                                </p:cTn>
                              </p:par>
                              <p:par>
                                <p:cTn id="229" presetID="10" presetClass="entr" presetSubtype="0" fill="hold" nodeType="withEffect">
                                  <p:stCondLst>
                                    <p:cond delay="0"/>
                                  </p:stCondLst>
                                  <p:childTnLst>
                                    <p:set>
                                      <p:cBhvr>
                                        <p:cTn id="230" dur="1" fill="hold">
                                          <p:stCondLst>
                                            <p:cond delay="0"/>
                                          </p:stCondLst>
                                        </p:cTn>
                                        <p:tgtEl>
                                          <p:spTgt spid="305"/>
                                        </p:tgtEl>
                                        <p:attrNameLst>
                                          <p:attrName>style.visibility</p:attrName>
                                        </p:attrNameLst>
                                      </p:cBhvr>
                                      <p:to>
                                        <p:strVal val="visible"/>
                                      </p:to>
                                    </p:set>
                                    <p:animEffect transition="in" filter="fade">
                                      <p:cBhvr>
                                        <p:cTn id="231" dur="1000"/>
                                        <p:tgtEl>
                                          <p:spTgt spid="305"/>
                                        </p:tgtEl>
                                      </p:cBhvr>
                                    </p:animEffect>
                                  </p:childTnLst>
                                </p:cTn>
                              </p:par>
                              <p:par>
                                <p:cTn id="232" presetID="10" presetClass="entr" presetSubtype="0" fill="hold" nodeType="withEffect">
                                  <p:stCondLst>
                                    <p:cond delay="0"/>
                                  </p:stCondLst>
                                  <p:childTnLst>
                                    <p:set>
                                      <p:cBhvr>
                                        <p:cTn id="233" dur="1" fill="hold">
                                          <p:stCondLst>
                                            <p:cond delay="0"/>
                                          </p:stCondLst>
                                        </p:cTn>
                                        <p:tgtEl>
                                          <p:spTgt spid="306"/>
                                        </p:tgtEl>
                                        <p:attrNameLst>
                                          <p:attrName>style.visibility</p:attrName>
                                        </p:attrNameLst>
                                      </p:cBhvr>
                                      <p:to>
                                        <p:strVal val="visible"/>
                                      </p:to>
                                    </p:set>
                                    <p:animEffect transition="in" filter="fade">
                                      <p:cBhvr>
                                        <p:cTn id="234" dur="1000"/>
                                        <p:tgtEl>
                                          <p:spTgt spid="306"/>
                                        </p:tgtEl>
                                      </p:cBhvr>
                                    </p:animEffect>
                                  </p:childTnLst>
                                </p:cTn>
                              </p:par>
                              <p:par>
                                <p:cTn id="235" presetID="10" presetClass="entr" presetSubtype="0" fill="hold" nodeType="withEffect">
                                  <p:stCondLst>
                                    <p:cond delay="0"/>
                                  </p:stCondLst>
                                  <p:childTnLst>
                                    <p:set>
                                      <p:cBhvr>
                                        <p:cTn id="236" dur="1" fill="hold">
                                          <p:stCondLst>
                                            <p:cond delay="0"/>
                                          </p:stCondLst>
                                        </p:cTn>
                                        <p:tgtEl>
                                          <p:spTgt spid="307"/>
                                        </p:tgtEl>
                                        <p:attrNameLst>
                                          <p:attrName>style.visibility</p:attrName>
                                        </p:attrNameLst>
                                      </p:cBhvr>
                                      <p:to>
                                        <p:strVal val="visible"/>
                                      </p:to>
                                    </p:set>
                                    <p:animEffect transition="in" filter="fade">
                                      <p:cBhvr>
                                        <p:cTn id="237" dur="1000"/>
                                        <p:tgtEl>
                                          <p:spTgt spid="307"/>
                                        </p:tgtEl>
                                      </p:cBhvr>
                                    </p:animEffect>
                                  </p:childTnLst>
                                </p:cTn>
                              </p:par>
                              <p:par>
                                <p:cTn id="238" presetID="10" presetClass="entr" presetSubtype="0" fill="hold" nodeType="withEffect">
                                  <p:stCondLst>
                                    <p:cond delay="0"/>
                                  </p:stCondLst>
                                  <p:childTnLst>
                                    <p:set>
                                      <p:cBhvr>
                                        <p:cTn id="239" dur="1" fill="hold">
                                          <p:stCondLst>
                                            <p:cond delay="0"/>
                                          </p:stCondLst>
                                        </p:cTn>
                                        <p:tgtEl>
                                          <p:spTgt spid="308"/>
                                        </p:tgtEl>
                                        <p:attrNameLst>
                                          <p:attrName>style.visibility</p:attrName>
                                        </p:attrNameLst>
                                      </p:cBhvr>
                                      <p:to>
                                        <p:strVal val="visible"/>
                                      </p:to>
                                    </p:set>
                                    <p:animEffect transition="in" filter="fade">
                                      <p:cBhvr>
                                        <p:cTn id="240" dur="1000"/>
                                        <p:tgtEl>
                                          <p:spTgt spid="308"/>
                                        </p:tgtEl>
                                      </p:cBhvr>
                                    </p:animEffect>
                                  </p:childTnLst>
                                </p:cTn>
                              </p:par>
                              <p:par>
                                <p:cTn id="241" presetID="10" presetClass="entr" presetSubtype="0" fill="hold" nodeType="withEffect">
                                  <p:stCondLst>
                                    <p:cond delay="0"/>
                                  </p:stCondLst>
                                  <p:childTnLst>
                                    <p:set>
                                      <p:cBhvr>
                                        <p:cTn id="242" dur="1" fill="hold">
                                          <p:stCondLst>
                                            <p:cond delay="0"/>
                                          </p:stCondLst>
                                        </p:cTn>
                                        <p:tgtEl>
                                          <p:spTgt spid="309"/>
                                        </p:tgtEl>
                                        <p:attrNameLst>
                                          <p:attrName>style.visibility</p:attrName>
                                        </p:attrNameLst>
                                      </p:cBhvr>
                                      <p:to>
                                        <p:strVal val="visible"/>
                                      </p:to>
                                    </p:set>
                                    <p:animEffect transition="in" filter="fade">
                                      <p:cBhvr>
                                        <p:cTn id="243" dur="1000"/>
                                        <p:tgtEl>
                                          <p:spTgt spid="309"/>
                                        </p:tgtEl>
                                      </p:cBhvr>
                                    </p:animEffect>
                                  </p:childTnLst>
                                </p:cTn>
                              </p:par>
                              <p:par>
                                <p:cTn id="244" presetID="10" presetClass="entr" presetSubtype="0" fill="hold" nodeType="withEffect">
                                  <p:stCondLst>
                                    <p:cond delay="0"/>
                                  </p:stCondLst>
                                  <p:childTnLst>
                                    <p:set>
                                      <p:cBhvr>
                                        <p:cTn id="245" dur="1" fill="hold">
                                          <p:stCondLst>
                                            <p:cond delay="0"/>
                                          </p:stCondLst>
                                        </p:cTn>
                                        <p:tgtEl>
                                          <p:spTgt spid="310"/>
                                        </p:tgtEl>
                                        <p:attrNameLst>
                                          <p:attrName>style.visibility</p:attrName>
                                        </p:attrNameLst>
                                      </p:cBhvr>
                                      <p:to>
                                        <p:strVal val="visible"/>
                                      </p:to>
                                    </p:set>
                                    <p:animEffect transition="in" filter="fade">
                                      <p:cBhvr>
                                        <p:cTn id="246" dur="1000"/>
                                        <p:tgtEl>
                                          <p:spTgt spid="310"/>
                                        </p:tgtEl>
                                      </p:cBhvr>
                                    </p:animEffect>
                                  </p:childTnLst>
                                </p:cTn>
                              </p:par>
                              <p:par>
                                <p:cTn id="247" presetID="10" presetClass="entr" presetSubtype="0" fill="hold" nodeType="withEffect">
                                  <p:stCondLst>
                                    <p:cond delay="0"/>
                                  </p:stCondLst>
                                  <p:childTnLst>
                                    <p:set>
                                      <p:cBhvr>
                                        <p:cTn id="248" dur="1" fill="hold">
                                          <p:stCondLst>
                                            <p:cond delay="0"/>
                                          </p:stCondLst>
                                        </p:cTn>
                                        <p:tgtEl>
                                          <p:spTgt spid="311"/>
                                        </p:tgtEl>
                                        <p:attrNameLst>
                                          <p:attrName>style.visibility</p:attrName>
                                        </p:attrNameLst>
                                      </p:cBhvr>
                                      <p:to>
                                        <p:strVal val="visible"/>
                                      </p:to>
                                    </p:set>
                                    <p:animEffect transition="in" filter="fade">
                                      <p:cBhvr>
                                        <p:cTn id="249" dur="1000"/>
                                        <p:tgtEl>
                                          <p:spTgt spid="311"/>
                                        </p:tgtEl>
                                      </p:cBhvr>
                                    </p:animEffect>
                                  </p:childTnLst>
                                </p:cTn>
                              </p:par>
                              <p:par>
                                <p:cTn id="250" presetID="10" presetClass="entr" presetSubtype="0" fill="hold" nodeType="withEffect">
                                  <p:stCondLst>
                                    <p:cond delay="0"/>
                                  </p:stCondLst>
                                  <p:childTnLst>
                                    <p:set>
                                      <p:cBhvr>
                                        <p:cTn id="251" dur="1" fill="hold">
                                          <p:stCondLst>
                                            <p:cond delay="0"/>
                                          </p:stCondLst>
                                        </p:cTn>
                                        <p:tgtEl>
                                          <p:spTgt spid="312"/>
                                        </p:tgtEl>
                                        <p:attrNameLst>
                                          <p:attrName>style.visibility</p:attrName>
                                        </p:attrNameLst>
                                      </p:cBhvr>
                                      <p:to>
                                        <p:strVal val="visible"/>
                                      </p:to>
                                    </p:set>
                                    <p:animEffect transition="in" filter="fade">
                                      <p:cBhvr>
                                        <p:cTn id="252" dur="1000"/>
                                        <p:tgtEl>
                                          <p:spTgt spid="312"/>
                                        </p:tgtEl>
                                      </p:cBhvr>
                                    </p:animEffect>
                                  </p:childTnLst>
                                </p:cTn>
                              </p:par>
                              <p:par>
                                <p:cTn id="253" presetID="10" presetClass="entr" presetSubtype="0" fill="hold" nodeType="withEffect">
                                  <p:stCondLst>
                                    <p:cond delay="0"/>
                                  </p:stCondLst>
                                  <p:childTnLst>
                                    <p:set>
                                      <p:cBhvr>
                                        <p:cTn id="254" dur="1" fill="hold">
                                          <p:stCondLst>
                                            <p:cond delay="0"/>
                                          </p:stCondLst>
                                        </p:cTn>
                                        <p:tgtEl>
                                          <p:spTgt spid="313"/>
                                        </p:tgtEl>
                                        <p:attrNameLst>
                                          <p:attrName>style.visibility</p:attrName>
                                        </p:attrNameLst>
                                      </p:cBhvr>
                                      <p:to>
                                        <p:strVal val="visible"/>
                                      </p:to>
                                    </p:set>
                                    <p:animEffect transition="in" filter="fade">
                                      <p:cBhvr>
                                        <p:cTn id="255" dur="1000"/>
                                        <p:tgtEl>
                                          <p:spTgt spid="313"/>
                                        </p:tgtEl>
                                      </p:cBhvr>
                                    </p:animEffect>
                                  </p:childTnLst>
                                </p:cTn>
                              </p:par>
                              <p:par>
                                <p:cTn id="256" presetID="10" presetClass="entr" presetSubtype="0" fill="hold" nodeType="withEffect">
                                  <p:stCondLst>
                                    <p:cond delay="0"/>
                                  </p:stCondLst>
                                  <p:childTnLst>
                                    <p:set>
                                      <p:cBhvr>
                                        <p:cTn id="257" dur="1" fill="hold">
                                          <p:stCondLst>
                                            <p:cond delay="0"/>
                                          </p:stCondLst>
                                        </p:cTn>
                                        <p:tgtEl>
                                          <p:spTgt spid="314"/>
                                        </p:tgtEl>
                                        <p:attrNameLst>
                                          <p:attrName>style.visibility</p:attrName>
                                        </p:attrNameLst>
                                      </p:cBhvr>
                                      <p:to>
                                        <p:strVal val="visible"/>
                                      </p:to>
                                    </p:set>
                                    <p:animEffect transition="in" filter="fade">
                                      <p:cBhvr>
                                        <p:cTn id="258" dur="1000"/>
                                        <p:tgtEl>
                                          <p:spTgt spid="314"/>
                                        </p:tgtEl>
                                      </p:cBhvr>
                                    </p:animEffect>
                                  </p:childTnLst>
                                </p:cTn>
                              </p:par>
                              <p:par>
                                <p:cTn id="259" presetID="10" presetClass="entr" presetSubtype="0" fill="hold" nodeType="withEffect">
                                  <p:stCondLst>
                                    <p:cond delay="0"/>
                                  </p:stCondLst>
                                  <p:childTnLst>
                                    <p:set>
                                      <p:cBhvr>
                                        <p:cTn id="260" dur="1" fill="hold">
                                          <p:stCondLst>
                                            <p:cond delay="0"/>
                                          </p:stCondLst>
                                        </p:cTn>
                                        <p:tgtEl>
                                          <p:spTgt spid="315"/>
                                        </p:tgtEl>
                                        <p:attrNameLst>
                                          <p:attrName>style.visibility</p:attrName>
                                        </p:attrNameLst>
                                      </p:cBhvr>
                                      <p:to>
                                        <p:strVal val="visible"/>
                                      </p:to>
                                    </p:set>
                                    <p:animEffect transition="in" filter="fade">
                                      <p:cBhvr>
                                        <p:cTn id="261" dur="1000"/>
                                        <p:tgtEl>
                                          <p:spTgt spid="315"/>
                                        </p:tgtEl>
                                      </p:cBhvr>
                                    </p:animEffect>
                                  </p:childTnLst>
                                </p:cTn>
                              </p:par>
                              <p:par>
                                <p:cTn id="262" presetID="10" presetClass="entr" presetSubtype="0" fill="hold" nodeType="withEffect">
                                  <p:stCondLst>
                                    <p:cond delay="0"/>
                                  </p:stCondLst>
                                  <p:childTnLst>
                                    <p:set>
                                      <p:cBhvr>
                                        <p:cTn id="263" dur="1" fill="hold">
                                          <p:stCondLst>
                                            <p:cond delay="0"/>
                                          </p:stCondLst>
                                        </p:cTn>
                                        <p:tgtEl>
                                          <p:spTgt spid="316"/>
                                        </p:tgtEl>
                                        <p:attrNameLst>
                                          <p:attrName>style.visibility</p:attrName>
                                        </p:attrNameLst>
                                      </p:cBhvr>
                                      <p:to>
                                        <p:strVal val="visible"/>
                                      </p:to>
                                    </p:set>
                                    <p:animEffect transition="in" filter="fade">
                                      <p:cBhvr>
                                        <p:cTn id="264" dur="1000"/>
                                        <p:tgtEl>
                                          <p:spTgt spid="316"/>
                                        </p:tgtEl>
                                      </p:cBhvr>
                                    </p:animEffect>
                                  </p:childTnLst>
                                </p:cTn>
                              </p:par>
                              <p:par>
                                <p:cTn id="265" presetID="10" presetClass="entr" presetSubtype="0" fill="hold" nodeType="withEffect">
                                  <p:stCondLst>
                                    <p:cond delay="0"/>
                                  </p:stCondLst>
                                  <p:childTnLst>
                                    <p:set>
                                      <p:cBhvr>
                                        <p:cTn id="266" dur="1" fill="hold">
                                          <p:stCondLst>
                                            <p:cond delay="0"/>
                                          </p:stCondLst>
                                        </p:cTn>
                                        <p:tgtEl>
                                          <p:spTgt spid="317"/>
                                        </p:tgtEl>
                                        <p:attrNameLst>
                                          <p:attrName>style.visibility</p:attrName>
                                        </p:attrNameLst>
                                      </p:cBhvr>
                                      <p:to>
                                        <p:strVal val="visible"/>
                                      </p:to>
                                    </p:set>
                                    <p:animEffect transition="in" filter="fade">
                                      <p:cBhvr>
                                        <p:cTn id="267" dur="1000"/>
                                        <p:tgtEl>
                                          <p:spTgt spid="317"/>
                                        </p:tgtEl>
                                      </p:cBhvr>
                                    </p:animEffect>
                                  </p:childTnLst>
                                </p:cTn>
                              </p:par>
                              <p:par>
                                <p:cTn id="268" presetID="10" presetClass="entr" presetSubtype="0" fill="hold" nodeType="withEffect">
                                  <p:stCondLst>
                                    <p:cond delay="0"/>
                                  </p:stCondLst>
                                  <p:childTnLst>
                                    <p:set>
                                      <p:cBhvr>
                                        <p:cTn id="269" dur="1" fill="hold">
                                          <p:stCondLst>
                                            <p:cond delay="0"/>
                                          </p:stCondLst>
                                        </p:cTn>
                                        <p:tgtEl>
                                          <p:spTgt spid="318"/>
                                        </p:tgtEl>
                                        <p:attrNameLst>
                                          <p:attrName>style.visibility</p:attrName>
                                        </p:attrNameLst>
                                      </p:cBhvr>
                                      <p:to>
                                        <p:strVal val="visible"/>
                                      </p:to>
                                    </p:set>
                                    <p:animEffect transition="in" filter="fade">
                                      <p:cBhvr>
                                        <p:cTn id="270" dur="1000"/>
                                        <p:tgtEl>
                                          <p:spTgt spid="318"/>
                                        </p:tgtEl>
                                      </p:cBhvr>
                                    </p:animEffect>
                                  </p:childTnLst>
                                </p:cTn>
                              </p:par>
                              <p:par>
                                <p:cTn id="271" presetID="10" presetClass="entr" presetSubtype="0" fill="hold" nodeType="withEffect">
                                  <p:stCondLst>
                                    <p:cond delay="0"/>
                                  </p:stCondLst>
                                  <p:childTnLst>
                                    <p:set>
                                      <p:cBhvr>
                                        <p:cTn id="272" dur="1" fill="hold">
                                          <p:stCondLst>
                                            <p:cond delay="0"/>
                                          </p:stCondLst>
                                        </p:cTn>
                                        <p:tgtEl>
                                          <p:spTgt spid="319"/>
                                        </p:tgtEl>
                                        <p:attrNameLst>
                                          <p:attrName>style.visibility</p:attrName>
                                        </p:attrNameLst>
                                      </p:cBhvr>
                                      <p:to>
                                        <p:strVal val="visible"/>
                                      </p:to>
                                    </p:set>
                                    <p:animEffect transition="in" filter="fade">
                                      <p:cBhvr>
                                        <p:cTn id="273" dur="1000"/>
                                        <p:tgtEl>
                                          <p:spTgt spid="319"/>
                                        </p:tgtEl>
                                      </p:cBhvr>
                                    </p:animEffect>
                                  </p:childTnLst>
                                </p:cTn>
                              </p:par>
                              <p:par>
                                <p:cTn id="274" presetID="10" presetClass="entr" presetSubtype="0" fill="hold" nodeType="withEffect">
                                  <p:stCondLst>
                                    <p:cond delay="0"/>
                                  </p:stCondLst>
                                  <p:childTnLst>
                                    <p:set>
                                      <p:cBhvr>
                                        <p:cTn id="275" dur="1" fill="hold">
                                          <p:stCondLst>
                                            <p:cond delay="0"/>
                                          </p:stCondLst>
                                        </p:cTn>
                                        <p:tgtEl>
                                          <p:spTgt spid="320"/>
                                        </p:tgtEl>
                                        <p:attrNameLst>
                                          <p:attrName>style.visibility</p:attrName>
                                        </p:attrNameLst>
                                      </p:cBhvr>
                                      <p:to>
                                        <p:strVal val="visible"/>
                                      </p:to>
                                    </p:set>
                                    <p:animEffect transition="in" filter="fade">
                                      <p:cBhvr>
                                        <p:cTn id="276" dur="1000"/>
                                        <p:tgtEl>
                                          <p:spTgt spid="320"/>
                                        </p:tgtEl>
                                      </p:cBhvr>
                                    </p:animEffect>
                                  </p:childTnLst>
                                </p:cTn>
                              </p:par>
                              <p:par>
                                <p:cTn id="277" presetID="10" presetClass="entr" presetSubtype="0" fill="hold" nodeType="withEffect">
                                  <p:stCondLst>
                                    <p:cond delay="0"/>
                                  </p:stCondLst>
                                  <p:childTnLst>
                                    <p:set>
                                      <p:cBhvr>
                                        <p:cTn id="278" dur="1" fill="hold">
                                          <p:stCondLst>
                                            <p:cond delay="0"/>
                                          </p:stCondLst>
                                        </p:cTn>
                                        <p:tgtEl>
                                          <p:spTgt spid="321"/>
                                        </p:tgtEl>
                                        <p:attrNameLst>
                                          <p:attrName>style.visibility</p:attrName>
                                        </p:attrNameLst>
                                      </p:cBhvr>
                                      <p:to>
                                        <p:strVal val="visible"/>
                                      </p:to>
                                    </p:set>
                                    <p:animEffect transition="in" filter="fade">
                                      <p:cBhvr>
                                        <p:cTn id="279" dur="1000"/>
                                        <p:tgtEl>
                                          <p:spTgt spid="321"/>
                                        </p:tgtEl>
                                      </p:cBhvr>
                                    </p:animEffect>
                                  </p:childTnLst>
                                </p:cTn>
                              </p:par>
                              <p:par>
                                <p:cTn id="280" presetID="10" presetClass="entr" presetSubtype="0" fill="hold" nodeType="withEffect">
                                  <p:stCondLst>
                                    <p:cond delay="0"/>
                                  </p:stCondLst>
                                  <p:childTnLst>
                                    <p:set>
                                      <p:cBhvr>
                                        <p:cTn id="281" dur="1" fill="hold">
                                          <p:stCondLst>
                                            <p:cond delay="0"/>
                                          </p:stCondLst>
                                        </p:cTn>
                                        <p:tgtEl>
                                          <p:spTgt spid="322"/>
                                        </p:tgtEl>
                                        <p:attrNameLst>
                                          <p:attrName>style.visibility</p:attrName>
                                        </p:attrNameLst>
                                      </p:cBhvr>
                                      <p:to>
                                        <p:strVal val="visible"/>
                                      </p:to>
                                    </p:set>
                                    <p:animEffect transition="in" filter="fade">
                                      <p:cBhvr>
                                        <p:cTn id="282" dur="1000"/>
                                        <p:tgtEl>
                                          <p:spTgt spid="322"/>
                                        </p:tgtEl>
                                      </p:cBhvr>
                                    </p:animEffect>
                                  </p:childTnLst>
                                </p:cTn>
                              </p:par>
                              <p:par>
                                <p:cTn id="283" presetID="10" presetClass="entr" presetSubtype="0" fill="hold" nodeType="withEffect">
                                  <p:stCondLst>
                                    <p:cond delay="0"/>
                                  </p:stCondLst>
                                  <p:childTnLst>
                                    <p:set>
                                      <p:cBhvr>
                                        <p:cTn id="284" dur="1" fill="hold">
                                          <p:stCondLst>
                                            <p:cond delay="0"/>
                                          </p:stCondLst>
                                        </p:cTn>
                                        <p:tgtEl>
                                          <p:spTgt spid="323"/>
                                        </p:tgtEl>
                                        <p:attrNameLst>
                                          <p:attrName>style.visibility</p:attrName>
                                        </p:attrNameLst>
                                      </p:cBhvr>
                                      <p:to>
                                        <p:strVal val="visible"/>
                                      </p:to>
                                    </p:set>
                                    <p:animEffect transition="in" filter="fade">
                                      <p:cBhvr>
                                        <p:cTn id="285" dur="1000"/>
                                        <p:tgtEl>
                                          <p:spTgt spid="323"/>
                                        </p:tgtEl>
                                      </p:cBhvr>
                                    </p:animEffect>
                                  </p:childTnLst>
                                </p:cTn>
                              </p:par>
                              <p:par>
                                <p:cTn id="286" presetID="10" presetClass="entr" presetSubtype="0" fill="hold" nodeType="withEffect">
                                  <p:stCondLst>
                                    <p:cond delay="0"/>
                                  </p:stCondLst>
                                  <p:childTnLst>
                                    <p:set>
                                      <p:cBhvr>
                                        <p:cTn id="287" dur="1" fill="hold">
                                          <p:stCondLst>
                                            <p:cond delay="0"/>
                                          </p:stCondLst>
                                        </p:cTn>
                                        <p:tgtEl>
                                          <p:spTgt spid="324"/>
                                        </p:tgtEl>
                                        <p:attrNameLst>
                                          <p:attrName>style.visibility</p:attrName>
                                        </p:attrNameLst>
                                      </p:cBhvr>
                                      <p:to>
                                        <p:strVal val="visible"/>
                                      </p:to>
                                    </p:set>
                                    <p:animEffect transition="in" filter="fade">
                                      <p:cBhvr>
                                        <p:cTn id="288" dur="1000"/>
                                        <p:tgtEl>
                                          <p:spTgt spid="324"/>
                                        </p:tgtEl>
                                      </p:cBhvr>
                                    </p:animEffect>
                                  </p:childTnLst>
                                </p:cTn>
                              </p:par>
                              <p:par>
                                <p:cTn id="289" presetID="10" presetClass="entr" presetSubtype="0" fill="hold" nodeType="withEffect">
                                  <p:stCondLst>
                                    <p:cond delay="0"/>
                                  </p:stCondLst>
                                  <p:childTnLst>
                                    <p:set>
                                      <p:cBhvr>
                                        <p:cTn id="290" dur="1" fill="hold">
                                          <p:stCondLst>
                                            <p:cond delay="0"/>
                                          </p:stCondLst>
                                        </p:cTn>
                                        <p:tgtEl>
                                          <p:spTgt spid="325"/>
                                        </p:tgtEl>
                                        <p:attrNameLst>
                                          <p:attrName>style.visibility</p:attrName>
                                        </p:attrNameLst>
                                      </p:cBhvr>
                                      <p:to>
                                        <p:strVal val="visible"/>
                                      </p:to>
                                    </p:set>
                                    <p:animEffect transition="in" filter="fade">
                                      <p:cBhvr>
                                        <p:cTn id="291" dur="1000"/>
                                        <p:tgtEl>
                                          <p:spTgt spid="325"/>
                                        </p:tgtEl>
                                      </p:cBhvr>
                                    </p:animEffect>
                                  </p:childTnLst>
                                </p:cTn>
                              </p:par>
                              <p:par>
                                <p:cTn id="292" presetID="10" presetClass="entr" presetSubtype="0" fill="hold" nodeType="withEffect">
                                  <p:stCondLst>
                                    <p:cond delay="0"/>
                                  </p:stCondLst>
                                  <p:childTnLst>
                                    <p:set>
                                      <p:cBhvr>
                                        <p:cTn id="293" dur="1" fill="hold">
                                          <p:stCondLst>
                                            <p:cond delay="0"/>
                                          </p:stCondLst>
                                        </p:cTn>
                                        <p:tgtEl>
                                          <p:spTgt spid="326"/>
                                        </p:tgtEl>
                                        <p:attrNameLst>
                                          <p:attrName>style.visibility</p:attrName>
                                        </p:attrNameLst>
                                      </p:cBhvr>
                                      <p:to>
                                        <p:strVal val="visible"/>
                                      </p:to>
                                    </p:set>
                                    <p:animEffect transition="in" filter="fade">
                                      <p:cBhvr>
                                        <p:cTn id="294" dur="1000"/>
                                        <p:tgtEl>
                                          <p:spTgt spid="326"/>
                                        </p:tgtEl>
                                      </p:cBhvr>
                                    </p:animEffect>
                                  </p:childTnLst>
                                </p:cTn>
                              </p:par>
                              <p:par>
                                <p:cTn id="295" presetID="10" presetClass="entr" presetSubtype="0" fill="hold" nodeType="withEffect">
                                  <p:stCondLst>
                                    <p:cond delay="0"/>
                                  </p:stCondLst>
                                  <p:childTnLst>
                                    <p:set>
                                      <p:cBhvr>
                                        <p:cTn id="296" dur="1" fill="hold">
                                          <p:stCondLst>
                                            <p:cond delay="0"/>
                                          </p:stCondLst>
                                        </p:cTn>
                                        <p:tgtEl>
                                          <p:spTgt spid="327"/>
                                        </p:tgtEl>
                                        <p:attrNameLst>
                                          <p:attrName>style.visibility</p:attrName>
                                        </p:attrNameLst>
                                      </p:cBhvr>
                                      <p:to>
                                        <p:strVal val="visible"/>
                                      </p:to>
                                    </p:set>
                                    <p:animEffect transition="in" filter="fade">
                                      <p:cBhvr>
                                        <p:cTn id="297" dur="1000"/>
                                        <p:tgtEl>
                                          <p:spTgt spid="327"/>
                                        </p:tgtEl>
                                      </p:cBhvr>
                                    </p:animEffect>
                                  </p:childTnLst>
                                </p:cTn>
                              </p:par>
                              <p:par>
                                <p:cTn id="298" presetID="10" presetClass="entr" presetSubtype="0" fill="hold" nodeType="withEffect">
                                  <p:stCondLst>
                                    <p:cond delay="0"/>
                                  </p:stCondLst>
                                  <p:childTnLst>
                                    <p:set>
                                      <p:cBhvr>
                                        <p:cTn id="299" dur="1" fill="hold">
                                          <p:stCondLst>
                                            <p:cond delay="0"/>
                                          </p:stCondLst>
                                        </p:cTn>
                                        <p:tgtEl>
                                          <p:spTgt spid="328"/>
                                        </p:tgtEl>
                                        <p:attrNameLst>
                                          <p:attrName>style.visibility</p:attrName>
                                        </p:attrNameLst>
                                      </p:cBhvr>
                                      <p:to>
                                        <p:strVal val="visible"/>
                                      </p:to>
                                    </p:set>
                                    <p:animEffect transition="in" filter="fade">
                                      <p:cBhvr>
                                        <p:cTn id="300" dur="1000"/>
                                        <p:tgtEl>
                                          <p:spTgt spid="328"/>
                                        </p:tgtEl>
                                      </p:cBhvr>
                                    </p:animEffect>
                                  </p:childTnLst>
                                </p:cTn>
                              </p:par>
                              <p:par>
                                <p:cTn id="301" presetID="10" presetClass="entr" presetSubtype="0" fill="hold" nodeType="withEffect">
                                  <p:stCondLst>
                                    <p:cond delay="0"/>
                                  </p:stCondLst>
                                  <p:childTnLst>
                                    <p:set>
                                      <p:cBhvr>
                                        <p:cTn id="302" dur="1" fill="hold">
                                          <p:stCondLst>
                                            <p:cond delay="0"/>
                                          </p:stCondLst>
                                        </p:cTn>
                                        <p:tgtEl>
                                          <p:spTgt spid="329"/>
                                        </p:tgtEl>
                                        <p:attrNameLst>
                                          <p:attrName>style.visibility</p:attrName>
                                        </p:attrNameLst>
                                      </p:cBhvr>
                                      <p:to>
                                        <p:strVal val="visible"/>
                                      </p:to>
                                    </p:set>
                                    <p:animEffect transition="in" filter="fade">
                                      <p:cBhvr>
                                        <p:cTn id="303" dur="1000"/>
                                        <p:tgtEl>
                                          <p:spTgt spid="329"/>
                                        </p:tgtEl>
                                      </p:cBhvr>
                                    </p:animEffect>
                                  </p:childTnLst>
                                </p:cTn>
                              </p:par>
                              <p:par>
                                <p:cTn id="304" presetID="10" presetClass="entr" presetSubtype="0" fill="hold" nodeType="withEffect">
                                  <p:stCondLst>
                                    <p:cond delay="0"/>
                                  </p:stCondLst>
                                  <p:childTnLst>
                                    <p:set>
                                      <p:cBhvr>
                                        <p:cTn id="305" dur="1" fill="hold">
                                          <p:stCondLst>
                                            <p:cond delay="0"/>
                                          </p:stCondLst>
                                        </p:cTn>
                                        <p:tgtEl>
                                          <p:spTgt spid="331"/>
                                        </p:tgtEl>
                                        <p:attrNameLst>
                                          <p:attrName>style.visibility</p:attrName>
                                        </p:attrNameLst>
                                      </p:cBhvr>
                                      <p:to>
                                        <p:strVal val="visible"/>
                                      </p:to>
                                    </p:set>
                                    <p:animEffect transition="in" filter="fade">
                                      <p:cBhvr>
                                        <p:cTn id="306" dur="1000"/>
                                        <p:tgtEl>
                                          <p:spTgt spid="331"/>
                                        </p:tgtEl>
                                      </p:cBhvr>
                                    </p:animEffect>
                                  </p:childTnLst>
                                </p:cTn>
                              </p:par>
                              <p:par>
                                <p:cTn id="307" presetID="10" presetClass="entr" presetSubtype="0" fill="hold" nodeType="withEffect">
                                  <p:stCondLst>
                                    <p:cond delay="0"/>
                                  </p:stCondLst>
                                  <p:childTnLst>
                                    <p:set>
                                      <p:cBhvr>
                                        <p:cTn id="308" dur="1" fill="hold">
                                          <p:stCondLst>
                                            <p:cond delay="0"/>
                                          </p:stCondLst>
                                        </p:cTn>
                                        <p:tgtEl>
                                          <p:spTgt spid="332"/>
                                        </p:tgtEl>
                                        <p:attrNameLst>
                                          <p:attrName>style.visibility</p:attrName>
                                        </p:attrNameLst>
                                      </p:cBhvr>
                                      <p:to>
                                        <p:strVal val="visible"/>
                                      </p:to>
                                    </p:set>
                                    <p:animEffect transition="in" filter="fade">
                                      <p:cBhvr>
                                        <p:cTn id="309" dur="1000"/>
                                        <p:tgtEl>
                                          <p:spTgt spid="332"/>
                                        </p:tgtEl>
                                      </p:cBhvr>
                                    </p:animEffect>
                                  </p:childTnLst>
                                </p:cTn>
                              </p:par>
                              <p:par>
                                <p:cTn id="310" presetID="10" presetClass="entr" presetSubtype="0" fill="hold" nodeType="withEffect">
                                  <p:stCondLst>
                                    <p:cond delay="0"/>
                                  </p:stCondLst>
                                  <p:childTnLst>
                                    <p:set>
                                      <p:cBhvr>
                                        <p:cTn id="311" dur="1" fill="hold">
                                          <p:stCondLst>
                                            <p:cond delay="0"/>
                                          </p:stCondLst>
                                        </p:cTn>
                                        <p:tgtEl>
                                          <p:spTgt spid="333"/>
                                        </p:tgtEl>
                                        <p:attrNameLst>
                                          <p:attrName>style.visibility</p:attrName>
                                        </p:attrNameLst>
                                      </p:cBhvr>
                                      <p:to>
                                        <p:strVal val="visible"/>
                                      </p:to>
                                    </p:set>
                                    <p:animEffect transition="in" filter="fade">
                                      <p:cBhvr>
                                        <p:cTn id="312" dur="1000"/>
                                        <p:tgtEl>
                                          <p:spTgt spid="333"/>
                                        </p:tgtEl>
                                      </p:cBhvr>
                                    </p:animEffect>
                                  </p:childTnLst>
                                </p:cTn>
                              </p:par>
                              <p:par>
                                <p:cTn id="313" presetID="10" presetClass="entr" presetSubtype="0" fill="hold" nodeType="withEffect">
                                  <p:stCondLst>
                                    <p:cond delay="0"/>
                                  </p:stCondLst>
                                  <p:childTnLst>
                                    <p:set>
                                      <p:cBhvr>
                                        <p:cTn id="314" dur="1" fill="hold">
                                          <p:stCondLst>
                                            <p:cond delay="0"/>
                                          </p:stCondLst>
                                        </p:cTn>
                                        <p:tgtEl>
                                          <p:spTgt spid="334"/>
                                        </p:tgtEl>
                                        <p:attrNameLst>
                                          <p:attrName>style.visibility</p:attrName>
                                        </p:attrNameLst>
                                      </p:cBhvr>
                                      <p:to>
                                        <p:strVal val="visible"/>
                                      </p:to>
                                    </p:set>
                                    <p:animEffect transition="in" filter="fade">
                                      <p:cBhvr>
                                        <p:cTn id="315" dur="1000"/>
                                        <p:tgtEl>
                                          <p:spTgt spid="334"/>
                                        </p:tgtEl>
                                      </p:cBhvr>
                                    </p:animEffect>
                                  </p:childTnLst>
                                </p:cTn>
                              </p:par>
                              <p:par>
                                <p:cTn id="316" presetID="10" presetClass="entr" presetSubtype="0" fill="hold" nodeType="withEffect">
                                  <p:stCondLst>
                                    <p:cond delay="0"/>
                                  </p:stCondLst>
                                  <p:childTnLst>
                                    <p:set>
                                      <p:cBhvr>
                                        <p:cTn id="317" dur="1" fill="hold">
                                          <p:stCondLst>
                                            <p:cond delay="0"/>
                                          </p:stCondLst>
                                        </p:cTn>
                                        <p:tgtEl>
                                          <p:spTgt spid="335"/>
                                        </p:tgtEl>
                                        <p:attrNameLst>
                                          <p:attrName>style.visibility</p:attrName>
                                        </p:attrNameLst>
                                      </p:cBhvr>
                                      <p:to>
                                        <p:strVal val="visible"/>
                                      </p:to>
                                    </p:set>
                                    <p:animEffect transition="in" filter="fade">
                                      <p:cBhvr>
                                        <p:cTn id="318" dur="1000"/>
                                        <p:tgtEl>
                                          <p:spTgt spid="335"/>
                                        </p:tgtEl>
                                      </p:cBhvr>
                                    </p:animEffect>
                                  </p:childTnLst>
                                </p:cTn>
                              </p:par>
                              <p:par>
                                <p:cTn id="319" presetID="10" presetClass="entr" presetSubtype="0" fill="hold" nodeType="withEffect">
                                  <p:stCondLst>
                                    <p:cond delay="0"/>
                                  </p:stCondLst>
                                  <p:childTnLst>
                                    <p:set>
                                      <p:cBhvr>
                                        <p:cTn id="320" dur="1" fill="hold">
                                          <p:stCondLst>
                                            <p:cond delay="0"/>
                                          </p:stCondLst>
                                        </p:cTn>
                                        <p:tgtEl>
                                          <p:spTgt spid="336"/>
                                        </p:tgtEl>
                                        <p:attrNameLst>
                                          <p:attrName>style.visibility</p:attrName>
                                        </p:attrNameLst>
                                      </p:cBhvr>
                                      <p:to>
                                        <p:strVal val="visible"/>
                                      </p:to>
                                    </p:set>
                                    <p:animEffect transition="in" filter="fade">
                                      <p:cBhvr>
                                        <p:cTn id="321" dur="1000"/>
                                        <p:tgtEl>
                                          <p:spTgt spid="336"/>
                                        </p:tgtEl>
                                      </p:cBhvr>
                                    </p:animEffect>
                                  </p:childTnLst>
                                </p:cTn>
                              </p:par>
                              <p:par>
                                <p:cTn id="322" presetID="10" presetClass="entr" presetSubtype="0" fill="hold" nodeType="withEffect">
                                  <p:stCondLst>
                                    <p:cond delay="0"/>
                                  </p:stCondLst>
                                  <p:childTnLst>
                                    <p:set>
                                      <p:cBhvr>
                                        <p:cTn id="323" dur="1" fill="hold">
                                          <p:stCondLst>
                                            <p:cond delay="0"/>
                                          </p:stCondLst>
                                        </p:cTn>
                                        <p:tgtEl>
                                          <p:spTgt spid="133"/>
                                        </p:tgtEl>
                                        <p:attrNameLst>
                                          <p:attrName>style.visibility</p:attrName>
                                        </p:attrNameLst>
                                      </p:cBhvr>
                                      <p:to>
                                        <p:strVal val="visible"/>
                                      </p:to>
                                    </p:set>
                                    <p:animEffect transition="in" filter="fade">
                                      <p:cBhvr>
                                        <p:cTn id="324" dur="1000"/>
                                        <p:tgtEl>
                                          <p:spTgt spid="133"/>
                                        </p:tgtEl>
                                      </p:cBhvr>
                                    </p:animEffect>
                                  </p:childTnLst>
                                </p:cTn>
                              </p:par>
                              <p:par>
                                <p:cTn id="325" presetID="10" presetClass="entr" presetSubtype="0" fill="hold" nodeType="withEffect">
                                  <p:stCondLst>
                                    <p:cond delay="0"/>
                                  </p:stCondLst>
                                  <p:childTnLst>
                                    <p:set>
                                      <p:cBhvr>
                                        <p:cTn id="326" dur="1" fill="hold">
                                          <p:stCondLst>
                                            <p:cond delay="0"/>
                                          </p:stCondLst>
                                        </p:cTn>
                                        <p:tgtEl>
                                          <p:spTgt spid="275"/>
                                        </p:tgtEl>
                                        <p:attrNameLst>
                                          <p:attrName>style.visibility</p:attrName>
                                        </p:attrNameLst>
                                      </p:cBhvr>
                                      <p:to>
                                        <p:strVal val="visible"/>
                                      </p:to>
                                    </p:set>
                                    <p:animEffect transition="in" filter="fade">
                                      <p:cBhvr>
                                        <p:cTn id="327" dur="1000"/>
                                        <p:tgtEl>
                                          <p:spTgt spid="275"/>
                                        </p:tgtEl>
                                      </p:cBhvr>
                                    </p:animEffect>
                                  </p:childTnLst>
                                </p:cTn>
                              </p:par>
                              <p:par>
                                <p:cTn id="328" presetID="10" presetClass="entr" presetSubtype="0" fill="hold" nodeType="withEffect">
                                  <p:stCondLst>
                                    <p:cond delay="0"/>
                                  </p:stCondLst>
                                  <p:childTnLst>
                                    <p:set>
                                      <p:cBhvr>
                                        <p:cTn id="329" dur="1" fill="hold">
                                          <p:stCondLst>
                                            <p:cond delay="0"/>
                                          </p:stCondLst>
                                        </p:cTn>
                                        <p:tgtEl>
                                          <p:spTgt spid="5125"/>
                                        </p:tgtEl>
                                        <p:attrNameLst>
                                          <p:attrName>style.visibility</p:attrName>
                                        </p:attrNameLst>
                                      </p:cBhvr>
                                      <p:to>
                                        <p:strVal val="visible"/>
                                      </p:to>
                                    </p:set>
                                    <p:animEffect transition="in" filter="fade">
                                      <p:cBhvr>
                                        <p:cTn id="330" dur="1000"/>
                                        <p:tgtEl>
                                          <p:spTgt spid="5125"/>
                                        </p:tgtEl>
                                      </p:cBhvr>
                                    </p:animEffect>
                                  </p:childTnLst>
                                </p:cTn>
                              </p:par>
                            </p:childTnLst>
                          </p:cTn>
                        </p:par>
                        <p:par>
                          <p:cTn id="331" fill="hold">
                            <p:stCondLst>
                              <p:cond delay="4500"/>
                            </p:stCondLst>
                            <p:childTnLst>
                              <p:par>
                                <p:cTn id="332" presetID="16" presetClass="entr" presetSubtype="42" fill="hold" nodeType="afterEffect">
                                  <p:stCondLst>
                                    <p:cond delay="0"/>
                                  </p:stCondLst>
                                  <p:childTnLst>
                                    <p:set>
                                      <p:cBhvr>
                                        <p:cTn id="333" dur="1" fill="hold">
                                          <p:stCondLst>
                                            <p:cond delay="0"/>
                                          </p:stCondLst>
                                        </p:cTn>
                                        <p:tgtEl>
                                          <p:spTgt spid="3"/>
                                        </p:tgtEl>
                                        <p:attrNameLst>
                                          <p:attrName>style.visibility</p:attrName>
                                        </p:attrNameLst>
                                      </p:cBhvr>
                                      <p:to>
                                        <p:strVal val="visible"/>
                                      </p:to>
                                    </p:set>
                                    <p:animEffect transition="in" filter="barn(outHorizontal)">
                                      <p:cBhvr>
                                        <p:cTn id="334" dur="500"/>
                                        <p:tgtEl>
                                          <p:spTgt spid="3"/>
                                        </p:tgtEl>
                                      </p:cBhvr>
                                    </p:animEffect>
                                  </p:childTnLst>
                                </p:cTn>
                              </p:par>
                              <p:par>
                                <p:cTn id="335" presetID="16" presetClass="entr" presetSubtype="42" fill="hold" nodeType="withEffect">
                                  <p:stCondLst>
                                    <p:cond delay="0"/>
                                  </p:stCondLst>
                                  <p:childTnLst>
                                    <p:set>
                                      <p:cBhvr>
                                        <p:cTn id="336" dur="1" fill="hold">
                                          <p:stCondLst>
                                            <p:cond delay="0"/>
                                          </p:stCondLst>
                                        </p:cTn>
                                        <p:tgtEl>
                                          <p:spTgt spid="4"/>
                                        </p:tgtEl>
                                        <p:attrNameLst>
                                          <p:attrName>style.visibility</p:attrName>
                                        </p:attrNameLst>
                                      </p:cBhvr>
                                      <p:to>
                                        <p:strVal val="visible"/>
                                      </p:to>
                                    </p:set>
                                    <p:animEffect transition="in" filter="barn(outHorizontal)">
                                      <p:cBhvr>
                                        <p:cTn id="3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66" grpId="0" animBg="1"/>
      <p:bldP spid="154" grpId="0" animBg="1"/>
      <p:bldP spid="155" grpId="0"/>
      <p:bldP spid="2" grpId="0" animBg="1"/>
      <p:bldP spid="3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Quelques expériences Bewise</a:t>
            </a:r>
            <a:endParaRPr lang="fr-FR" dirty="0"/>
          </a:p>
        </p:txBody>
      </p:sp>
      <p:sp>
        <p:nvSpPr>
          <p:cNvPr id="3" name="Content Placeholder 2"/>
          <p:cNvSpPr>
            <a:spLocks noGrp="1"/>
          </p:cNvSpPr>
          <p:nvPr>
            <p:ph idx="1"/>
          </p:nvPr>
        </p:nvSpPr>
        <p:spPr>
          <a:xfrm>
            <a:off x="357158" y="910817"/>
            <a:ext cx="8429684" cy="3965189"/>
          </a:xfrm>
        </p:spPr>
        <p:txBody>
          <a:bodyPr>
            <a:normAutofit/>
          </a:bodyPr>
          <a:lstStyle/>
          <a:p>
            <a:r>
              <a:rPr lang="fr-FR" dirty="0" smtClean="0"/>
              <a:t>Une </a:t>
            </a:r>
            <a:r>
              <a:rPr lang="fr-FR" dirty="0" smtClean="0">
                <a:solidFill>
                  <a:srgbClr val="FFA71C"/>
                </a:solidFill>
              </a:rPr>
              <a:t>startup</a:t>
            </a:r>
          </a:p>
          <a:p>
            <a:pPr lvl="1">
              <a:buFont typeface="Wingdings"/>
              <a:buChar char="à"/>
            </a:pPr>
            <a:r>
              <a:rPr lang="fr-FR" sz="2000" dirty="0" smtClean="0">
                <a:sym typeface="Wingdings" pitchFamily="2" charset="2"/>
              </a:rPr>
              <a:t> Coût de démarrage très faible</a:t>
            </a:r>
          </a:p>
          <a:p>
            <a:pPr lvl="1">
              <a:buFont typeface="Wingdings"/>
              <a:buChar char="à"/>
            </a:pPr>
            <a:r>
              <a:rPr lang="fr-FR" sz="2000" dirty="0" smtClean="0">
                <a:sym typeface="Wingdings" pitchFamily="2" charset="2"/>
              </a:rPr>
              <a:t> Montée en charge rapide</a:t>
            </a:r>
          </a:p>
          <a:p>
            <a:pPr>
              <a:buFont typeface="Arial" pitchFamily="34" charset="0"/>
              <a:buChar char="•"/>
            </a:pPr>
            <a:r>
              <a:rPr lang="fr-FR" dirty="0" smtClean="0"/>
              <a:t>Une </a:t>
            </a:r>
            <a:r>
              <a:rPr lang="fr-FR" dirty="0" smtClean="0">
                <a:solidFill>
                  <a:srgbClr val="FFA71C"/>
                </a:solidFill>
              </a:rPr>
              <a:t>site Web </a:t>
            </a:r>
            <a:r>
              <a:rPr lang="fr-FR" dirty="0" smtClean="0"/>
              <a:t>grand public (Dia7)</a:t>
            </a:r>
          </a:p>
          <a:p>
            <a:pPr lvl="1">
              <a:buFont typeface="Wingdings"/>
              <a:buChar char="à"/>
            </a:pPr>
            <a:r>
              <a:rPr lang="fr-FR" sz="2000" dirty="0">
                <a:sym typeface="Wingdings" pitchFamily="2" charset="2"/>
              </a:rPr>
              <a:t> </a:t>
            </a:r>
            <a:r>
              <a:rPr lang="fr-FR" sz="2000" dirty="0" smtClean="0">
                <a:sym typeface="Wingdings" pitchFamily="2" charset="2"/>
              </a:rPr>
              <a:t>Absorption des pics de charge</a:t>
            </a:r>
            <a:endParaRPr lang="fr-FR" sz="2000" dirty="0">
              <a:sym typeface="Wingdings" pitchFamily="2" charset="2"/>
            </a:endParaRPr>
          </a:p>
          <a:p>
            <a:pPr lvl="1">
              <a:buFont typeface="Wingdings"/>
              <a:buChar char="à"/>
            </a:pPr>
            <a:r>
              <a:rPr lang="fr-FR" sz="2000" dirty="0">
                <a:sym typeface="Wingdings" pitchFamily="2" charset="2"/>
              </a:rPr>
              <a:t> </a:t>
            </a:r>
            <a:r>
              <a:rPr lang="fr-FR" sz="2000" dirty="0" smtClean="0">
                <a:sym typeface="Wingdings" pitchFamily="2" charset="2"/>
              </a:rPr>
              <a:t>Déploiement rapide</a:t>
            </a:r>
            <a:endParaRPr lang="fr-FR" sz="2000" dirty="0">
              <a:sym typeface="Wingdings" pitchFamily="2" charset="2"/>
            </a:endParaRPr>
          </a:p>
          <a:p>
            <a:pPr>
              <a:buFont typeface="Arial" pitchFamily="34" charset="0"/>
              <a:buChar char="•"/>
            </a:pPr>
            <a:r>
              <a:rPr lang="fr-FR" dirty="0" smtClean="0"/>
              <a:t>Un </a:t>
            </a:r>
            <a:r>
              <a:rPr lang="fr-FR" dirty="0" smtClean="0">
                <a:solidFill>
                  <a:srgbClr val="FFA71C"/>
                </a:solidFill>
              </a:rPr>
              <a:t>grand compte </a:t>
            </a:r>
            <a:r>
              <a:rPr lang="fr-FR" dirty="0" smtClean="0"/>
              <a:t>(aéronautique</a:t>
            </a:r>
            <a:r>
              <a:rPr lang="fr-FR" smtClean="0"/>
              <a:t>) – projet en cours</a:t>
            </a:r>
            <a:endParaRPr lang="fr-FR" dirty="0"/>
          </a:p>
          <a:p>
            <a:pPr lvl="1">
              <a:buFont typeface="Wingdings"/>
              <a:buChar char="à"/>
            </a:pPr>
            <a:r>
              <a:rPr lang="fr-FR" sz="2000" dirty="0">
                <a:sym typeface="Wingdings" pitchFamily="2" charset="2"/>
              </a:rPr>
              <a:t> </a:t>
            </a:r>
            <a:r>
              <a:rPr lang="fr-FR" sz="2000" dirty="0" smtClean="0">
                <a:sym typeface="Wingdings" pitchFamily="2" charset="2"/>
              </a:rPr>
              <a:t>Couverture </a:t>
            </a:r>
            <a:r>
              <a:rPr lang="fr-FR" sz="2000" dirty="0" err="1" smtClean="0">
                <a:sym typeface="Wingdings" pitchFamily="2" charset="2"/>
              </a:rPr>
              <a:t>worldwide</a:t>
            </a:r>
            <a:endParaRPr lang="fr-FR" sz="2000" dirty="0" smtClean="0">
              <a:sym typeface="Wingdings" pitchFamily="2" charset="2"/>
            </a:endParaRPr>
          </a:p>
          <a:p>
            <a:pPr lvl="1">
              <a:buFont typeface="Wingdings"/>
              <a:buChar char="à"/>
            </a:pPr>
            <a:r>
              <a:rPr lang="fr-FR" sz="2000" dirty="0" smtClean="0">
                <a:sym typeface="Wingdings" pitchFamily="2" charset="2"/>
              </a:rPr>
              <a:t> Utilisation 1x par mois</a:t>
            </a:r>
            <a:endParaRPr lang="fr-FR" sz="2000" dirty="0">
              <a:sym typeface="Wingdings" pitchFamily="2" charset="2"/>
            </a:endParaRPr>
          </a:p>
        </p:txBody>
      </p:sp>
    </p:spTree>
    <p:extLst>
      <p:ext uri="{BB962C8B-B14F-4D97-AF65-F5344CB8AC3E}">
        <p14:creationId xmlns:p14="http://schemas.microsoft.com/office/powerpoint/2010/main" val="12803550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200" dirty="0" smtClean="0"/>
              <a:t>Les freins</a:t>
            </a:r>
            <a:endParaRPr lang="fr-FR" sz="3200" dirty="0"/>
          </a:p>
        </p:txBody>
      </p:sp>
      <p:sp>
        <p:nvSpPr>
          <p:cNvPr id="3" name="Content Placeholder 2"/>
          <p:cNvSpPr>
            <a:spLocks noGrp="1"/>
          </p:cNvSpPr>
          <p:nvPr>
            <p:ph idx="1"/>
          </p:nvPr>
        </p:nvSpPr>
        <p:spPr/>
        <p:txBody>
          <a:bodyPr/>
          <a:lstStyle/>
          <a:p>
            <a:r>
              <a:rPr lang="fr-FR" dirty="0" smtClean="0"/>
              <a:t>Réversibilité</a:t>
            </a:r>
          </a:p>
          <a:p>
            <a:r>
              <a:rPr lang="fr-FR" dirty="0" smtClean="0"/>
              <a:t>Sécurité</a:t>
            </a:r>
          </a:p>
          <a:p>
            <a:r>
              <a:rPr lang="fr-FR" dirty="0" smtClean="0"/>
              <a:t>Conformité</a:t>
            </a:r>
          </a:p>
          <a:p>
            <a:r>
              <a:rPr lang="fr-FR" dirty="0" smtClean="0"/>
              <a:t>Maîtrise</a:t>
            </a:r>
          </a:p>
          <a:p>
            <a:r>
              <a:rPr lang="fr-FR" dirty="0" smtClean="0"/>
              <a:t>Perte de fonctionnalités</a:t>
            </a:r>
          </a:p>
          <a:p>
            <a:endParaRPr lang="fr-FR" dirty="0"/>
          </a:p>
          <a:p>
            <a:pPr marL="0" indent="0">
              <a:buNone/>
            </a:pPr>
            <a:r>
              <a:rPr lang="fr-FR" dirty="0" smtClean="0">
                <a:solidFill>
                  <a:srgbClr val="FFA71C"/>
                </a:solidFill>
                <a:sym typeface="Wingdings" pitchFamily="2" charset="2"/>
              </a:rPr>
              <a:t> Des craintes mais pas de blocage</a:t>
            </a:r>
            <a:endParaRPr lang="fr-FR" dirty="0" smtClean="0">
              <a:solidFill>
                <a:srgbClr val="FFA71C"/>
              </a:solidFill>
            </a:endParaRPr>
          </a:p>
        </p:txBody>
      </p:sp>
    </p:spTree>
    <p:extLst>
      <p:ext uri="{BB962C8B-B14F-4D97-AF65-F5344CB8AC3E}">
        <p14:creationId xmlns:p14="http://schemas.microsoft.com/office/powerpoint/2010/main" val="8516561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200" dirty="0" smtClean="0"/>
              <a:t>Les avantages</a:t>
            </a:r>
            <a:endParaRPr lang="fr-FR" sz="3200" dirty="0"/>
          </a:p>
        </p:txBody>
      </p:sp>
      <p:sp>
        <p:nvSpPr>
          <p:cNvPr id="3" name="Content Placeholder 2"/>
          <p:cNvSpPr>
            <a:spLocks noGrp="1"/>
          </p:cNvSpPr>
          <p:nvPr>
            <p:ph idx="1"/>
          </p:nvPr>
        </p:nvSpPr>
        <p:spPr/>
        <p:txBody>
          <a:bodyPr/>
          <a:lstStyle/>
          <a:p>
            <a:r>
              <a:rPr lang="fr-FR" dirty="0"/>
              <a:t>Disponibilité</a:t>
            </a:r>
          </a:p>
          <a:p>
            <a:r>
              <a:rPr lang="fr-FR" dirty="0" smtClean="0"/>
              <a:t>Prise en main rapide</a:t>
            </a:r>
          </a:p>
          <a:p>
            <a:r>
              <a:rPr lang="fr-FR" dirty="0" smtClean="0"/>
              <a:t>Basé sur des fondamentaux de développement</a:t>
            </a:r>
          </a:p>
          <a:p>
            <a:endParaRPr lang="fr-FR" dirty="0"/>
          </a:p>
          <a:p>
            <a:pPr marL="0" indent="0">
              <a:buNone/>
            </a:pPr>
            <a:r>
              <a:rPr lang="fr-FR" dirty="0" smtClean="0">
                <a:solidFill>
                  <a:srgbClr val="FFA71C"/>
                </a:solidFill>
                <a:sym typeface="Wingdings" pitchFamily="2" charset="2"/>
              </a:rPr>
              <a:t> Tout </a:t>
            </a:r>
            <a:r>
              <a:rPr lang="fr-FR" smtClean="0">
                <a:solidFill>
                  <a:srgbClr val="FFA71C"/>
                </a:solidFill>
                <a:sym typeface="Wingdings" pitchFamily="2" charset="2"/>
              </a:rPr>
              <a:t>pour démarrer</a:t>
            </a:r>
            <a:endParaRPr lang="fr-FR" dirty="0" smtClean="0">
              <a:solidFill>
                <a:srgbClr val="FFA71C"/>
              </a:solidFill>
            </a:endParaRPr>
          </a:p>
        </p:txBody>
      </p:sp>
    </p:spTree>
    <p:extLst>
      <p:ext uri="{BB962C8B-B14F-4D97-AF65-F5344CB8AC3E}">
        <p14:creationId xmlns:p14="http://schemas.microsoft.com/office/powerpoint/2010/main" val="42889945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dirty="0" smtClean="0"/>
              <a:t>En </a:t>
            </a:r>
            <a:r>
              <a:rPr lang="fr-FR" dirty="0" smtClean="0">
                <a:solidFill>
                  <a:srgbClr val="FFA71C"/>
                </a:solidFill>
              </a:rPr>
              <a:t>conclusion</a:t>
            </a:r>
            <a:endParaRPr lang="fr-FR" dirty="0">
              <a:solidFill>
                <a:srgbClr val="FFA71C"/>
              </a:solidFill>
            </a:endParaRPr>
          </a:p>
        </p:txBody>
      </p:sp>
      <p:sp>
        <p:nvSpPr>
          <p:cNvPr id="5" name="Subtitle 4"/>
          <p:cNvSpPr>
            <a:spLocks noGrp="1"/>
          </p:cNvSpPr>
          <p:nvPr>
            <p:ph type="subTitle" idx="1"/>
          </p:nvPr>
        </p:nvSpPr>
        <p:spPr/>
        <p:txBody>
          <a:bodyPr/>
          <a:lstStyle/>
          <a:p>
            <a:endParaRPr lang="fr-FR"/>
          </a:p>
        </p:txBody>
      </p:sp>
    </p:spTree>
    <p:extLst>
      <p:ext uri="{BB962C8B-B14F-4D97-AF65-F5344CB8AC3E}">
        <p14:creationId xmlns:p14="http://schemas.microsoft.com/office/powerpoint/2010/main" val="18073482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162" y="118502"/>
            <a:ext cx="6850110" cy="581040"/>
          </a:xfrm>
        </p:spPr>
        <p:txBody>
          <a:bodyPr/>
          <a:lstStyle/>
          <a:p>
            <a:r>
              <a:rPr lang="fr-FR" sz="2800" dirty="0" smtClean="0"/>
              <a:t>En conclusion</a:t>
            </a:r>
            <a:endParaRPr lang="fr-FR" sz="2800" dirty="0"/>
          </a:p>
        </p:txBody>
      </p:sp>
      <p:sp>
        <p:nvSpPr>
          <p:cNvPr id="3" name="Content Placeholder 2"/>
          <p:cNvSpPr>
            <a:spLocks noGrp="1"/>
          </p:cNvSpPr>
          <p:nvPr>
            <p:ph idx="1"/>
          </p:nvPr>
        </p:nvSpPr>
        <p:spPr>
          <a:xfrm>
            <a:off x="357158" y="678072"/>
            <a:ext cx="8429684" cy="3765886"/>
          </a:xfrm>
        </p:spPr>
        <p:txBody>
          <a:bodyPr>
            <a:normAutofit/>
          </a:bodyPr>
          <a:lstStyle/>
          <a:p>
            <a:r>
              <a:rPr lang="fr-FR" dirty="0" smtClean="0"/>
              <a:t>Etudiez les scénarios d’utilisation / migration</a:t>
            </a:r>
          </a:p>
          <a:p>
            <a:pPr marL="457200" lvl="1" indent="0">
              <a:buNone/>
            </a:pPr>
            <a:r>
              <a:rPr lang="fr-FR" sz="2000" dirty="0" smtClean="0"/>
              <a:t>N’attendez pas que vos utilisateurs vous doublent</a:t>
            </a:r>
          </a:p>
          <a:p>
            <a:pPr marL="457200" lvl="1" indent="0">
              <a:buNone/>
            </a:pPr>
            <a:r>
              <a:rPr lang="fr-FR" sz="2000" dirty="0" smtClean="0"/>
              <a:t>N’attendez pas d’avoir un saut technologique</a:t>
            </a:r>
          </a:p>
          <a:p>
            <a:endParaRPr lang="fr-FR" dirty="0" smtClean="0"/>
          </a:p>
          <a:p>
            <a:r>
              <a:rPr lang="fr-FR" dirty="0" smtClean="0"/>
              <a:t>Calculez le TCO et comparez</a:t>
            </a:r>
          </a:p>
          <a:p>
            <a:pPr marL="457200" lvl="1" indent="0">
              <a:buNone/>
            </a:pPr>
            <a:r>
              <a:rPr lang="fr-FR" sz="2000" dirty="0" smtClean="0"/>
              <a:t>Ayez une approche pragmatique : ROI</a:t>
            </a:r>
          </a:p>
          <a:p>
            <a:pPr lvl="1"/>
            <a:endParaRPr lang="fr-FR" dirty="0"/>
          </a:p>
          <a:p>
            <a:r>
              <a:rPr lang="fr-FR" dirty="0" smtClean="0"/>
              <a:t>De nouvelles fonctionnalités arrivent</a:t>
            </a:r>
          </a:p>
          <a:p>
            <a:pPr marL="457200" lvl="1" indent="0">
              <a:buNone/>
            </a:pPr>
            <a:r>
              <a:rPr lang="fr-FR" sz="2000" dirty="0" smtClean="0"/>
              <a:t>Mais l’offre est suffisamment mature pour se </a:t>
            </a:r>
            <a:r>
              <a:rPr lang="fr-FR" sz="2000" dirty="0"/>
              <a:t>l</a:t>
            </a:r>
            <a:r>
              <a:rPr lang="fr-FR" sz="2000" dirty="0" smtClean="0"/>
              <a:t>ancer</a:t>
            </a:r>
          </a:p>
          <a:p>
            <a:pPr lvl="1"/>
            <a:endParaRPr lang="fr-FR" dirty="0"/>
          </a:p>
          <a:p>
            <a:endParaRPr lang="fr-FR" dirty="0" smtClean="0"/>
          </a:p>
          <a:p>
            <a:endParaRPr lang="fr-FR" dirty="0"/>
          </a:p>
        </p:txBody>
      </p:sp>
    </p:spTree>
    <p:extLst>
      <p:ext uri="{BB962C8B-B14F-4D97-AF65-F5344CB8AC3E}">
        <p14:creationId xmlns:p14="http://schemas.microsoft.com/office/powerpoint/2010/main" val="37800717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43608" y="1973287"/>
            <a:ext cx="7772400" cy="1102519"/>
          </a:xfrm>
        </p:spPr>
        <p:txBody>
          <a:bodyPr/>
          <a:lstStyle/>
          <a:p>
            <a:r>
              <a:rPr lang="fr-FR" dirty="0" smtClean="0"/>
              <a:t>Vos </a:t>
            </a:r>
            <a:r>
              <a:rPr lang="fr-FR" dirty="0" smtClean="0">
                <a:solidFill>
                  <a:srgbClr val="FFA71C"/>
                </a:solidFill>
              </a:rPr>
              <a:t>questions</a:t>
            </a:r>
            <a:r>
              <a:rPr lang="fr-FR" dirty="0" smtClean="0"/>
              <a:t>   ?</a:t>
            </a:r>
            <a:endParaRPr lang="fr-FR" dirty="0">
              <a:solidFill>
                <a:srgbClr val="FFA71C"/>
              </a:solidFill>
            </a:endParaRPr>
          </a:p>
        </p:txBody>
      </p:sp>
      <p:pic>
        <p:nvPicPr>
          <p:cNvPr id="6" name="Picture 2" descr="http://tashacunningham.files.wordpress.com/2008/09/question-man.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788024" y="1728936"/>
            <a:ext cx="3181350" cy="3419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8836234"/>
      </p:ext>
    </p:extLst>
  </p:cSld>
  <p:clrMapOvr>
    <a:masterClrMapping/>
  </p:clrMapOvr>
  <p:timing>
    <p:tnLst>
      <p:par>
        <p:cTn id="1" dur="indefinite" restart="never" nodeType="tmRoot"/>
      </p:par>
    </p:tnLst>
  </p:timing>
</p:sld>
</file>

<file path=ppt/theme/theme1.xml><?xml version="1.0" encoding="utf-8"?>
<a:theme xmlns:a="http://schemas.openxmlformats.org/drawingml/2006/main" name="Contenu classiq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29752860DE9E4499176B1C9645F446" ma:contentTypeVersion="2" ma:contentTypeDescription="Crée un document." ma:contentTypeScope="" ma:versionID="51198f8adf06cd78fcef201d16b67f34">
  <xsd:schema xmlns:xsd="http://www.w3.org/2001/XMLSchema" xmlns:xs="http://www.w3.org/2001/XMLSchema" xmlns:p="http://schemas.microsoft.com/office/2006/metadata/properties" xmlns:ns2="34bc5419-5181-4e55-8038-948a692532ed" targetNamespace="http://schemas.microsoft.com/office/2006/metadata/properties" ma:root="true" ma:fieldsID="69dfcadc6ddae212a44272dfdc1fbacd" ns2:_="">
    <xsd:import namespace="34bc5419-5181-4e55-8038-948a692532ed"/>
    <xsd:element name="properties">
      <xsd:complexType>
        <xsd:sequence>
          <xsd:element name="documentManagement">
            <xsd:complexType>
              <xsd:all>
                <xsd:element ref="ns2:Speakers" minOccurs="0"/>
                <xsd:element ref="ns2:Journ_x00e9_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bc5419-5181-4e55-8038-948a692532ed" elementFormDefault="qualified">
    <xsd:import namespace="http://schemas.microsoft.com/office/2006/documentManagement/types"/>
    <xsd:import namespace="http://schemas.microsoft.com/office/infopath/2007/PartnerControls"/>
    <xsd:element name="Speakers" ma:index="8" nillable="true" ma:displayName="Speakers" ma:internalName="Speakers">
      <xsd:simpleType>
        <xsd:restriction base="dms:Text">
          <xsd:maxLength value="255"/>
        </xsd:restriction>
      </xsd:simpleType>
    </xsd:element>
    <xsd:element name="Journ_x00e9_e" ma:index="9" nillable="true" ma:displayName="Journée" ma:format="DateOnly" ma:internalName="Journ_x00e9_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peakers xmlns="34bc5419-5181-4e55-8038-948a692532ed">Jean-Pierre Riehl</Speakers>
    <Journ_x00e9_e xmlns="34bc5419-5181-4e55-8038-948a692532ed">2011-03-30T01:00:00+02:00</Journ_x00e9_e>
  </documentManagement>
</p:properties>
</file>

<file path=customXml/itemProps1.xml><?xml version="1.0" encoding="utf-8"?>
<ds:datastoreItem xmlns:ds="http://schemas.openxmlformats.org/officeDocument/2006/customXml" ds:itemID="{D461629A-1A4B-469B-B4ED-D34DE36008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bc5419-5181-4e55-8038-948a692532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DC7C818-162B-4FCB-8040-B78FBB15A063}">
  <ds:schemaRefs>
    <ds:schemaRef ds:uri="http://schemas.microsoft.com/sharepoint/v3/contenttype/forms"/>
  </ds:schemaRefs>
</ds:datastoreItem>
</file>

<file path=customXml/itemProps3.xml><?xml version="1.0" encoding="utf-8"?>
<ds:datastoreItem xmlns:ds="http://schemas.openxmlformats.org/officeDocument/2006/customXml" ds:itemID="{DFD70F5E-6A21-4544-82CE-489B8955C9BD}">
  <ds:schemaRefs>
    <ds:schemaRef ds:uri="http://schemas.openxmlformats.org/package/2006/metadata/core-properties"/>
    <ds:schemaRef ds:uri="http://purl.org/dc/dcmitype/"/>
    <ds:schemaRef ds:uri="http://purl.org/dc/elements/1.1/"/>
    <ds:schemaRef ds:uri="http://schemas.microsoft.com/office/2006/metadata/properties"/>
    <ds:schemaRef ds:uri="http://purl.org/dc/terms/"/>
    <ds:schemaRef ds:uri="http://schemas.microsoft.com/office/infopath/2007/PartnerControls"/>
    <ds:schemaRef ds:uri="http://schemas.microsoft.com/office/2006/documentManagement/types"/>
    <ds:schemaRef ds:uri="34bc5419-5181-4e55-8038-948a692532ed"/>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2916</TotalTime>
  <Words>2617</Words>
  <Application>Microsoft Office PowerPoint</Application>
  <PresentationFormat>On-screen Show (16:9)</PresentationFormat>
  <Paragraphs>505</Paragraphs>
  <Slides>39</Slides>
  <Notes>25</Notes>
  <HiddenSlides>1</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Contenu classique</vt:lpstr>
      <vt:lpstr>Cloud Computing</vt:lpstr>
      <vt:lpstr>Bewise</vt:lpstr>
      <vt:lpstr>Agenda</vt:lpstr>
      <vt:lpstr>Les challenges informatiques</vt:lpstr>
      <vt:lpstr>Retour sur le Cloud</vt:lpstr>
      <vt:lpstr>5ème génération d’architecture</vt:lpstr>
      <vt:lpstr>Qu’est-ce que le Cloud Computing ?</vt:lpstr>
      <vt:lpstr>5 caractéristiques essentielles</vt:lpstr>
      <vt:lpstr>3 Modèles de Service</vt:lpstr>
      <vt:lpstr>Avantage économique !</vt:lpstr>
      <vt:lpstr>Avantage économique !</vt:lpstr>
      <vt:lpstr>D’autres facteurs</vt:lpstr>
      <vt:lpstr>Les types de Cloud</vt:lpstr>
      <vt:lpstr>Un aspect durable</vt:lpstr>
      <vt:lpstr>Microsoft et le Cloud</vt:lpstr>
      <vt:lpstr>Microsoft, le Cloud  ?</vt:lpstr>
      <vt:lpstr>PowerPoint Presentation</vt:lpstr>
      <vt:lpstr>PowerPoint Presentation</vt:lpstr>
      <vt:lpstr>Faire du futur une variable connue</vt:lpstr>
      <vt:lpstr>Opportunités pour l’Innovation</vt:lpstr>
      <vt:lpstr>Bénéfices de Windows Azure</vt:lpstr>
      <vt:lpstr>La plateforme Windows Azure</vt:lpstr>
      <vt:lpstr>Plateforme unifiée et ouverte</vt:lpstr>
      <vt:lpstr>Comment démarrer ?</vt:lpstr>
      <vt:lpstr>Les opportunités Windows Azure</vt:lpstr>
      <vt:lpstr>Exemples de scénarios</vt:lpstr>
      <vt:lpstr>Le traitement des données dans  les nuages peut-il vous apporter quelque chose ?</vt:lpstr>
      <vt:lpstr>Souhaitez-vous construire une  Applicaton SaaS ?</vt:lpstr>
      <vt:lpstr>Les prix de la plate-forme</vt:lpstr>
      <vt:lpstr>Exemple Traitement de données dans le Cloud</vt:lpstr>
      <vt:lpstr>TCO Analyzer Tool</vt:lpstr>
      <vt:lpstr>Retours d’expérience</vt:lpstr>
      <vt:lpstr>Adoption: + 30,000 clients</vt:lpstr>
      <vt:lpstr>Quelques expériences Bewise</vt:lpstr>
      <vt:lpstr>Les freins</vt:lpstr>
      <vt:lpstr>Les avantages</vt:lpstr>
      <vt:lpstr>En conclusion</vt:lpstr>
      <vt:lpstr>En conclusion</vt:lpstr>
      <vt:lpstr>Vos questions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Cloud Computing</dc:title>
  <dc:subject>Présentation Cloud Computing - l'offre Microsoft Azure</dc:subject>
  <dc:creator>Jean-Pierre Riehl</dc:creator>
  <cp:keywords>Azure, cloud, microsoft</cp:keywords>
  <dc:description> 
Sources : Session CLO101 des TechDays 2011 (Microsoft, Sébastien Warin, Grégory Renard) </dc:description>
  <cp:lastModifiedBy>Jean-Pierre Riehl</cp:lastModifiedBy>
  <cp:revision>210</cp:revision>
  <dcterms:modified xsi:type="dcterms:W3CDTF">2011-04-01T08:15:49Z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0x0101001929752860DE9E4499176B1C9645F446</vt:lpwstr>
  </property>
</Properties>
</file>