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3" r:id="rId3"/>
  </p:sldMasterIdLst>
  <p:notesMasterIdLst>
    <p:notesMasterId r:id="rId43"/>
  </p:notesMasterIdLst>
  <p:handoutMasterIdLst>
    <p:handoutMasterId r:id="rId44"/>
  </p:handoutMasterIdLst>
  <p:sldIdLst>
    <p:sldId id="256" r:id="rId4"/>
    <p:sldId id="257" r:id="rId5"/>
    <p:sldId id="265" r:id="rId6"/>
    <p:sldId id="314" r:id="rId7"/>
    <p:sldId id="282" r:id="rId8"/>
    <p:sldId id="258" r:id="rId9"/>
    <p:sldId id="283" r:id="rId10"/>
    <p:sldId id="285" r:id="rId11"/>
    <p:sldId id="291" r:id="rId12"/>
    <p:sldId id="287" r:id="rId13"/>
    <p:sldId id="286" r:id="rId14"/>
    <p:sldId id="288" r:id="rId15"/>
    <p:sldId id="299" r:id="rId16"/>
    <p:sldId id="292" r:id="rId17"/>
    <p:sldId id="293" r:id="rId18"/>
    <p:sldId id="294" r:id="rId19"/>
    <p:sldId id="300" r:id="rId20"/>
    <p:sldId id="305" r:id="rId21"/>
    <p:sldId id="301" r:id="rId22"/>
    <p:sldId id="303" r:id="rId23"/>
    <p:sldId id="302" r:id="rId24"/>
    <p:sldId id="304" r:id="rId25"/>
    <p:sldId id="295" r:id="rId26"/>
    <p:sldId id="296" r:id="rId27"/>
    <p:sldId id="297" r:id="rId28"/>
    <p:sldId id="306" r:id="rId29"/>
    <p:sldId id="307" r:id="rId30"/>
    <p:sldId id="316" r:id="rId31"/>
    <p:sldId id="317" r:id="rId32"/>
    <p:sldId id="318" r:id="rId33"/>
    <p:sldId id="308" r:id="rId34"/>
    <p:sldId id="309" r:id="rId35"/>
    <p:sldId id="310" r:id="rId36"/>
    <p:sldId id="313" r:id="rId37"/>
    <p:sldId id="315" r:id="rId38"/>
    <p:sldId id="311" r:id="rId39"/>
    <p:sldId id="312" r:id="rId40"/>
    <p:sldId id="280" r:id="rId41"/>
    <p:sldId id="268" r:id="rId4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71C"/>
    <a:srgbClr val="35DDFD"/>
    <a:srgbClr val="5AFD35"/>
    <a:srgbClr val="FC2FEB"/>
    <a:srgbClr val="FCE62F"/>
    <a:srgbClr val="999999"/>
    <a:srgbClr val="5B12B5"/>
    <a:srgbClr val="0F53A0"/>
    <a:srgbClr val="DDDDDD"/>
    <a:srgbClr val="FF4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914" autoAdjust="0"/>
    <p:restoredTop sz="82814" autoAdjust="0"/>
  </p:normalViewPr>
  <p:slideViewPr>
    <p:cSldViewPr>
      <p:cViewPr varScale="1">
        <p:scale>
          <a:sx n="90" d="100"/>
          <a:sy n="90" d="100"/>
        </p:scale>
        <p:origin x="-21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6CA1C3-ACCD-4045-9370-BC63973CB6B0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fr-FR"/>
        </a:p>
      </dgm:t>
    </dgm:pt>
    <dgm:pt modelId="{ED6AE54B-DA4A-476C-A462-9B773E9488B3}">
      <dgm:prSet phldrT="[Text]" custT="1"/>
      <dgm:spPr/>
      <dgm:t>
        <a:bodyPr/>
        <a:lstStyle/>
        <a:p>
          <a:r>
            <a:rPr lang="fr-FR" sz="2800" b="0" dirty="0" smtClean="0"/>
            <a:t>Back to Basics</a:t>
          </a:r>
          <a:endParaRPr lang="fr-FR" sz="2800" b="0" dirty="0"/>
        </a:p>
      </dgm:t>
    </dgm:pt>
    <dgm:pt modelId="{A8F864B8-C40E-4C45-ACBB-8D8A6787B561}" type="parTrans" cxnId="{FE788821-E512-4EDA-94AF-CA8A4A163190}">
      <dgm:prSet/>
      <dgm:spPr/>
      <dgm:t>
        <a:bodyPr/>
        <a:lstStyle/>
        <a:p>
          <a:endParaRPr lang="fr-FR" sz="2400"/>
        </a:p>
      </dgm:t>
    </dgm:pt>
    <dgm:pt modelId="{42E1892E-635D-41C3-8538-EC50B52B313C}" type="sibTrans" cxnId="{FE788821-E512-4EDA-94AF-CA8A4A163190}">
      <dgm:prSet/>
      <dgm:spPr/>
      <dgm:t>
        <a:bodyPr/>
        <a:lstStyle/>
        <a:p>
          <a:endParaRPr lang="fr-FR" sz="2400"/>
        </a:p>
      </dgm:t>
    </dgm:pt>
    <dgm:pt modelId="{8CB651F2-B951-490A-8FB5-3F62FF13F0F3}">
      <dgm:prSet custT="1"/>
      <dgm:spPr/>
      <dgm:t>
        <a:bodyPr/>
        <a:lstStyle/>
        <a:p>
          <a:r>
            <a:rPr lang="fr-FR" sz="2800" b="0" dirty="0" smtClean="0"/>
            <a:t>Contrôle d’accès</a:t>
          </a:r>
        </a:p>
      </dgm:t>
    </dgm:pt>
    <dgm:pt modelId="{9C375F5B-6BE1-4991-B93C-3D360980CBEC}" type="parTrans" cxnId="{8DBBC7C6-8215-4F0D-95C0-28AF30539DB0}">
      <dgm:prSet/>
      <dgm:spPr/>
      <dgm:t>
        <a:bodyPr/>
        <a:lstStyle/>
        <a:p>
          <a:endParaRPr lang="fr-FR" sz="2400"/>
        </a:p>
      </dgm:t>
    </dgm:pt>
    <dgm:pt modelId="{F1E23419-FE51-402C-AE4D-714CED2FD62F}" type="sibTrans" cxnId="{8DBBC7C6-8215-4F0D-95C0-28AF30539DB0}">
      <dgm:prSet/>
      <dgm:spPr/>
      <dgm:t>
        <a:bodyPr/>
        <a:lstStyle/>
        <a:p>
          <a:endParaRPr lang="fr-FR" sz="2400"/>
        </a:p>
      </dgm:t>
    </dgm:pt>
    <dgm:pt modelId="{471FD725-3F00-44A9-9402-C627D3C49205}">
      <dgm:prSet custT="1"/>
      <dgm:spPr/>
      <dgm:t>
        <a:bodyPr/>
        <a:lstStyle/>
        <a:p>
          <a:r>
            <a:rPr lang="fr-FR" sz="2800" b="0" dirty="0" smtClean="0"/>
            <a:t>Protection des données</a:t>
          </a:r>
        </a:p>
      </dgm:t>
    </dgm:pt>
    <dgm:pt modelId="{BA79C648-863D-4A1A-B7D1-8B5AAE0F7B7B}" type="parTrans" cxnId="{A1EBE6C7-696C-4221-BE98-1E9FB64B6602}">
      <dgm:prSet/>
      <dgm:spPr/>
      <dgm:t>
        <a:bodyPr/>
        <a:lstStyle/>
        <a:p>
          <a:endParaRPr lang="fr-FR" sz="2400"/>
        </a:p>
      </dgm:t>
    </dgm:pt>
    <dgm:pt modelId="{625C3412-2B17-470F-8A95-4637DFB8894C}" type="sibTrans" cxnId="{A1EBE6C7-696C-4221-BE98-1E9FB64B6602}">
      <dgm:prSet/>
      <dgm:spPr/>
      <dgm:t>
        <a:bodyPr/>
        <a:lstStyle/>
        <a:p>
          <a:endParaRPr lang="fr-FR" sz="2400"/>
        </a:p>
      </dgm:t>
    </dgm:pt>
    <dgm:pt modelId="{8F5C1CF2-CD88-48D5-9F0E-3E61736FA196}">
      <dgm:prSet custT="1"/>
      <dgm:spPr/>
      <dgm:t>
        <a:bodyPr/>
        <a:lstStyle/>
        <a:p>
          <a:r>
            <a:rPr lang="fr-FR" sz="2800" b="0" dirty="0" smtClean="0"/>
            <a:t>Surveillance</a:t>
          </a:r>
        </a:p>
      </dgm:t>
    </dgm:pt>
    <dgm:pt modelId="{A00F3E52-D8B5-4EC5-B24F-17EB904429C5}" type="parTrans" cxnId="{77AF1080-7B8B-40D3-9CB2-7A8019858EC4}">
      <dgm:prSet/>
      <dgm:spPr/>
      <dgm:t>
        <a:bodyPr/>
        <a:lstStyle/>
        <a:p>
          <a:endParaRPr lang="fr-FR" sz="2400"/>
        </a:p>
      </dgm:t>
    </dgm:pt>
    <dgm:pt modelId="{3CB832F9-7ABE-4580-91FD-06DEFCA7F1B0}" type="sibTrans" cxnId="{77AF1080-7B8B-40D3-9CB2-7A8019858EC4}">
      <dgm:prSet/>
      <dgm:spPr/>
      <dgm:t>
        <a:bodyPr/>
        <a:lstStyle/>
        <a:p>
          <a:endParaRPr lang="fr-FR" sz="2400"/>
        </a:p>
      </dgm:t>
    </dgm:pt>
    <dgm:pt modelId="{D35D677E-85B1-4784-AA63-80542D90888F}">
      <dgm:prSet custT="1"/>
      <dgm:spPr/>
      <dgm:t>
        <a:bodyPr/>
        <a:lstStyle/>
        <a:p>
          <a:r>
            <a:rPr lang="fr-FR" sz="2800" b="0" dirty="0" smtClean="0"/>
            <a:t>SSIS, SSAS, SSRS…</a:t>
          </a:r>
        </a:p>
      </dgm:t>
    </dgm:pt>
    <dgm:pt modelId="{0252F29B-8828-4EF4-97CD-F0C29F0E75DD}" type="parTrans" cxnId="{81F41F2A-3766-4B49-968F-6C7AB4FF4223}">
      <dgm:prSet/>
      <dgm:spPr/>
      <dgm:t>
        <a:bodyPr/>
        <a:lstStyle/>
        <a:p>
          <a:endParaRPr lang="fr-FR" sz="2400"/>
        </a:p>
      </dgm:t>
    </dgm:pt>
    <dgm:pt modelId="{B502748D-4E6A-4906-A7FF-9F593FE88268}" type="sibTrans" cxnId="{81F41F2A-3766-4B49-968F-6C7AB4FF4223}">
      <dgm:prSet/>
      <dgm:spPr/>
      <dgm:t>
        <a:bodyPr/>
        <a:lstStyle/>
        <a:p>
          <a:endParaRPr lang="fr-FR" sz="2400"/>
        </a:p>
      </dgm:t>
    </dgm:pt>
    <dgm:pt modelId="{0AFFFF55-1C51-4E15-B0D1-CB5D1F7BC8E6}">
      <dgm:prSet custT="1"/>
      <dgm:spPr/>
      <dgm:t>
        <a:bodyPr/>
        <a:lstStyle/>
        <a:p>
          <a:r>
            <a:rPr lang="fr-FR" sz="2800" b="0" dirty="0" smtClean="0"/>
            <a:t>Et avec Denali ?</a:t>
          </a:r>
        </a:p>
      </dgm:t>
    </dgm:pt>
    <dgm:pt modelId="{2BC15342-D863-4688-9D86-987EB0CEB095}" type="parTrans" cxnId="{A8E620D1-A4FA-4780-908A-C0B892A07116}">
      <dgm:prSet/>
      <dgm:spPr/>
      <dgm:t>
        <a:bodyPr/>
        <a:lstStyle/>
        <a:p>
          <a:endParaRPr lang="fr-FR" sz="2400"/>
        </a:p>
      </dgm:t>
    </dgm:pt>
    <dgm:pt modelId="{319CD229-50E1-4811-B4B1-23383F5DD430}" type="sibTrans" cxnId="{A8E620D1-A4FA-4780-908A-C0B892A07116}">
      <dgm:prSet/>
      <dgm:spPr/>
      <dgm:t>
        <a:bodyPr/>
        <a:lstStyle/>
        <a:p>
          <a:endParaRPr lang="fr-FR" sz="2400"/>
        </a:p>
      </dgm:t>
    </dgm:pt>
    <dgm:pt modelId="{728FCE39-2154-40C9-AB4C-E76611BE6778}" type="pres">
      <dgm:prSet presAssocID="{696CA1C3-ACCD-4045-9370-BC63973CB6B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E0FB6077-D21F-4078-9B91-38808F5D40F8}" type="pres">
      <dgm:prSet presAssocID="{696CA1C3-ACCD-4045-9370-BC63973CB6B0}" presName="Name1" presStyleCnt="0"/>
      <dgm:spPr/>
    </dgm:pt>
    <dgm:pt modelId="{C7D9B607-2EB6-4ADB-8AF1-D29BBE5E4CC3}" type="pres">
      <dgm:prSet presAssocID="{696CA1C3-ACCD-4045-9370-BC63973CB6B0}" presName="cycle" presStyleCnt="0"/>
      <dgm:spPr/>
    </dgm:pt>
    <dgm:pt modelId="{D915F16E-39F9-4EFB-843A-6540248BFC3F}" type="pres">
      <dgm:prSet presAssocID="{696CA1C3-ACCD-4045-9370-BC63973CB6B0}" presName="srcNode" presStyleLbl="node1" presStyleIdx="0" presStyleCnt="6"/>
      <dgm:spPr/>
    </dgm:pt>
    <dgm:pt modelId="{99896943-3691-499C-9364-7EA7CC276A59}" type="pres">
      <dgm:prSet presAssocID="{696CA1C3-ACCD-4045-9370-BC63973CB6B0}" presName="conn" presStyleLbl="parChTrans1D2" presStyleIdx="0" presStyleCnt="1" custAng="700906"/>
      <dgm:spPr/>
      <dgm:t>
        <a:bodyPr/>
        <a:lstStyle/>
        <a:p>
          <a:endParaRPr lang="fr-FR"/>
        </a:p>
      </dgm:t>
    </dgm:pt>
    <dgm:pt modelId="{AF15E7CC-449F-486E-979D-815C89B31032}" type="pres">
      <dgm:prSet presAssocID="{696CA1C3-ACCD-4045-9370-BC63973CB6B0}" presName="extraNode" presStyleLbl="node1" presStyleIdx="0" presStyleCnt="6"/>
      <dgm:spPr/>
    </dgm:pt>
    <dgm:pt modelId="{D5EF5FED-F59F-4784-9FF7-4D2616AD1AAC}" type="pres">
      <dgm:prSet presAssocID="{696CA1C3-ACCD-4045-9370-BC63973CB6B0}" presName="dstNode" presStyleLbl="node1" presStyleIdx="0" presStyleCnt="6"/>
      <dgm:spPr/>
    </dgm:pt>
    <dgm:pt modelId="{8FA0AE76-A068-4A01-9EAA-26A6A2BE5A05}" type="pres">
      <dgm:prSet presAssocID="{ED6AE54B-DA4A-476C-A462-9B773E9488B3}" presName="text_1" presStyleLbl="node1" presStyleIdx="0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9228A688-24C6-4010-9319-F379C7473663}" type="pres">
      <dgm:prSet presAssocID="{ED6AE54B-DA4A-476C-A462-9B773E9488B3}" presName="accent_1" presStyleCnt="0"/>
      <dgm:spPr/>
    </dgm:pt>
    <dgm:pt modelId="{7051A977-B1A5-498E-8723-B0D68A511F36}" type="pres">
      <dgm:prSet presAssocID="{ED6AE54B-DA4A-476C-A462-9B773E9488B3}" presName="accentRepeatNode" presStyleLbl="solidFgAcc1" presStyleIdx="0" presStyleCnt="6" custScaleX="54848" custScaleY="54848"/>
      <dgm:spPr>
        <a:solidFill>
          <a:schemeClr val="tx2">
            <a:lumMod val="50000"/>
          </a:schemeClr>
        </a:solidFill>
      </dgm:spPr>
    </dgm:pt>
    <dgm:pt modelId="{B8F4ACFD-8CD6-4533-AF90-C8A3201CCDA5}" type="pres">
      <dgm:prSet presAssocID="{8CB651F2-B951-490A-8FB5-3F62FF13F0F3}" presName="text_2" presStyleLbl="node1" presStyleIdx="1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9ACBA1AA-BD68-469C-82E8-DE0EAB6B0360}" type="pres">
      <dgm:prSet presAssocID="{8CB651F2-B951-490A-8FB5-3F62FF13F0F3}" presName="accent_2" presStyleCnt="0"/>
      <dgm:spPr/>
    </dgm:pt>
    <dgm:pt modelId="{237F7FED-49CC-4796-ABFE-114E8B59752C}" type="pres">
      <dgm:prSet presAssocID="{8CB651F2-B951-490A-8FB5-3F62FF13F0F3}" presName="accentRepeatNode" presStyleLbl="solidFgAcc1" presStyleIdx="1" presStyleCnt="6" custScaleX="54848" custScaleY="54848"/>
      <dgm:spPr>
        <a:solidFill>
          <a:schemeClr val="tx2">
            <a:lumMod val="50000"/>
          </a:schemeClr>
        </a:solidFill>
      </dgm:spPr>
    </dgm:pt>
    <dgm:pt modelId="{559529F5-0BD5-475B-BEE6-7B69C1040C05}" type="pres">
      <dgm:prSet presAssocID="{471FD725-3F00-44A9-9402-C627D3C49205}" presName="text_3" presStyleLbl="node1" presStyleIdx="2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01EB89E6-0E9E-43AA-A612-576775168B1B}" type="pres">
      <dgm:prSet presAssocID="{471FD725-3F00-44A9-9402-C627D3C49205}" presName="accent_3" presStyleCnt="0"/>
      <dgm:spPr/>
    </dgm:pt>
    <dgm:pt modelId="{A682FFD9-322D-4652-9937-6B39BCF2EA09}" type="pres">
      <dgm:prSet presAssocID="{471FD725-3F00-44A9-9402-C627D3C49205}" presName="accentRepeatNode" presStyleLbl="solidFgAcc1" presStyleIdx="2" presStyleCnt="6" custScaleX="54848" custScaleY="54848"/>
      <dgm:spPr>
        <a:solidFill>
          <a:schemeClr val="tx2">
            <a:lumMod val="50000"/>
          </a:schemeClr>
        </a:solidFill>
      </dgm:spPr>
    </dgm:pt>
    <dgm:pt modelId="{6A047E6E-A0CE-4492-A64E-F253DEF71B6A}" type="pres">
      <dgm:prSet presAssocID="{8F5C1CF2-CD88-48D5-9F0E-3E61736FA196}" presName="text_4" presStyleLbl="node1" presStyleIdx="3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E7F84A1B-EA9F-4812-AEF2-CAF49350F41E}" type="pres">
      <dgm:prSet presAssocID="{8F5C1CF2-CD88-48D5-9F0E-3E61736FA196}" presName="accent_4" presStyleCnt="0"/>
      <dgm:spPr/>
    </dgm:pt>
    <dgm:pt modelId="{C371FE41-9E3A-4A0B-B5D8-9B1727C75969}" type="pres">
      <dgm:prSet presAssocID="{8F5C1CF2-CD88-48D5-9F0E-3E61736FA196}" presName="accentRepeatNode" presStyleLbl="solidFgAcc1" presStyleIdx="3" presStyleCnt="6" custScaleX="54848" custScaleY="54848"/>
      <dgm:spPr>
        <a:solidFill>
          <a:schemeClr val="tx2">
            <a:lumMod val="50000"/>
          </a:schemeClr>
        </a:solidFill>
      </dgm:spPr>
    </dgm:pt>
    <dgm:pt modelId="{A0ABE790-08AB-49B4-8B81-24294D00F353}" type="pres">
      <dgm:prSet presAssocID="{D35D677E-85B1-4784-AA63-80542D90888F}" presName="text_5" presStyleLbl="node1" presStyleIdx="4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8644BF7B-5DD4-460F-9D65-FDEC9DAE24C8}" type="pres">
      <dgm:prSet presAssocID="{D35D677E-85B1-4784-AA63-80542D90888F}" presName="accent_5" presStyleCnt="0"/>
      <dgm:spPr/>
    </dgm:pt>
    <dgm:pt modelId="{DB3F495F-0FDC-418E-B0D1-BFB71AD8DEEB}" type="pres">
      <dgm:prSet presAssocID="{D35D677E-85B1-4784-AA63-80542D90888F}" presName="accentRepeatNode" presStyleLbl="solidFgAcc1" presStyleIdx="4" presStyleCnt="6" custScaleX="54848" custScaleY="54848"/>
      <dgm:spPr>
        <a:solidFill>
          <a:schemeClr val="tx2">
            <a:lumMod val="50000"/>
          </a:schemeClr>
        </a:solidFill>
      </dgm:spPr>
    </dgm:pt>
    <dgm:pt modelId="{50B3BB05-03D0-4D5B-95E1-391CE7AE371C}" type="pres">
      <dgm:prSet presAssocID="{0AFFFF55-1C51-4E15-B0D1-CB5D1F7BC8E6}" presName="text_6" presStyleLbl="node1" presStyleIdx="5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24EF1744-D6C4-4C4A-983F-7F6287DA7CF3}" type="pres">
      <dgm:prSet presAssocID="{0AFFFF55-1C51-4E15-B0D1-CB5D1F7BC8E6}" presName="accent_6" presStyleCnt="0"/>
      <dgm:spPr/>
    </dgm:pt>
    <dgm:pt modelId="{0B18B1EB-19EC-472F-8BD1-9C1927D87400}" type="pres">
      <dgm:prSet presAssocID="{0AFFFF55-1C51-4E15-B0D1-CB5D1F7BC8E6}" presName="accentRepeatNode" presStyleLbl="solidFgAcc1" presStyleIdx="5" presStyleCnt="6" custScaleX="54848" custScaleY="54848"/>
      <dgm:spPr>
        <a:solidFill>
          <a:schemeClr val="tx2">
            <a:lumMod val="50000"/>
          </a:schemeClr>
        </a:solidFill>
      </dgm:spPr>
    </dgm:pt>
  </dgm:ptLst>
  <dgm:cxnLst>
    <dgm:cxn modelId="{A47B02B7-0EE7-4EE2-83E2-2D034FEF5F8F}" type="presOf" srcId="{8F5C1CF2-CD88-48D5-9F0E-3E61736FA196}" destId="{6A047E6E-A0CE-4492-A64E-F253DEF71B6A}" srcOrd="0" destOrd="0" presId="urn:microsoft.com/office/officeart/2008/layout/VerticalCurvedList"/>
    <dgm:cxn modelId="{E70F758A-0393-4ADC-820E-5E6C804DC907}" type="presOf" srcId="{696CA1C3-ACCD-4045-9370-BC63973CB6B0}" destId="{728FCE39-2154-40C9-AB4C-E76611BE6778}" srcOrd="0" destOrd="0" presId="urn:microsoft.com/office/officeart/2008/layout/VerticalCurvedList"/>
    <dgm:cxn modelId="{81F41F2A-3766-4B49-968F-6C7AB4FF4223}" srcId="{696CA1C3-ACCD-4045-9370-BC63973CB6B0}" destId="{D35D677E-85B1-4784-AA63-80542D90888F}" srcOrd="4" destOrd="0" parTransId="{0252F29B-8828-4EF4-97CD-F0C29F0E75DD}" sibTransId="{B502748D-4E6A-4906-A7FF-9F593FE88268}"/>
    <dgm:cxn modelId="{E9ABF98E-096E-443E-9B67-72DBC1592660}" type="presOf" srcId="{8CB651F2-B951-490A-8FB5-3F62FF13F0F3}" destId="{B8F4ACFD-8CD6-4533-AF90-C8A3201CCDA5}" srcOrd="0" destOrd="0" presId="urn:microsoft.com/office/officeart/2008/layout/VerticalCurvedList"/>
    <dgm:cxn modelId="{FE788821-E512-4EDA-94AF-CA8A4A163190}" srcId="{696CA1C3-ACCD-4045-9370-BC63973CB6B0}" destId="{ED6AE54B-DA4A-476C-A462-9B773E9488B3}" srcOrd="0" destOrd="0" parTransId="{A8F864B8-C40E-4C45-ACBB-8D8A6787B561}" sibTransId="{42E1892E-635D-41C3-8538-EC50B52B313C}"/>
    <dgm:cxn modelId="{77AF1080-7B8B-40D3-9CB2-7A8019858EC4}" srcId="{696CA1C3-ACCD-4045-9370-BC63973CB6B0}" destId="{8F5C1CF2-CD88-48D5-9F0E-3E61736FA196}" srcOrd="3" destOrd="0" parTransId="{A00F3E52-D8B5-4EC5-B24F-17EB904429C5}" sibTransId="{3CB832F9-7ABE-4580-91FD-06DEFCA7F1B0}"/>
    <dgm:cxn modelId="{6E9FC9EA-8FD4-47CA-AFB2-BCEDF63E2A6D}" type="presOf" srcId="{42E1892E-635D-41C3-8538-EC50B52B313C}" destId="{99896943-3691-499C-9364-7EA7CC276A59}" srcOrd="0" destOrd="0" presId="urn:microsoft.com/office/officeart/2008/layout/VerticalCurvedList"/>
    <dgm:cxn modelId="{3296C47F-6CB0-406A-B503-990BD8D98F8C}" type="presOf" srcId="{ED6AE54B-DA4A-476C-A462-9B773E9488B3}" destId="{8FA0AE76-A068-4A01-9EAA-26A6A2BE5A05}" srcOrd="0" destOrd="0" presId="urn:microsoft.com/office/officeart/2008/layout/VerticalCurvedList"/>
    <dgm:cxn modelId="{A8E620D1-A4FA-4780-908A-C0B892A07116}" srcId="{696CA1C3-ACCD-4045-9370-BC63973CB6B0}" destId="{0AFFFF55-1C51-4E15-B0D1-CB5D1F7BC8E6}" srcOrd="5" destOrd="0" parTransId="{2BC15342-D863-4688-9D86-987EB0CEB095}" sibTransId="{319CD229-50E1-4811-B4B1-23383F5DD430}"/>
    <dgm:cxn modelId="{8DBBC7C6-8215-4F0D-95C0-28AF30539DB0}" srcId="{696CA1C3-ACCD-4045-9370-BC63973CB6B0}" destId="{8CB651F2-B951-490A-8FB5-3F62FF13F0F3}" srcOrd="1" destOrd="0" parTransId="{9C375F5B-6BE1-4991-B93C-3D360980CBEC}" sibTransId="{F1E23419-FE51-402C-AE4D-714CED2FD62F}"/>
    <dgm:cxn modelId="{BC178CA7-0085-42F2-AB61-AE9B9D9BBEBA}" type="presOf" srcId="{471FD725-3F00-44A9-9402-C627D3C49205}" destId="{559529F5-0BD5-475B-BEE6-7B69C1040C05}" srcOrd="0" destOrd="0" presId="urn:microsoft.com/office/officeart/2008/layout/VerticalCurvedList"/>
    <dgm:cxn modelId="{FCC29035-A2DC-409E-9EDA-788F8928B15C}" type="presOf" srcId="{0AFFFF55-1C51-4E15-B0D1-CB5D1F7BC8E6}" destId="{50B3BB05-03D0-4D5B-95E1-391CE7AE371C}" srcOrd="0" destOrd="0" presId="urn:microsoft.com/office/officeart/2008/layout/VerticalCurvedList"/>
    <dgm:cxn modelId="{A1EBE6C7-696C-4221-BE98-1E9FB64B6602}" srcId="{696CA1C3-ACCD-4045-9370-BC63973CB6B0}" destId="{471FD725-3F00-44A9-9402-C627D3C49205}" srcOrd="2" destOrd="0" parTransId="{BA79C648-863D-4A1A-B7D1-8B5AAE0F7B7B}" sibTransId="{625C3412-2B17-470F-8A95-4637DFB8894C}"/>
    <dgm:cxn modelId="{17C6D84C-E8B1-4E92-A854-0EFF06CC347D}" type="presOf" srcId="{D35D677E-85B1-4784-AA63-80542D90888F}" destId="{A0ABE790-08AB-49B4-8B81-24294D00F353}" srcOrd="0" destOrd="0" presId="urn:microsoft.com/office/officeart/2008/layout/VerticalCurvedList"/>
    <dgm:cxn modelId="{34A996EC-68C0-496B-8B64-6C75ADA18B30}" type="presParOf" srcId="{728FCE39-2154-40C9-AB4C-E76611BE6778}" destId="{E0FB6077-D21F-4078-9B91-38808F5D40F8}" srcOrd="0" destOrd="0" presId="urn:microsoft.com/office/officeart/2008/layout/VerticalCurvedList"/>
    <dgm:cxn modelId="{F2585619-ADB8-4EAD-8601-9A90F12A52FA}" type="presParOf" srcId="{E0FB6077-D21F-4078-9B91-38808F5D40F8}" destId="{C7D9B607-2EB6-4ADB-8AF1-D29BBE5E4CC3}" srcOrd="0" destOrd="0" presId="urn:microsoft.com/office/officeart/2008/layout/VerticalCurvedList"/>
    <dgm:cxn modelId="{57FC2CE8-E528-4477-AE6E-A55CF7BD1D85}" type="presParOf" srcId="{C7D9B607-2EB6-4ADB-8AF1-D29BBE5E4CC3}" destId="{D915F16E-39F9-4EFB-843A-6540248BFC3F}" srcOrd="0" destOrd="0" presId="urn:microsoft.com/office/officeart/2008/layout/VerticalCurvedList"/>
    <dgm:cxn modelId="{9BBE4D2E-B2C0-47AA-8C13-67B2E0FB21E9}" type="presParOf" srcId="{C7D9B607-2EB6-4ADB-8AF1-D29BBE5E4CC3}" destId="{99896943-3691-499C-9364-7EA7CC276A59}" srcOrd="1" destOrd="0" presId="urn:microsoft.com/office/officeart/2008/layout/VerticalCurvedList"/>
    <dgm:cxn modelId="{E4964219-880F-46E4-86F7-E3E8A8CCA125}" type="presParOf" srcId="{C7D9B607-2EB6-4ADB-8AF1-D29BBE5E4CC3}" destId="{AF15E7CC-449F-486E-979D-815C89B31032}" srcOrd="2" destOrd="0" presId="urn:microsoft.com/office/officeart/2008/layout/VerticalCurvedList"/>
    <dgm:cxn modelId="{C3FBD3B1-10D3-4CB3-BE47-2373B184BCB6}" type="presParOf" srcId="{C7D9B607-2EB6-4ADB-8AF1-D29BBE5E4CC3}" destId="{D5EF5FED-F59F-4784-9FF7-4D2616AD1AAC}" srcOrd="3" destOrd="0" presId="urn:microsoft.com/office/officeart/2008/layout/VerticalCurvedList"/>
    <dgm:cxn modelId="{37162425-E808-4568-9436-F750DD22CB5D}" type="presParOf" srcId="{E0FB6077-D21F-4078-9B91-38808F5D40F8}" destId="{8FA0AE76-A068-4A01-9EAA-26A6A2BE5A05}" srcOrd="1" destOrd="0" presId="urn:microsoft.com/office/officeart/2008/layout/VerticalCurvedList"/>
    <dgm:cxn modelId="{5CE513BD-D24D-4C9B-9106-E65D98FEF0B6}" type="presParOf" srcId="{E0FB6077-D21F-4078-9B91-38808F5D40F8}" destId="{9228A688-24C6-4010-9319-F379C7473663}" srcOrd="2" destOrd="0" presId="urn:microsoft.com/office/officeart/2008/layout/VerticalCurvedList"/>
    <dgm:cxn modelId="{921C40DC-81FD-41EA-B628-3E808C054242}" type="presParOf" srcId="{9228A688-24C6-4010-9319-F379C7473663}" destId="{7051A977-B1A5-498E-8723-B0D68A511F36}" srcOrd="0" destOrd="0" presId="urn:microsoft.com/office/officeart/2008/layout/VerticalCurvedList"/>
    <dgm:cxn modelId="{BFA92DFA-C3F4-46D8-9D8F-14650815D2AF}" type="presParOf" srcId="{E0FB6077-D21F-4078-9B91-38808F5D40F8}" destId="{B8F4ACFD-8CD6-4533-AF90-C8A3201CCDA5}" srcOrd="3" destOrd="0" presId="urn:microsoft.com/office/officeart/2008/layout/VerticalCurvedList"/>
    <dgm:cxn modelId="{BDBCB121-AA11-4F47-944F-A991A4DBBB4A}" type="presParOf" srcId="{E0FB6077-D21F-4078-9B91-38808F5D40F8}" destId="{9ACBA1AA-BD68-469C-82E8-DE0EAB6B0360}" srcOrd="4" destOrd="0" presId="urn:microsoft.com/office/officeart/2008/layout/VerticalCurvedList"/>
    <dgm:cxn modelId="{D68C01E4-7380-41E9-A578-6D14A31D602A}" type="presParOf" srcId="{9ACBA1AA-BD68-469C-82E8-DE0EAB6B0360}" destId="{237F7FED-49CC-4796-ABFE-114E8B59752C}" srcOrd="0" destOrd="0" presId="urn:microsoft.com/office/officeart/2008/layout/VerticalCurvedList"/>
    <dgm:cxn modelId="{3F292FFF-D00E-488C-A9D5-8821F39DA106}" type="presParOf" srcId="{E0FB6077-D21F-4078-9B91-38808F5D40F8}" destId="{559529F5-0BD5-475B-BEE6-7B69C1040C05}" srcOrd="5" destOrd="0" presId="urn:microsoft.com/office/officeart/2008/layout/VerticalCurvedList"/>
    <dgm:cxn modelId="{622CDD3C-5D82-4595-90D0-3DD5351BCBC4}" type="presParOf" srcId="{E0FB6077-D21F-4078-9B91-38808F5D40F8}" destId="{01EB89E6-0E9E-43AA-A612-576775168B1B}" srcOrd="6" destOrd="0" presId="urn:microsoft.com/office/officeart/2008/layout/VerticalCurvedList"/>
    <dgm:cxn modelId="{D817AEEA-9EB7-42FB-83CF-4ED388AB1904}" type="presParOf" srcId="{01EB89E6-0E9E-43AA-A612-576775168B1B}" destId="{A682FFD9-322D-4652-9937-6B39BCF2EA09}" srcOrd="0" destOrd="0" presId="urn:microsoft.com/office/officeart/2008/layout/VerticalCurvedList"/>
    <dgm:cxn modelId="{A1AF7EF5-5B52-4340-8B75-7F6A6E5A9D17}" type="presParOf" srcId="{E0FB6077-D21F-4078-9B91-38808F5D40F8}" destId="{6A047E6E-A0CE-4492-A64E-F253DEF71B6A}" srcOrd="7" destOrd="0" presId="urn:microsoft.com/office/officeart/2008/layout/VerticalCurvedList"/>
    <dgm:cxn modelId="{6691DD48-4CA4-4E66-8605-D2998E67DE45}" type="presParOf" srcId="{E0FB6077-D21F-4078-9B91-38808F5D40F8}" destId="{E7F84A1B-EA9F-4812-AEF2-CAF49350F41E}" srcOrd="8" destOrd="0" presId="urn:microsoft.com/office/officeart/2008/layout/VerticalCurvedList"/>
    <dgm:cxn modelId="{629367A4-7133-4C37-8319-C2C3E20C47AE}" type="presParOf" srcId="{E7F84A1B-EA9F-4812-AEF2-CAF49350F41E}" destId="{C371FE41-9E3A-4A0B-B5D8-9B1727C75969}" srcOrd="0" destOrd="0" presId="urn:microsoft.com/office/officeart/2008/layout/VerticalCurvedList"/>
    <dgm:cxn modelId="{93495307-6A5C-4C45-8650-98D1A692D379}" type="presParOf" srcId="{E0FB6077-D21F-4078-9B91-38808F5D40F8}" destId="{A0ABE790-08AB-49B4-8B81-24294D00F353}" srcOrd="9" destOrd="0" presId="urn:microsoft.com/office/officeart/2008/layout/VerticalCurvedList"/>
    <dgm:cxn modelId="{B0C123E6-650B-421B-871C-7BE29E3DD5E3}" type="presParOf" srcId="{E0FB6077-D21F-4078-9B91-38808F5D40F8}" destId="{8644BF7B-5DD4-460F-9D65-FDEC9DAE24C8}" srcOrd="10" destOrd="0" presId="urn:microsoft.com/office/officeart/2008/layout/VerticalCurvedList"/>
    <dgm:cxn modelId="{F70F6D55-5D55-4DE3-9972-7AA24C7511AF}" type="presParOf" srcId="{8644BF7B-5DD4-460F-9D65-FDEC9DAE24C8}" destId="{DB3F495F-0FDC-418E-B0D1-BFB71AD8DEEB}" srcOrd="0" destOrd="0" presId="urn:microsoft.com/office/officeart/2008/layout/VerticalCurvedList"/>
    <dgm:cxn modelId="{887D8357-AB0E-4AE4-B19F-BD0004A071B5}" type="presParOf" srcId="{E0FB6077-D21F-4078-9B91-38808F5D40F8}" destId="{50B3BB05-03D0-4D5B-95E1-391CE7AE371C}" srcOrd="11" destOrd="0" presId="urn:microsoft.com/office/officeart/2008/layout/VerticalCurvedList"/>
    <dgm:cxn modelId="{90CAB824-8F77-4031-88F5-CE3DA08AF958}" type="presParOf" srcId="{E0FB6077-D21F-4078-9B91-38808F5D40F8}" destId="{24EF1744-D6C4-4C4A-983F-7F6287DA7CF3}" srcOrd="12" destOrd="0" presId="urn:microsoft.com/office/officeart/2008/layout/VerticalCurvedList"/>
    <dgm:cxn modelId="{1662EC90-2496-4762-9710-7AEDBB7ED7F2}" type="presParOf" srcId="{24EF1744-D6C4-4C4A-983F-7F6287DA7CF3}" destId="{0B18B1EB-19EC-472F-8BD1-9C1927D8740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782057-7655-4DA2-B67E-4E8CA83FEC6B}" type="doc">
      <dgm:prSet loTypeId="urn:microsoft.com/office/officeart/2005/8/layout/pList2" loCatId="list" qsTypeId="urn:microsoft.com/office/officeart/2005/8/quickstyle/simple1" qsCatId="simple" csTypeId="urn:microsoft.com/office/officeart/2005/8/colors/accent6_2" csCatId="accent6" phldr="1"/>
      <dgm:spPr/>
    </dgm:pt>
    <dgm:pt modelId="{26EFE45B-AA42-4BBA-BBCE-2B0AA39D4C0B}">
      <dgm:prSet phldrT="[Text]" custT="1"/>
      <dgm:spPr/>
      <dgm:t>
        <a:bodyPr vert="vert270" anchor="ctr"/>
        <a:lstStyle/>
        <a:p>
          <a:r>
            <a:rPr lang="fr-FR" sz="3600" dirty="0" smtClean="0"/>
            <a:t>Accès</a:t>
          </a:r>
          <a:endParaRPr lang="fr-FR" sz="3600" dirty="0"/>
        </a:p>
      </dgm:t>
    </dgm:pt>
    <dgm:pt modelId="{FBD6D226-644A-4FC1-AA95-13FB09140DB7}" type="parTrans" cxnId="{88845D32-1FBC-4349-B423-671975540483}">
      <dgm:prSet/>
      <dgm:spPr/>
      <dgm:t>
        <a:bodyPr/>
        <a:lstStyle/>
        <a:p>
          <a:endParaRPr lang="fr-FR"/>
        </a:p>
      </dgm:t>
    </dgm:pt>
    <dgm:pt modelId="{8EEA3550-D836-4110-B472-1A9684761533}" type="sibTrans" cxnId="{88845D32-1FBC-4349-B423-671975540483}">
      <dgm:prSet/>
      <dgm:spPr/>
      <dgm:t>
        <a:bodyPr/>
        <a:lstStyle/>
        <a:p>
          <a:endParaRPr lang="fr-FR"/>
        </a:p>
      </dgm:t>
    </dgm:pt>
    <dgm:pt modelId="{A542308D-9C81-497E-A57D-ED441B241FF9}">
      <dgm:prSet phldrT="[Text]" custT="1"/>
      <dgm:spPr/>
      <dgm:t>
        <a:bodyPr vert="vert270" anchor="ctr"/>
        <a:lstStyle/>
        <a:p>
          <a:r>
            <a:rPr lang="fr-FR" sz="3600" dirty="0" smtClean="0"/>
            <a:t>Protection</a:t>
          </a:r>
          <a:endParaRPr lang="fr-FR" sz="3600" dirty="0"/>
        </a:p>
      </dgm:t>
    </dgm:pt>
    <dgm:pt modelId="{1F0E3B5F-7365-45D5-A154-925BFD674752}" type="parTrans" cxnId="{4BD2D5FF-E97C-49C7-A452-F689C2D9E2C9}">
      <dgm:prSet/>
      <dgm:spPr/>
      <dgm:t>
        <a:bodyPr/>
        <a:lstStyle/>
        <a:p>
          <a:endParaRPr lang="fr-FR"/>
        </a:p>
      </dgm:t>
    </dgm:pt>
    <dgm:pt modelId="{DE2F067C-3D73-43EA-89A9-145C15C07776}" type="sibTrans" cxnId="{4BD2D5FF-E97C-49C7-A452-F689C2D9E2C9}">
      <dgm:prSet/>
      <dgm:spPr/>
      <dgm:t>
        <a:bodyPr/>
        <a:lstStyle/>
        <a:p>
          <a:endParaRPr lang="fr-FR"/>
        </a:p>
      </dgm:t>
    </dgm:pt>
    <dgm:pt modelId="{DF110D36-EB75-4696-A73F-D5A3ABA9E7F5}">
      <dgm:prSet phldrT="[Text]" custT="1"/>
      <dgm:spPr/>
      <dgm:t>
        <a:bodyPr vert="vert270" anchor="ctr"/>
        <a:lstStyle/>
        <a:p>
          <a:r>
            <a:rPr lang="fr-FR" sz="3600" dirty="0" smtClean="0"/>
            <a:t>Surveillance</a:t>
          </a:r>
          <a:endParaRPr lang="fr-FR" sz="2800" dirty="0"/>
        </a:p>
      </dgm:t>
    </dgm:pt>
    <dgm:pt modelId="{AE9C4E52-9D16-4B1D-8D46-666D5CD03767}" type="parTrans" cxnId="{6850E568-F5B5-49E0-A5C3-7B3E51760E70}">
      <dgm:prSet/>
      <dgm:spPr/>
      <dgm:t>
        <a:bodyPr/>
        <a:lstStyle/>
        <a:p>
          <a:endParaRPr lang="fr-FR"/>
        </a:p>
      </dgm:t>
    </dgm:pt>
    <dgm:pt modelId="{F5FD6925-6B7D-46AD-858D-EF8E0D70E750}" type="sibTrans" cxnId="{6850E568-F5B5-49E0-A5C3-7B3E51760E70}">
      <dgm:prSet/>
      <dgm:spPr/>
      <dgm:t>
        <a:bodyPr/>
        <a:lstStyle/>
        <a:p>
          <a:endParaRPr lang="fr-FR"/>
        </a:p>
      </dgm:t>
    </dgm:pt>
    <dgm:pt modelId="{1236C6AE-2B4C-4355-AC49-7D8F30368788}" type="pres">
      <dgm:prSet presAssocID="{0F782057-7655-4DA2-B67E-4E8CA83FEC6B}" presName="Name0" presStyleCnt="0">
        <dgm:presLayoutVars>
          <dgm:dir/>
          <dgm:resizeHandles val="exact"/>
        </dgm:presLayoutVars>
      </dgm:prSet>
      <dgm:spPr/>
    </dgm:pt>
    <dgm:pt modelId="{DB27F77D-BD74-429A-9C63-4CB616DD9555}" type="pres">
      <dgm:prSet presAssocID="{0F782057-7655-4DA2-B67E-4E8CA83FEC6B}" presName="bkgdShp" presStyleLbl="alignAccFollowNode1" presStyleIdx="0" presStyleCnt="1"/>
      <dgm:spPr/>
    </dgm:pt>
    <dgm:pt modelId="{AC81F7C2-3F6A-4897-A0B4-2BD0626F3DAC}" type="pres">
      <dgm:prSet presAssocID="{0F782057-7655-4DA2-B67E-4E8CA83FEC6B}" presName="linComp" presStyleCnt="0"/>
      <dgm:spPr/>
    </dgm:pt>
    <dgm:pt modelId="{F2678E56-D66C-4431-8124-B8BB51DC545D}" type="pres">
      <dgm:prSet presAssocID="{26EFE45B-AA42-4BBA-BBCE-2B0AA39D4C0B}" presName="compNode" presStyleCnt="0"/>
      <dgm:spPr/>
    </dgm:pt>
    <dgm:pt modelId="{E5103D29-1ED9-408B-94E8-FBF1C0A8C394}" type="pres">
      <dgm:prSet presAssocID="{26EFE45B-AA42-4BBA-BBCE-2B0AA39D4C0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5E45CD-ED5E-40EB-BA04-73B185B76D1B}" type="pres">
      <dgm:prSet presAssocID="{26EFE45B-AA42-4BBA-BBCE-2B0AA39D4C0B}" presName="invisiNode" presStyleLbl="node1" presStyleIdx="0" presStyleCnt="3"/>
      <dgm:spPr/>
    </dgm:pt>
    <dgm:pt modelId="{C64F6683-2B64-4161-8B50-9102A949956C}" type="pres">
      <dgm:prSet presAssocID="{26EFE45B-AA42-4BBA-BBCE-2B0AA39D4C0B}" presName="imagNod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</dgm:spPr>
    </dgm:pt>
    <dgm:pt modelId="{F81E4BA1-A201-47F2-8CE7-66C4F7AA856E}" type="pres">
      <dgm:prSet presAssocID="{8EEA3550-D836-4110-B472-1A9684761533}" presName="sibTrans" presStyleLbl="sibTrans2D1" presStyleIdx="0" presStyleCnt="0"/>
      <dgm:spPr/>
      <dgm:t>
        <a:bodyPr/>
        <a:lstStyle/>
        <a:p>
          <a:endParaRPr lang="fr-FR"/>
        </a:p>
      </dgm:t>
    </dgm:pt>
    <dgm:pt modelId="{CBF81991-A2FE-4010-924D-F288B606972A}" type="pres">
      <dgm:prSet presAssocID="{A542308D-9C81-497E-A57D-ED441B241FF9}" presName="compNode" presStyleCnt="0"/>
      <dgm:spPr/>
    </dgm:pt>
    <dgm:pt modelId="{329681DF-3626-4589-AE2F-E99095834808}" type="pres">
      <dgm:prSet presAssocID="{A542308D-9C81-497E-A57D-ED441B241FF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2F9B46-04A6-4E21-87C7-087F344E673C}" type="pres">
      <dgm:prSet presAssocID="{A542308D-9C81-497E-A57D-ED441B241FF9}" presName="invisiNode" presStyleLbl="node1" presStyleIdx="1" presStyleCnt="3"/>
      <dgm:spPr/>
    </dgm:pt>
    <dgm:pt modelId="{28E81215-F9C4-44D1-A4A6-A66D9F585F11}" type="pres">
      <dgm:prSet presAssocID="{A542308D-9C81-497E-A57D-ED441B241FF9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EA6E8198-AF3A-4E62-B7A2-8530B67E8C48}" type="pres">
      <dgm:prSet presAssocID="{DE2F067C-3D73-43EA-89A9-145C15C07776}" presName="sibTrans" presStyleLbl="sibTrans2D1" presStyleIdx="0" presStyleCnt="0"/>
      <dgm:spPr/>
      <dgm:t>
        <a:bodyPr/>
        <a:lstStyle/>
        <a:p>
          <a:endParaRPr lang="fr-FR"/>
        </a:p>
      </dgm:t>
    </dgm:pt>
    <dgm:pt modelId="{8952F3A6-D2A3-4030-A51D-7BBEE1E3E8D6}" type="pres">
      <dgm:prSet presAssocID="{DF110D36-EB75-4696-A73F-D5A3ABA9E7F5}" presName="compNode" presStyleCnt="0"/>
      <dgm:spPr/>
    </dgm:pt>
    <dgm:pt modelId="{F757F9BB-331C-40A9-BBB5-B372CFFCAFB3}" type="pres">
      <dgm:prSet presAssocID="{DF110D36-EB75-4696-A73F-D5A3ABA9E7F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7CEDA10-B32C-473D-BCF8-928075B03647}" type="pres">
      <dgm:prSet presAssocID="{DF110D36-EB75-4696-A73F-D5A3ABA9E7F5}" presName="invisiNode" presStyleLbl="node1" presStyleIdx="2" presStyleCnt="3"/>
      <dgm:spPr/>
    </dgm:pt>
    <dgm:pt modelId="{19C2ACB6-02C2-4CBC-B67D-204DD7F07895}" type="pres">
      <dgm:prSet presAssocID="{DF110D36-EB75-4696-A73F-D5A3ABA9E7F5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</dgm:ptLst>
  <dgm:cxnLst>
    <dgm:cxn modelId="{977C798C-C5A9-4DC4-A380-D4BEE0FD9A3B}" type="presOf" srcId="{DE2F067C-3D73-43EA-89A9-145C15C07776}" destId="{EA6E8198-AF3A-4E62-B7A2-8530B67E8C48}" srcOrd="0" destOrd="0" presId="urn:microsoft.com/office/officeart/2005/8/layout/pList2"/>
    <dgm:cxn modelId="{2E004073-13A1-4371-B4D0-367AA1D36F8B}" type="presOf" srcId="{0F782057-7655-4DA2-B67E-4E8CA83FEC6B}" destId="{1236C6AE-2B4C-4355-AC49-7D8F30368788}" srcOrd="0" destOrd="0" presId="urn:microsoft.com/office/officeart/2005/8/layout/pList2"/>
    <dgm:cxn modelId="{697E453A-90F4-4683-A40F-66E8801CA11C}" type="presOf" srcId="{DF110D36-EB75-4696-A73F-D5A3ABA9E7F5}" destId="{F757F9BB-331C-40A9-BBB5-B372CFFCAFB3}" srcOrd="0" destOrd="0" presId="urn:microsoft.com/office/officeart/2005/8/layout/pList2"/>
    <dgm:cxn modelId="{4BD2D5FF-E97C-49C7-A452-F689C2D9E2C9}" srcId="{0F782057-7655-4DA2-B67E-4E8CA83FEC6B}" destId="{A542308D-9C81-497E-A57D-ED441B241FF9}" srcOrd="1" destOrd="0" parTransId="{1F0E3B5F-7365-45D5-A154-925BFD674752}" sibTransId="{DE2F067C-3D73-43EA-89A9-145C15C07776}"/>
    <dgm:cxn modelId="{079609ED-3DD0-4603-9D22-F21F8C470D36}" type="presOf" srcId="{A542308D-9C81-497E-A57D-ED441B241FF9}" destId="{329681DF-3626-4589-AE2F-E99095834808}" srcOrd="0" destOrd="0" presId="urn:microsoft.com/office/officeart/2005/8/layout/pList2"/>
    <dgm:cxn modelId="{FC686AA7-B626-482C-91FC-22396147C7E0}" type="presOf" srcId="{26EFE45B-AA42-4BBA-BBCE-2B0AA39D4C0B}" destId="{E5103D29-1ED9-408B-94E8-FBF1C0A8C394}" srcOrd="0" destOrd="0" presId="urn:microsoft.com/office/officeart/2005/8/layout/pList2"/>
    <dgm:cxn modelId="{88845D32-1FBC-4349-B423-671975540483}" srcId="{0F782057-7655-4DA2-B67E-4E8CA83FEC6B}" destId="{26EFE45B-AA42-4BBA-BBCE-2B0AA39D4C0B}" srcOrd="0" destOrd="0" parTransId="{FBD6D226-644A-4FC1-AA95-13FB09140DB7}" sibTransId="{8EEA3550-D836-4110-B472-1A9684761533}"/>
    <dgm:cxn modelId="{6850E568-F5B5-49E0-A5C3-7B3E51760E70}" srcId="{0F782057-7655-4DA2-B67E-4E8CA83FEC6B}" destId="{DF110D36-EB75-4696-A73F-D5A3ABA9E7F5}" srcOrd="2" destOrd="0" parTransId="{AE9C4E52-9D16-4B1D-8D46-666D5CD03767}" sibTransId="{F5FD6925-6B7D-46AD-858D-EF8E0D70E750}"/>
    <dgm:cxn modelId="{9DD4CF58-FE73-47D4-A436-E49F34F77265}" type="presOf" srcId="{8EEA3550-D836-4110-B472-1A9684761533}" destId="{F81E4BA1-A201-47F2-8CE7-66C4F7AA856E}" srcOrd="0" destOrd="0" presId="urn:microsoft.com/office/officeart/2005/8/layout/pList2"/>
    <dgm:cxn modelId="{AE3EFED2-31F0-4CC4-A3BB-A4F99BD7B9B0}" type="presParOf" srcId="{1236C6AE-2B4C-4355-AC49-7D8F30368788}" destId="{DB27F77D-BD74-429A-9C63-4CB616DD9555}" srcOrd="0" destOrd="0" presId="urn:microsoft.com/office/officeart/2005/8/layout/pList2"/>
    <dgm:cxn modelId="{F9399084-7972-47AE-AEC9-0AEB74F4B0E2}" type="presParOf" srcId="{1236C6AE-2B4C-4355-AC49-7D8F30368788}" destId="{AC81F7C2-3F6A-4897-A0B4-2BD0626F3DAC}" srcOrd="1" destOrd="0" presId="urn:microsoft.com/office/officeart/2005/8/layout/pList2"/>
    <dgm:cxn modelId="{89B3E544-AD5B-4C9C-8A2E-5D6F7917DD8D}" type="presParOf" srcId="{AC81F7C2-3F6A-4897-A0B4-2BD0626F3DAC}" destId="{F2678E56-D66C-4431-8124-B8BB51DC545D}" srcOrd="0" destOrd="0" presId="urn:microsoft.com/office/officeart/2005/8/layout/pList2"/>
    <dgm:cxn modelId="{91C886E7-D467-406E-811E-09B158D1AF04}" type="presParOf" srcId="{F2678E56-D66C-4431-8124-B8BB51DC545D}" destId="{E5103D29-1ED9-408B-94E8-FBF1C0A8C394}" srcOrd="0" destOrd="0" presId="urn:microsoft.com/office/officeart/2005/8/layout/pList2"/>
    <dgm:cxn modelId="{98DEFFBC-F184-43C0-B5FA-126BBBC7EBF4}" type="presParOf" srcId="{F2678E56-D66C-4431-8124-B8BB51DC545D}" destId="{025E45CD-ED5E-40EB-BA04-73B185B76D1B}" srcOrd="1" destOrd="0" presId="urn:microsoft.com/office/officeart/2005/8/layout/pList2"/>
    <dgm:cxn modelId="{4A90FA31-3B80-4301-88DF-40D7F0B54F7A}" type="presParOf" srcId="{F2678E56-D66C-4431-8124-B8BB51DC545D}" destId="{C64F6683-2B64-4161-8B50-9102A949956C}" srcOrd="2" destOrd="0" presId="urn:microsoft.com/office/officeart/2005/8/layout/pList2"/>
    <dgm:cxn modelId="{A84B2ED6-A575-41A7-99D5-E7A4C76A926A}" type="presParOf" srcId="{AC81F7C2-3F6A-4897-A0B4-2BD0626F3DAC}" destId="{F81E4BA1-A201-47F2-8CE7-66C4F7AA856E}" srcOrd="1" destOrd="0" presId="urn:microsoft.com/office/officeart/2005/8/layout/pList2"/>
    <dgm:cxn modelId="{187381CB-518C-4BB9-B79F-E75FCA063DC7}" type="presParOf" srcId="{AC81F7C2-3F6A-4897-A0B4-2BD0626F3DAC}" destId="{CBF81991-A2FE-4010-924D-F288B606972A}" srcOrd="2" destOrd="0" presId="urn:microsoft.com/office/officeart/2005/8/layout/pList2"/>
    <dgm:cxn modelId="{9BEB7194-0605-4ABF-8B7A-B6AD0EEC987B}" type="presParOf" srcId="{CBF81991-A2FE-4010-924D-F288B606972A}" destId="{329681DF-3626-4589-AE2F-E99095834808}" srcOrd="0" destOrd="0" presId="urn:microsoft.com/office/officeart/2005/8/layout/pList2"/>
    <dgm:cxn modelId="{6667F696-CBC7-402E-96EA-9298689A0406}" type="presParOf" srcId="{CBF81991-A2FE-4010-924D-F288B606972A}" destId="{412F9B46-04A6-4E21-87C7-087F344E673C}" srcOrd="1" destOrd="0" presId="urn:microsoft.com/office/officeart/2005/8/layout/pList2"/>
    <dgm:cxn modelId="{97354540-6E9F-4006-A11C-D23A70793EA4}" type="presParOf" srcId="{CBF81991-A2FE-4010-924D-F288B606972A}" destId="{28E81215-F9C4-44D1-A4A6-A66D9F585F11}" srcOrd="2" destOrd="0" presId="urn:microsoft.com/office/officeart/2005/8/layout/pList2"/>
    <dgm:cxn modelId="{4A46C5BE-87F0-4DE8-8153-3C0AAC5B609B}" type="presParOf" srcId="{AC81F7C2-3F6A-4897-A0B4-2BD0626F3DAC}" destId="{EA6E8198-AF3A-4E62-B7A2-8530B67E8C48}" srcOrd="3" destOrd="0" presId="urn:microsoft.com/office/officeart/2005/8/layout/pList2"/>
    <dgm:cxn modelId="{03B1AA9F-871F-4A26-9B63-343DB05CDFAA}" type="presParOf" srcId="{AC81F7C2-3F6A-4897-A0B4-2BD0626F3DAC}" destId="{8952F3A6-D2A3-4030-A51D-7BBEE1E3E8D6}" srcOrd="4" destOrd="0" presId="urn:microsoft.com/office/officeart/2005/8/layout/pList2"/>
    <dgm:cxn modelId="{E2A06EB9-BD94-40DB-95D9-AF7AB341417F}" type="presParOf" srcId="{8952F3A6-D2A3-4030-A51D-7BBEE1E3E8D6}" destId="{F757F9BB-331C-40A9-BBB5-B372CFFCAFB3}" srcOrd="0" destOrd="0" presId="urn:microsoft.com/office/officeart/2005/8/layout/pList2"/>
    <dgm:cxn modelId="{0E5237FA-4599-4B7C-904C-679B8FBCEFE7}" type="presParOf" srcId="{8952F3A6-D2A3-4030-A51D-7BBEE1E3E8D6}" destId="{77CEDA10-B32C-473D-BCF8-928075B03647}" srcOrd="1" destOrd="0" presId="urn:microsoft.com/office/officeart/2005/8/layout/pList2"/>
    <dgm:cxn modelId="{4EA3C677-4044-4346-A99E-72BB2BE50D1C}" type="presParOf" srcId="{8952F3A6-D2A3-4030-A51D-7BBEE1E3E8D6}" destId="{19C2ACB6-02C2-4CBC-B67D-204DD7F0789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96943-3691-499C-9364-7EA7CC276A59}">
      <dsp:nvSpPr>
        <dsp:cNvPr id="0" name=""/>
        <dsp:cNvSpPr/>
      </dsp:nvSpPr>
      <dsp:spPr>
        <a:xfrm rot="700906">
          <a:off x="-5249900" y="-804071"/>
          <a:ext cx="6251579" cy="6251579"/>
        </a:xfrm>
        <a:prstGeom prst="blockArc">
          <a:avLst>
            <a:gd name="adj1" fmla="val 18900000"/>
            <a:gd name="adj2" fmla="val 2700000"/>
            <a:gd name="adj3" fmla="val 346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A0AE76-A068-4A01-9EAA-26A6A2BE5A05}">
      <dsp:nvSpPr>
        <dsp:cNvPr id="0" name=""/>
        <dsp:cNvSpPr/>
      </dsp:nvSpPr>
      <dsp:spPr>
        <a:xfrm>
          <a:off x="373537" y="244523"/>
          <a:ext cx="5433118" cy="48886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03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0" kern="1200" dirty="0" smtClean="0"/>
            <a:t>Back to Basics</a:t>
          </a:r>
          <a:endParaRPr lang="fr-FR" sz="2800" b="0" kern="1200" dirty="0"/>
        </a:p>
      </dsp:txBody>
      <dsp:txXfrm>
        <a:off x="397401" y="268387"/>
        <a:ext cx="5385390" cy="441133"/>
      </dsp:txXfrm>
    </dsp:sp>
    <dsp:sp modelId="{7051A977-B1A5-498E-8723-B0D68A511F36}">
      <dsp:nvSpPr>
        <dsp:cNvPr id="0" name=""/>
        <dsp:cNvSpPr/>
      </dsp:nvSpPr>
      <dsp:spPr>
        <a:xfrm>
          <a:off x="205956" y="321372"/>
          <a:ext cx="335163" cy="335163"/>
        </a:xfrm>
        <a:prstGeom prst="ellips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F4ACFD-8CD6-4533-AF90-C8A3201CCDA5}">
      <dsp:nvSpPr>
        <dsp:cNvPr id="0" name=""/>
        <dsp:cNvSpPr/>
      </dsp:nvSpPr>
      <dsp:spPr>
        <a:xfrm>
          <a:off x="775659" y="977722"/>
          <a:ext cx="5030997" cy="48886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03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0" kern="1200" dirty="0" smtClean="0"/>
            <a:t>Contrôle d’accès</a:t>
          </a:r>
        </a:p>
      </dsp:txBody>
      <dsp:txXfrm>
        <a:off x="799523" y="1001586"/>
        <a:ext cx="4983269" cy="441133"/>
      </dsp:txXfrm>
    </dsp:sp>
    <dsp:sp modelId="{237F7FED-49CC-4796-ABFE-114E8B59752C}">
      <dsp:nvSpPr>
        <dsp:cNvPr id="0" name=""/>
        <dsp:cNvSpPr/>
      </dsp:nvSpPr>
      <dsp:spPr>
        <a:xfrm>
          <a:off x="608078" y="1054571"/>
          <a:ext cx="335163" cy="335163"/>
        </a:xfrm>
        <a:prstGeom prst="ellips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529F5-0BD5-475B-BEE6-7B69C1040C05}">
      <dsp:nvSpPr>
        <dsp:cNvPr id="0" name=""/>
        <dsp:cNvSpPr/>
      </dsp:nvSpPr>
      <dsp:spPr>
        <a:xfrm>
          <a:off x="959539" y="1710920"/>
          <a:ext cx="4847117" cy="48886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03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0" kern="1200" dirty="0" smtClean="0"/>
            <a:t>Protection des données</a:t>
          </a:r>
        </a:p>
      </dsp:txBody>
      <dsp:txXfrm>
        <a:off x="983403" y="1734784"/>
        <a:ext cx="4799389" cy="441133"/>
      </dsp:txXfrm>
    </dsp:sp>
    <dsp:sp modelId="{A682FFD9-322D-4652-9937-6B39BCF2EA09}">
      <dsp:nvSpPr>
        <dsp:cNvPr id="0" name=""/>
        <dsp:cNvSpPr/>
      </dsp:nvSpPr>
      <dsp:spPr>
        <a:xfrm>
          <a:off x="791958" y="1787769"/>
          <a:ext cx="335163" cy="335163"/>
        </a:xfrm>
        <a:prstGeom prst="ellips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047E6E-A0CE-4492-A64E-F253DEF71B6A}">
      <dsp:nvSpPr>
        <dsp:cNvPr id="0" name=""/>
        <dsp:cNvSpPr/>
      </dsp:nvSpPr>
      <dsp:spPr>
        <a:xfrm>
          <a:off x="959539" y="2443655"/>
          <a:ext cx="4847117" cy="48886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03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0" kern="1200" dirty="0" smtClean="0"/>
            <a:t>Surveillance</a:t>
          </a:r>
        </a:p>
      </dsp:txBody>
      <dsp:txXfrm>
        <a:off x="983403" y="2467519"/>
        <a:ext cx="4799389" cy="441133"/>
      </dsp:txXfrm>
    </dsp:sp>
    <dsp:sp modelId="{C371FE41-9E3A-4A0B-B5D8-9B1727C75969}">
      <dsp:nvSpPr>
        <dsp:cNvPr id="0" name=""/>
        <dsp:cNvSpPr/>
      </dsp:nvSpPr>
      <dsp:spPr>
        <a:xfrm>
          <a:off x="791958" y="2520504"/>
          <a:ext cx="335163" cy="335163"/>
        </a:xfrm>
        <a:prstGeom prst="ellips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ABE790-08AB-49B4-8B81-24294D00F353}">
      <dsp:nvSpPr>
        <dsp:cNvPr id="0" name=""/>
        <dsp:cNvSpPr/>
      </dsp:nvSpPr>
      <dsp:spPr>
        <a:xfrm>
          <a:off x="775659" y="3176853"/>
          <a:ext cx="5030997" cy="48886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03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0" kern="1200" dirty="0" smtClean="0"/>
            <a:t>SSIS, SSAS, SSRS…</a:t>
          </a:r>
        </a:p>
      </dsp:txBody>
      <dsp:txXfrm>
        <a:off x="799523" y="3200717"/>
        <a:ext cx="4983269" cy="441133"/>
      </dsp:txXfrm>
    </dsp:sp>
    <dsp:sp modelId="{DB3F495F-0FDC-418E-B0D1-BFB71AD8DEEB}">
      <dsp:nvSpPr>
        <dsp:cNvPr id="0" name=""/>
        <dsp:cNvSpPr/>
      </dsp:nvSpPr>
      <dsp:spPr>
        <a:xfrm>
          <a:off x="608078" y="3253702"/>
          <a:ext cx="335163" cy="335163"/>
        </a:xfrm>
        <a:prstGeom prst="ellips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B3BB05-03D0-4D5B-95E1-391CE7AE371C}">
      <dsp:nvSpPr>
        <dsp:cNvPr id="0" name=""/>
        <dsp:cNvSpPr/>
      </dsp:nvSpPr>
      <dsp:spPr>
        <a:xfrm>
          <a:off x="373537" y="3910052"/>
          <a:ext cx="5433118" cy="48886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03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0" kern="1200" dirty="0" smtClean="0"/>
            <a:t>Et avec Denali ?</a:t>
          </a:r>
        </a:p>
      </dsp:txBody>
      <dsp:txXfrm>
        <a:off x="397401" y="3933916"/>
        <a:ext cx="5385390" cy="441133"/>
      </dsp:txXfrm>
    </dsp:sp>
    <dsp:sp modelId="{0B18B1EB-19EC-472F-8BD1-9C1927D87400}">
      <dsp:nvSpPr>
        <dsp:cNvPr id="0" name=""/>
        <dsp:cNvSpPr/>
      </dsp:nvSpPr>
      <dsp:spPr>
        <a:xfrm>
          <a:off x="205956" y="3986901"/>
          <a:ext cx="335163" cy="335163"/>
        </a:xfrm>
        <a:prstGeom prst="ellips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27F77D-BD74-429A-9C63-4CB616DD9555}">
      <dsp:nvSpPr>
        <dsp:cNvPr id="0" name=""/>
        <dsp:cNvSpPr/>
      </dsp:nvSpPr>
      <dsp:spPr>
        <a:xfrm>
          <a:off x="0" y="0"/>
          <a:ext cx="6504384" cy="2372562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4F6683-2B64-4161-8B50-9102A949956C}">
      <dsp:nvSpPr>
        <dsp:cNvPr id="0" name=""/>
        <dsp:cNvSpPr/>
      </dsp:nvSpPr>
      <dsp:spPr>
        <a:xfrm>
          <a:off x="195131" y="316341"/>
          <a:ext cx="1910662" cy="173987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103D29-1ED9-408B-94E8-FBF1C0A8C394}">
      <dsp:nvSpPr>
        <dsp:cNvPr id="0" name=""/>
        <dsp:cNvSpPr/>
      </dsp:nvSpPr>
      <dsp:spPr>
        <a:xfrm rot="10800000">
          <a:off x="195131" y="2372562"/>
          <a:ext cx="1910662" cy="2899798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600" kern="1200" dirty="0" smtClean="0"/>
            <a:t>Accès</a:t>
          </a:r>
          <a:endParaRPr lang="fr-FR" sz="3600" kern="1200" dirty="0"/>
        </a:p>
      </dsp:txBody>
      <dsp:txXfrm rot="10800000">
        <a:off x="253890" y="2372562"/>
        <a:ext cx="1793144" cy="2841039"/>
      </dsp:txXfrm>
    </dsp:sp>
    <dsp:sp modelId="{28E81215-F9C4-44D1-A4A6-A66D9F585F11}">
      <dsp:nvSpPr>
        <dsp:cNvPr id="0" name=""/>
        <dsp:cNvSpPr/>
      </dsp:nvSpPr>
      <dsp:spPr>
        <a:xfrm>
          <a:off x="2296860" y="316341"/>
          <a:ext cx="1910662" cy="173987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9681DF-3626-4589-AE2F-E99095834808}">
      <dsp:nvSpPr>
        <dsp:cNvPr id="0" name=""/>
        <dsp:cNvSpPr/>
      </dsp:nvSpPr>
      <dsp:spPr>
        <a:xfrm rot="10800000">
          <a:off x="2296860" y="2372562"/>
          <a:ext cx="1910662" cy="2899798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600" kern="1200" dirty="0" smtClean="0"/>
            <a:t>Protection</a:t>
          </a:r>
          <a:endParaRPr lang="fr-FR" sz="3600" kern="1200" dirty="0"/>
        </a:p>
      </dsp:txBody>
      <dsp:txXfrm rot="10800000">
        <a:off x="2355619" y="2372562"/>
        <a:ext cx="1793144" cy="2841039"/>
      </dsp:txXfrm>
    </dsp:sp>
    <dsp:sp modelId="{19C2ACB6-02C2-4CBC-B67D-204DD7F07895}">
      <dsp:nvSpPr>
        <dsp:cNvPr id="0" name=""/>
        <dsp:cNvSpPr/>
      </dsp:nvSpPr>
      <dsp:spPr>
        <a:xfrm>
          <a:off x="4398589" y="316341"/>
          <a:ext cx="1910662" cy="173987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7F9BB-331C-40A9-BBB5-B372CFFCAFB3}">
      <dsp:nvSpPr>
        <dsp:cNvPr id="0" name=""/>
        <dsp:cNvSpPr/>
      </dsp:nvSpPr>
      <dsp:spPr>
        <a:xfrm rot="10800000">
          <a:off x="4398589" y="2372562"/>
          <a:ext cx="1910662" cy="2899798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600" kern="1200" dirty="0" smtClean="0"/>
            <a:t>Surveillance</a:t>
          </a:r>
          <a:endParaRPr lang="fr-FR" sz="2800" kern="1200" dirty="0"/>
        </a:p>
      </dsp:txBody>
      <dsp:txXfrm rot="10800000">
        <a:off x="4457348" y="2372562"/>
        <a:ext cx="1793144" cy="2841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CE342-EC1B-485D-A603-910206193A5B}" type="datetimeFigureOut">
              <a:rPr lang="fr-FR" smtClean="0"/>
              <a:pPr/>
              <a:t>12/02/2011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E7A54-7617-4CD1-81B3-24123ABAE89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61931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1279F-83A1-4FFE-B155-59942EC26291}" type="datetimeFigureOut">
              <a:rPr lang="fr-FR" smtClean="0"/>
              <a:pPr/>
              <a:t>12/02/2011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B1F69-B692-40CB-A20E-CA61172F477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51671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 dirty="0" smtClean="0"/>
              <a:t>Liste</a:t>
            </a:r>
            <a:r>
              <a:rPr lang="fr-FR" baseline="0" dirty="0" smtClean="0"/>
              <a:t> des services : SQL Browser, Active Directory </a:t>
            </a:r>
            <a:r>
              <a:rPr lang="fr-FR" baseline="0" dirty="0" err="1" smtClean="0"/>
              <a:t>Helper</a:t>
            </a:r>
            <a:r>
              <a:rPr lang="fr-FR" baseline="0" dirty="0" smtClean="0"/>
              <a:t>, etc.</a:t>
            </a:r>
          </a:p>
          <a:p>
            <a:pPr lvl="0"/>
            <a:r>
              <a:rPr lang="fr-FR" baseline="0" dirty="0" err="1" smtClean="0"/>
              <a:t>Endpoints</a:t>
            </a:r>
            <a:r>
              <a:rPr lang="fr-FR" baseline="0" dirty="0" smtClean="0"/>
              <a:t> : TCP 1433, Broker, HTTP (</a:t>
            </a:r>
            <a:r>
              <a:rPr lang="fr-FR" baseline="0" dirty="0" err="1" smtClean="0"/>
              <a:t>deprecated</a:t>
            </a:r>
            <a:r>
              <a:rPr lang="fr-FR" baseline="0" dirty="0" smtClean="0"/>
              <a:t>)</a:t>
            </a:r>
          </a:p>
          <a:p>
            <a:pPr lvl="0"/>
            <a:endParaRPr lang="fr-FR" baseline="0" dirty="0" smtClean="0"/>
          </a:p>
          <a:p>
            <a:pPr lvl="0"/>
            <a:r>
              <a:rPr lang="fr-FR" baseline="0" dirty="0" smtClean="0"/>
              <a:t>Least-</a:t>
            </a:r>
            <a:r>
              <a:rPr lang="fr-FR" baseline="0" dirty="0" err="1" smtClean="0"/>
              <a:t>Privilege</a:t>
            </a:r>
            <a:r>
              <a:rPr lang="fr-FR" baseline="0" dirty="0" smtClean="0"/>
              <a:t> : utilisation de compte de service dédié</a:t>
            </a:r>
          </a:p>
          <a:p>
            <a:pPr lvl="0"/>
            <a:endParaRPr lang="fr-FR" dirty="0" smtClean="0"/>
          </a:p>
          <a:p>
            <a:pPr lvl="0"/>
            <a:r>
              <a:rPr lang="fr-FR" dirty="0" smtClean="0"/>
              <a:t>On peut citer des fonctions à désactiver :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CLR Integration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Remote use of a dedicated administrator connection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OLE Automation system procedures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 procedures for Database Mail and SQL Mail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 hoc remote queries (the OPENROWSET and OPENDATASOURCE functions)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xp_cmdshell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availability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352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+ </a:t>
            </a:r>
            <a:r>
              <a:rPr lang="fr-FR" dirty="0" err="1" smtClean="0"/>
              <a:t>crossdatabase</a:t>
            </a:r>
            <a:r>
              <a:rPr lang="fr-FR" dirty="0" smtClean="0"/>
              <a:t> </a:t>
            </a:r>
            <a:r>
              <a:rPr lang="fr-FR" dirty="0" err="1" smtClean="0"/>
              <a:t>ownership</a:t>
            </a:r>
            <a:r>
              <a:rPr lang="fr-FR" dirty="0" smtClean="0"/>
              <a:t> </a:t>
            </a:r>
            <a:r>
              <a:rPr lang="fr-FR" dirty="0" err="1" smtClean="0"/>
              <a:t>chaining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136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Importance de la hiérarchie</a:t>
            </a:r>
          </a:p>
          <a:p>
            <a:r>
              <a:rPr lang="fr-FR" dirty="0" smtClean="0"/>
              <a:t>Tout peut-être</a:t>
            </a:r>
            <a:r>
              <a:rPr lang="fr-FR" baseline="0" dirty="0" smtClean="0"/>
              <a:t> chiffré par un simple mot de passe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235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Pour les buffers, considérez</a:t>
            </a:r>
            <a:r>
              <a:rPr lang="fr-FR" baseline="0" dirty="0" smtClean="0"/>
              <a:t> les dump mémoire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0061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Liste des best</a:t>
            </a:r>
            <a:r>
              <a:rPr lang="fr-FR" baseline="0" dirty="0" smtClean="0"/>
              <a:t> practices à l’installation de SQL Server</a:t>
            </a:r>
          </a:p>
          <a:p>
            <a:r>
              <a:rPr lang="fr-FR" baseline="0" dirty="0" smtClean="0"/>
              <a:t>EMP pour piloter cela et avoir des rapports sur </a:t>
            </a:r>
            <a:r>
              <a:rPr lang="fr-FR" baseline="0" dirty="0" err="1" smtClean="0"/>
              <a:t>codeplex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233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Surcout divisé par 2 par rapport à la trace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9947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TRACE n’est pas sensible</a:t>
            </a:r>
            <a:r>
              <a:rPr lang="fr-FR" baseline="0" dirty="0" smtClean="0"/>
              <a:t> au </a:t>
            </a:r>
            <a:r>
              <a:rPr lang="fr-FR" baseline="0" dirty="0" err="1" smtClean="0"/>
              <a:t>rollback</a:t>
            </a:r>
            <a:r>
              <a:rPr lang="fr-FR" baseline="0" dirty="0" smtClean="0"/>
              <a:t> de transaction</a:t>
            </a:r>
          </a:p>
          <a:p>
            <a:endParaRPr lang="fr-FR" baseline="0" dirty="0" smtClean="0"/>
          </a:p>
          <a:p>
            <a:r>
              <a:rPr lang="fr-FR" baseline="0" dirty="0" smtClean="0"/>
              <a:t>Push vs. Pull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8434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622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intro confé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présentation + titre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000240"/>
            <a:ext cx="77724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5400" b="0">
                <a:solidFill>
                  <a:schemeClr val="bg1"/>
                </a:solidFill>
                <a:latin typeface="Segoe" pitchFamily="34" charset="0"/>
              </a:defRPr>
            </a:lvl1pPr>
          </a:lstStyle>
          <a:p>
            <a:r>
              <a:rPr lang="fr-FR" dirty="0" smtClean="0"/>
              <a:t>Cliquez pour modifier le titre de la présentation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685998" y="3764632"/>
            <a:ext cx="7815091" cy="1752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75000"/>
              </a:lnSpc>
              <a:buNone/>
              <a:defRPr sz="2800" b="1">
                <a:solidFill>
                  <a:schemeClr val="bg1">
                    <a:lumMod val="85000"/>
                  </a:schemeClr>
                </a:solidFill>
                <a:latin typeface="Segoe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date / nom speaker / titre speaker / société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u class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93658" y="280966"/>
            <a:ext cx="6850110" cy="77472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Segoe" pitchFamily="34" charset="0"/>
              </a:defRPr>
            </a:lvl1pPr>
          </a:lstStyle>
          <a:p>
            <a:r>
              <a:rPr lang="fr-FR" dirty="0" smtClean="0"/>
              <a:t>Titre de la diapositive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158" y="1214423"/>
            <a:ext cx="8429684" cy="46434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chemeClr val="bg1"/>
              </a:buClr>
              <a:buSzPct val="140000"/>
              <a:buFont typeface="Calibri" pitchFamily="34" charset="0"/>
              <a:buChar char="•"/>
              <a:defRPr sz="2400" b="0">
                <a:solidFill>
                  <a:schemeClr val="bg1"/>
                </a:solidFill>
                <a:latin typeface="Segoe" pitchFamily="34" charset="0"/>
              </a:defRPr>
            </a:lvl1pPr>
            <a:lvl2pPr marL="800100" indent="-342900">
              <a:buClr>
                <a:schemeClr val="bg1"/>
              </a:buClr>
              <a:buSzPct val="125000"/>
              <a:buFont typeface="Calibri" pitchFamily="34" charset="0"/>
              <a:buChar char="•"/>
              <a:defRPr sz="2400">
                <a:solidFill>
                  <a:schemeClr val="bg1"/>
                </a:solidFill>
                <a:latin typeface="Segoe" pitchFamily="34" charset="0"/>
              </a:defRPr>
            </a:lvl2pPr>
            <a:lvl3pPr marL="1257300" indent="-342900">
              <a:buClr>
                <a:schemeClr val="bg1"/>
              </a:buClr>
              <a:buSzPct val="110000"/>
              <a:buFont typeface="Calibri" pitchFamily="34" charset="0"/>
              <a:buChar char="•"/>
              <a:defRPr sz="2400">
                <a:solidFill>
                  <a:schemeClr val="bg1"/>
                </a:solidFill>
                <a:latin typeface="Segoe" pitchFamily="34" charset="0"/>
              </a:defRPr>
            </a:lvl3pPr>
            <a:lvl4pPr marL="1714500" indent="-342900">
              <a:buClr>
                <a:schemeClr val="bg1"/>
              </a:buClr>
              <a:buFont typeface="Calibri" pitchFamily="34" charset="0"/>
              <a:buChar char="•"/>
              <a:defRPr sz="2400">
                <a:solidFill>
                  <a:schemeClr val="bg1"/>
                </a:solidFill>
                <a:latin typeface="Segoe" pitchFamily="34" charset="0"/>
              </a:defRPr>
            </a:lvl4pPr>
            <a:lvl5pPr marL="2171700" indent="-342900">
              <a:buClr>
                <a:schemeClr val="bg1"/>
              </a:buClr>
              <a:buSzPct val="90000"/>
              <a:buFont typeface="Calibri" pitchFamily="34" charset="0"/>
              <a:buChar char="•"/>
              <a:defRPr sz="2400" baseline="0">
                <a:solidFill>
                  <a:schemeClr val="bg1"/>
                </a:solidFill>
                <a:latin typeface="Segoe" pitchFamily="34" charset="0"/>
              </a:defRPr>
            </a:lvl5pPr>
          </a:lstStyle>
          <a:p>
            <a:pPr lvl="0"/>
            <a:r>
              <a:rPr lang="fr-FR" dirty="0" smtClean="0"/>
              <a:t>Texte de niveau 1</a:t>
            </a:r>
          </a:p>
          <a:p>
            <a:pPr lvl="1"/>
            <a:r>
              <a:rPr lang="fr-FR" dirty="0" smtClean="0"/>
              <a:t>Texte de niveau 2</a:t>
            </a:r>
          </a:p>
          <a:p>
            <a:pPr lvl="2"/>
            <a:r>
              <a:rPr lang="fr-FR" dirty="0" smtClean="0"/>
              <a:t>Texte de niveau 3</a:t>
            </a:r>
          </a:p>
          <a:p>
            <a:pPr lvl="3"/>
            <a:r>
              <a:rPr lang="fr-FR" dirty="0" smtClean="0"/>
              <a:t>Texte de niveau 4</a:t>
            </a:r>
          </a:p>
          <a:p>
            <a:pPr lvl="4"/>
            <a:r>
              <a:rPr lang="fr-FR" dirty="0" smtClean="0"/>
              <a:t>Texte de niveau 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lassique 2 blo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293658" y="280966"/>
            <a:ext cx="6850110" cy="77472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Segoe" pitchFamily="34" charset="0"/>
              </a:defRPr>
            </a:lvl1pPr>
          </a:lstStyle>
          <a:p>
            <a:r>
              <a:rPr lang="fr-FR" dirty="0" smtClean="0"/>
              <a:t>Titre de la diapositive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357188" y="1857385"/>
            <a:ext cx="4143374" cy="30003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 pitchFamily="34" charset="0"/>
              <a:buChar char="•"/>
              <a:defRPr sz="2800">
                <a:solidFill>
                  <a:schemeClr val="bg1"/>
                </a:solidFill>
                <a:latin typeface="Segoe" pitchFamily="34" charset="0"/>
              </a:defRPr>
            </a:lvl1pPr>
            <a:lvl2pPr marL="742950" indent="-285750"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Segoe" pitchFamily="34" charset="0"/>
              </a:defRPr>
            </a:lvl2pPr>
            <a:lvl3pPr marL="1143000" indent="-228600">
              <a:buFont typeface="Arial" pitchFamily="34" charset="0"/>
              <a:buChar char="•"/>
              <a:defRPr sz="2000">
                <a:solidFill>
                  <a:schemeClr val="bg1"/>
                </a:solidFill>
                <a:latin typeface="Segoe" pitchFamily="34" charset="0"/>
              </a:defRPr>
            </a:lvl3pPr>
            <a:lvl4pPr marL="16002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" pitchFamily="34" charset="0"/>
              </a:defRPr>
            </a:lvl4pPr>
            <a:lvl5pPr marL="20574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contenu 7"/>
          <p:cNvSpPr>
            <a:spLocks noGrp="1"/>
          </p:cNvSpPr>
          <p:nvPr>
            <p:ph sz="quarter" idx="14"/>
          </p:nvPr>
        </p:nvSpPr>
        <p:spPr>
          <a:xfrm>
            <a:off x="4643438" y="1857372"/>
            <a:ext cx="4143404" cy="30003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 pitchFamily="34" charset="0"/>
              <a:buChar char="•"/>
              <a:defRPr sz="2800">
                <a:solidFill>
                  <a:schemeClr val="bg1"/>
                </a:solidFill>
                <a:latin typeface="Segoe" pitchFamily="34" charset="0"/>
              </a:defRPr>
            </a:lvl1pPr>
            <a:lvl2pPr marL="742950" indent="-285750"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Segoe" pitchFamily="34" charset="0"/>
              </a:defRPr>
            </a:lvl2pPr>
            <a:lvl3pPr marL="1143000" indent="-228600">
              <a:buFont typeface="Arial" pitchFamily="34" charset="0"/>
              <a:buChar char="•"/>
              <a:defRPr sz="2000">
                <a:solidFill>
                  <a:schemeClr val="bg1"/>
                </a:solidFill>
                <a:latin typeface="Segoe" pitchFamily="34" charset="0"/>
              </a:defRPr>
            </a:lvl3pPr>
            <a:lvl4pPr marL="16002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" pitchFamily="34" charset="0"/>
              </a:defRPr>
            </a:lvl4pPr>
            <a:lvl5pPr marL="20574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lassique 2 blocs + titres blo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293658" y="280966"/>
            <a:ext cx="6850110" cy="77472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Segoe" pitchFamily="34" charset="0"/>
              </a:defRPr>
            </a:lvl1pPr>
          </a:lstStyle>
          <a:p>
            <a:r>
              <a:rPr lang="fr-FR" dirty="0" smtClean="0"/>
              <a:t>Titre de la diapositive</a:t>
            </a:r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3" hasCustomPrompt="1"/>
          </p:nvPr>
        </p:nvSpPr>
        <p:spPr>
          <a:xfrm>
            <a:off x="357158" y="1643050"/>
            <a:ext cx="4143374" cy="428625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b="1">
                <a:solidFill>
                  <a:schemeClr val="bg1"/>
                </a:solidFill>
                <a:latin typeface="Segoe" pitchFamily="34" charset="0"/>
              </a:defRPr>
            </a:lvl1pPr>
          </a:lstStyle>
          <a:p>
            <a:pPr lvl="0"/>
            <a:r>
              <a:rPr lang="fr-FR" dirty="0" smtClean="0"/>
              <a:t>Titre du bloc</a:t>
            </a:r>
          </a:p>
        </p:txBody>
      </p:sp>
      <p:sp>
        <p:nvSpPr>
          <p:cNvPr id="12" name="Espace réservé du contenu 9"/>
          <p:cNvSpPr>
            <a:spLocks noGrp="1"/>
          </p:cNvSpPr>
          <p:nvPr>
            <p:ph sz="quarter" idx="14" hasCustomPrompt="1"/>
          </p:nvPr>
        </p:nvSpPr>
        <p:spPr>
          <a:xfrm>
            <a:off x="4643438" y="1643050"/>
            <a:ext cx="4099263" cy="428625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b="1">
                <a:solidFill>
                  <a:schemeClr val="bg1"/>
                </a:solidFill>
                <a:latin typeface="Segoe" pitchFamily="34" charset="0"/>
              </a:defRPr>
            </a:lvl1pPr>
          </a:lstStyle>
          <a:p>
            <a:pPr lvl="0"/>
            <a:r>
              <a:rPr lang="fr-FR" dirty="0" smtClean="0"/>
              <a:t>Titre du bloc</a:t>
            </a:r>
          </a:p>
        </p:txBody>
      </p:sp>
      <p:sp>
        <p:nvSpPr>
          <p:cNvPr id="13" name="Espace réservé du contenu 7"/>
          <p:cNvSpPr>
            <a:spLocks noGrp="1"/>
          </p:cNvSpPr>
          <p:nvPr>
            <p:ph sz="quarter" idx="15"/>
          </p:nvPr>
        </p:nvSpPr>
        <p:spPr>
          <a:xfrm>
            <a:off x="357187" y="2214575"/>
            <a:ext cx="4167187" cy="30003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 pitchFamily="34" charset="0"/>
              <a:buChar char="•"/>
              <a:defRPr sz="2800">
                <a:solidFill>
                  <a:schemeClr val="bg1"/>
                </a:solidFill>
                <a:latin typeface="Segoe" pitchFamily="34" charset="0"/>
              </a:defRPr>
            </a:lvl1pPr>
            <a:lvl2pPr marL="742950" indent="-285750"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Segoe" pitchFamily="34" charset="0"/>
              </a:defRPr>
            </a:lvl2pPr>
            <a:lvl3pPr marL="1143000" indent="-228600">
              <a:buFont typeface="Arial" pitchFamily="34" charset="0"/>
              <a:buChar char="•"/>
              <a:defRPr sz="2000">
                <a:solidFill>
                  <a:schemeClr val="bg1"/>
                </a:solidFill>
                <a:latin typeface="Segoe" pitchFamily="34" charset="0"/>
              </a:defRPr>
            </a:lvl3pPr>
            <a:lvl4pPr marL="16002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" pitchFamily="34" charset="0"/>
              </a:defRPr>
            </a:lvl4pPr>
            <a:lvl5pPr marL="20574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4" name="Espace réservé du contenu 7"/>
          <p:cNvSpPr>
            <a:spLocks noGrp="1"/>
          </p:cNvSpPr>
          <p:nvPr>
            <p:ph sz="quarter" idx="16"/>
          </p:nvPr>
        </p:nvSpPr>
        <p:spPr>
          <a:xfrm>
            <a:off x="4643438" y="2214562"/>
            <a:ext cx="4096702" cy="30003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 pitchFamily="34" charset="0"/>
              <a:buChar char="•"/>
              <a:defRPr sz="2800">
                <a:solidFill>
                  <a:schemeClr val="bg1"/>
                </a:solidFill>
                <a:latin typeface="Segoe" pitchFamily="34" charset="0"/>
              </a:defRPr>
            </a:lvl1pPr>
            <a:lvl2pPr marL="742950" indent="-285750"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Segoe" pitchFamily="34" charset="0"/>
              </a:defRPr>
            </a:lvl2pPr>
            <a:lvl3pPr marL="1143000" indent="-228600">
              <a:buFont typeface="Arial" pitchFamily="34" charset="0"/>
              <a:buChar char="•"/>
              <a:defRPr sz="2000">
                <a:solidFill>
                  <a:schemeClr val="bg1"/>
                </a:solidFill>
                <a:latin typeface="Segoe" pitchFamily="34" charset="0"/>
              </a:defRPr>
            </a:lvl3pPr>
            <a:lvl4pPr marL="16002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" pitchFamily="34" charset="0"/>
              </a:defRPr>
            </a:lvl4pPr>
            <a:lvl5pPr marL="20574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 intro confé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293658" y="280966"/>
            <a:ext cx="6850110" cy="77472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 b="1">
                <a:solidFill>
                  <a:schemeClr val="tx1"/>
                </a:solidFill>
                <a:latin typeface="Segoe" pitchFamily="34" charset="0"/>
              </a:defRPr>
            </a:lvl1pPr>
          </a:lstStyle>
          <a:p>
            <a:r>
              <a:rPr lang="fr-FR" dirty="0" smtClean="0"/>
              <a:t>Titre de la diapositive (code)</a:t>
            </a:r>
            <a:endParaRPr lang="fr-FR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158" y="1214423"/>
            <a:ext cx="8429684" cy="46434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40000"/>
              <a:buFont typeface="Arial" pitchFamily="34" charset="0"/>
              <a:buChar char="•"/>
              <a:defRPr sz="2400" b="0">
                <a:latin typeface="Segoe" pitchFamily="34" charset="0"/>
              </a:defRPr>
            </a:lvl1pPr>
            <a:lvl2pPr marL="742950" indent="-285750">
              <a:buSzPct val="125000"/>
              <a:buFont typeface="Arial" pitchFamily="34" charset="0"/>
              <a:buChar char="•"/>
              <a:defRPr sz="2400">
                <a:latin typeface="Segoe" pitchFamily="34" charset="0"/>
              </a:defRPr>
            </a:lvl2pPr>
            <a:lvl3pPr marL="1143000" indent="-228600">
              <a:buSzPct val="110000"/>
              <a:buFont typeface="Arial" pitchFamily="34" charset="0"/>
              <a:buChar char="•"/>
              <a:defRPr sz="2400">
                <a:latin typeface="Segoe" pitchFamily="34" charset="0"/>
              </a:defRPr>
            </a:lvl3pPr>
            <a:lvl4pPr marL="1600200" indent="-228600">
              <a:buFont typeface="Arial" pitchFamily="34" charset="0"/>
              <a:buChar char="•"/>
              <a:defRPr sz="2400">
                <a:latin typeface="Segoe" pitchFamily="34" charset="0"/>
              </a:defRPr>
            </a:lvl4pPr>
            <a:lvl5pPr marL="2057400" indent="-228600">
              <a:buSzPct val="90000"/>
              <a:buFont typeface="Arial" pitchFamily="34" charset="0"/>
              <a:buChar char="•"/>
              <a:defRPr sz="2400" baseline="0">
                <a:latin typeface="Segoe" pitchFamily="34" charset="0"/>
              </a:defRPr>
            </a:lvl5pPr>
          </a:lstStyle>
          <a:p>
            <a:pPr lvl="0"/>
            <a:r>
              <a:rPr lang="fr-FR" dirty="0" smtClean="0"/>
              <a:t>Texte de niveau 1</a:t>
            </a:r>
          </a:p>
          <a:p>
            <a:pPr lvl="1"/>
            <a:r>
              <a:rPr lang="fr-FR" dirty="0" smtClean="0"/>
              <a:t>Texte de niveau 2</a:t>
            </a:r>
          </a:p>
          <a:p>
            <a:pPr lvl="2"/>
            <a:r>
              <a:rPr lang="fr-FR" dirty="0" smtClean="0"/>
              <a:t>Texte de niveau 3</a:t>
            </a:r>
          </a:p>
          <a:p>
            <a:pPr lvl="3"/>
            <a:r>
              <a:rPr lang="fr-FR" dirty="0" smtClean="0"/>
              <a:t>Texte de niveau 4</a:t>
            </a:r>
          </a:p>
          <a:p>
            <a:pPr lvl="4"/>
            <a:r>
              <a:rPr lang="fr-FR" dirty="0" smtClean="0"/>
              <a:t>Texte de niveau 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D3CF9-C1FA-4160-8415-C1AFAAD76221}" type="datetime1">
              <a:rPr lang="fr-FR" smtClean="0"/>
              <a:pPr/>
              <a:t>12/02/2011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7" name="Picture 2" descr="\\Par57fs02\pw_microsoft$\FY 11\Projets FY11\MS1948r-1949p - TechDays2011\05-Crea\09-masquePPT\Slides-PPT_intro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147" y="0"/>
            <a:ext cx="9175147" cy="688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Par57fs02\pw_microsoft$\FY 11\Projets FY11\MS1948r-1949p - TechDays2011\05-Crea\09-masquePPT\SlidesVidePPT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27385"/>
            <a:ext cx="9197119" cy="689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\\Par57fs02\pw_microsoft$\FY 11\Projets FY11\MS1948r-1949p - TechDays2011\05-Crea\09-masquePPT\ppt_logo_MS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357" y="6534519"/>
            <a:ext cx="119062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 userDrawn="1"/>
        </p:nvSpPr>
        <p:spPr>
          <a:xfrm>
            <a:off x="4318534" y="6600024"/>
            <a:ext cx="5005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877C16-9DAA-4BFC-9EED-1C5EC57F74E6}" type="slidenum">
              <a:rPr lang="fr-FR" sz="1050" smtClean="0">
                <a:solidFill>
                  <a:schemeClr val="bg1">
                    <a:lumMod val="85000"/>
                  </a:schemeClr>
                </a:solidFill>
                <a:latin typeface="Segoe" pitchFamily="34" charset="0"/>
              </a:rPr>
              <a:t>‹#›</a:t>
            </a:fld>
            <a:endParaRPr lang="fr-FR" sz="1050" dirty="0">
              <a:solidFill>
                <a:schemeClr val="bg1">
                  <a:lumMod val="85000"/>
                </a:schemeClr>
              </a:solidFill>
              <a:latin typeface="Segoe" pitchFamily="34" charset="0"/>
            </a:endParaRPr>
          </a:p>
        </p:txBody>
      </p:sp>
      <p:pic>
        <p:nvPicPr>
          <p:cNvPr id="7" name="Picture 6" descr="\\Par57fs02\pw_microsoft$\FY 11\Projets FY11\MS1948r-1949p - TechDays2011\05-Crea\09-masquePPT\Bulles_coin_Logo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809" y="0"/>
            <a:ext cx="722798" cy="100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\\Par57fs02\pw_microsoft$\FY 11\Projets FY11\MS1948r-1949p - TechDays2011\05-Crea\09-masquePPT\Logo-TD2011_Blanc_Transparent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189" y="71250"/>
            <a:ext cx="1783333" cy="6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60" r:id="rId3"/>
    <p:sldLayoutId id="2147483661" r:id="rId4"/>
    <p:sldLayoutId id="2147483662" r:id="rId5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\\Par57fs02\pw_microsoft$\FY 11\Projets FY11\MS1948r-1949p - TechDays2011\05-Crea\09-masquePPT\Bulles_coin_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809" y="0"/>
            <a:ext cx="722798" cy="100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Par57fs02\pw_microsoft$\FY 11\Projets FY11\MS1948r-1949p - TechDays2011\05-Crea\09-masquePPT\Logo-TD2011_Noir_Transparent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981" y="68374"/>
            <a:ext cx="1821102" cy="61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000240"/>
            <a:ext cx="7772400" cy="1788800"/>
          </a:xfrm>
        </p:spPr>
        <p:txBody>
          <a:bodyPr/>
          <a:lstStyle/>
          <a:p>
            <a:r>
              <a:rPr lang="fr-FR" b="1" i="1" dirty="0"/>
              <a:t>La Sécurité de votre </a:t>
            </a:r>
            <a:r>
              <a:rPr lang="fr-FR" b="1" i="1" dirty="0" smtClean="0"/>
              <a:t>SQL </a:t>
            </a:r>
            <a:r>
              <a:rPr lang="fr-FR" b="1" i="1" dirty="0"/>
              <a:t>SERVER 2008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4005064"/>
            <a:ext cx="7815091" cy="13925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2400" dirty="0" smtClean="0">
                <a:solidFill>
                  <a:schemeClr val="bg1">
                    <a:lumMod val="85000"/>
                  </a:schemeClr>
                </a:solidFill>
              </a:rPr>
              <a:t>Jean-Pierre Riehl / Sébastien Pertus</a:t>
            </a:r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fr-FR" dirty="0" smtClean="0">
                <a:solidFill>
                  <a:schemeClr val="bg1">
                    <a:lumMod val="85000"/>
                  </a:schemeClr>
                </a:solidFill>
              </a:rPr>
            </a:br>
            <a:r>
              <a:rPr lang="fr-F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MVP SQL Server</a:t>
            </a:r>
            <a:r>
              <a:rPr lang="fr-FR" dirty="0" smtClean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fr-FR" dirty="0" smtClean="0">
                <a:solidFill>
                  <a:schemeClr val="bg1">
                    <a:lumMod val="85000"/>
                  </a:schemeClr>
                </a:solidFill>
              </a:rPr>
            </a:br>
            <a:r>
              <a:rPr lang="fr-FR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Bewise</a:t>
            </a:r>
            <a:endParaRPr lang="fr-FR" dirty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070305"/>
            <a:ext cx="7772400" cy="1470025"/>
          </a:xfrm>
        </p:spPr>
        <p:txBody>
          <a:bodyPr/>
          <a:lstStyle/>
          <a:p>
            <a:r>
              <a:rPr lang="fr-FR" sz="6600" dirty="0" smtClean="0"/>
              <a:t>Bewise</a:t>
            </a:r>
            <a:endParaRPr lang="fr-FR" sz="6600" dirty="0"/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728681" y="2108448"/>
            <a:ext cx="7815091" cy="10325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dirty="0" smtClean="0"/>
              <a:t>Des experts, des solutions innovantes</a:t>
            </a:r>
          </a:p>
          <a:p>
            <a:pPr>
              <a:lnSpc>
                <a:spcPct val="100000"/>
              </a:lnSpc>
            </a:pPr>
            <a:r>
              <a:rPr lang="fr-FR" dirty="0" smtClean="0">
                <a:solidFill>
                  <a:srgbClr val="FFC000"/>
                </a:solidFill>
              </a:rPr>
              <a:t>Nous développons…votre avance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79900" y="3905161"/>
            <a:ext cx="1982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SQL Server</a:t>
            </a:r>
            <a:endParaRPr lang="fr-FR" sz="3200" dirty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9900" y="4791290"/>
            <a:ext cx="1824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Silverlight</a:t>
            </a:r>
            <a:endParaRPr lang="fr-FR" sz="3200" dirty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1840" y="4795081"/>
            <a:ext cx="946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</a:t>
            </a:r>
            <a:endParaRPr lang="fr-FR" sz="3200" dirty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6164" y="5520423"/>
            <a:ext cx="20061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Sharepoint</a:t>
            </a:r>
            <a:endParaRPr lang="fr-FR" sz="3200" dirty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98473" y="5379856"/>
            <a:ext cx="9701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WP7</a:t>
            </a:r>
            <a:endParaRPr lang="fr-FR" sz="3200" dirty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4081427"/>
            <a:ext cx="3132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Regional</a:t>
            </a:r>
            <a:r>
              <a:rPr lang="fr-FR" sz="3200" b="1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dirty="0" err="1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</a:t>
            </a:r>
            <a:endParaRPr lang="fr-FR" sz="3200" b="1" dirty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7984" y="4498902"/>
            <a:ext cx="11390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Azure</a:t>
            </a:r>
            <a:endParaRPr lang="fr-FR" sz="3200" dirty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Bewise Files\Logos Bewise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520423"/>
            <a:ext cx="1512168" cy="11255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Sources\PoleDGD\Ressources\MVP Logo Kit\MVP_FullColor_ForScree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49" y="5502638"/>
            <a:ext cx="728510" cy="11433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Agenda</a:t>
            </a:r>
            <a:endParaRPr lang="fr-F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6057004"/>
              </p:ext>
            </p:extLst>
          </p:nvPr>
        </p:nvGraphicFramePr>
        <p:xfrm>
          <a:off x="357188" y="1214438"/>
          <a:ext cx="5870995" cy="4643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918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896943-3691-499C-9364-7EA7CC276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9896943-3691-499C-9364-7EA7CC276A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51A977-B1A5-498E-8723-B0D68A511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>
                                            <p:graphicEl>
                                              <a:dgm id="{7051A977-B1A5-498E-8723-B0D68A511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>
                                            <p:graphicEl>
                                              <a:dgm id="{7051A977-B1A5-498E-8723-B0D68A511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>
                                            <p:graphicEl>
                                              <a:dgm id="{7051A977-B1A5-498E-8723-B0D68A511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A0AE76-A068-4A01-9EAA-26A6A2BE5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">
                                            <p:graphicEl>
                                              <a:dgm id="{8FA0AE76-A068-4A01-9EAA-26A6A2BE5A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>
                                            <p:graphicEl>
                                              <a:dgm id="{8FA0AE76-A068-4A01-9EAA-26A6A2BE5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>
                                            <p:graphicEl>
                                              <a:dgm id="{8FA0AE76-A068-4A01-9EAA-26A6A2BE5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7F7FED-49CC-4796-ABFE-114E8B597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>
                                            <p:graphicEl>
                                              <a:dgm id="{237F7FED-49CC-4796-ABFE-114E8B5975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">
                                            <p:graphicEl>
                                              <a:dgm id="{237F7FED-49CC-4796-ABFE-114E8B597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">
                                            <p:graphicEl>
                                              <a:dgm id="{237F7FED-49CC-4796-ABFE-114E8B597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F4ACFD-8CD6-4533-AF90-C8A3201CC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">
                                            <p:graphicEl>
                                              <a:dgm id="{B8F4ACFD-8CD6-4533-AF90-C8A3201CCD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">
                                            <p:graphicEl>
                                              <a:dgm id="{B8F4ACFD-8CD6-4533-AF90-C8A3201CC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">
                                            <p:graphicEl>
                                              <a:dgm id="{B8F4ACFD-8CD6-4533-AF90-C8A3201CC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82FFD9-322D-4652-9937-6B39BCF2EA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4">
                                            <p:graphicEl>
                                              <a:dgm id="{A682FFD9-322D-4652-9937-6B39BCF2EA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">
                                            <p:graphicEl>
                                              <a:dgm id="{A682FFD9-322D-4652-9937-6B39BCF2EA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">
                                            <p:graphicEl>
                                              <a:dgm id="{A682FFD9-322D-4652-9937-6B39BCF2EA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9529F5-0BD5-475B-BEE6-7B69C1040C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">
                                            <p:graphicEl>
                                              <a:dgm id="{559529F5-0BD5-475B-BEE6-7B69C1040C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">
                                            <p:graphicEl>
                                              <a:dgm id="{559529F5-0BD5-475B-BEE6-7B69C1040C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">
                                            <p:graphicEl>
                                              <a:dgm id="{559529F5-0BD5-475B-BEE6-7B69C1040C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71FE41-9E3A-4A0B-B5D8-9B1727C75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">
                                            <p:graphicEl>
                                              <a:dgm id="{C371FE41-9E3A-4A0B-B5D8-9B1727C759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">
                                            <p:graphicEl>
                                              <a:dgm id="{C371FE41-9E3A-4A0B-B5D8-9B1727C75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">
                                            <p:graphicEl>
                                              <a:dgm id="{C371FE41-9E3A-4A0B-B5D8-9B1727C75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047E6E-A0CE-4492-A64E-F253DEF71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">
                                            <p:graphicEl>
                                              <a:dgm id="{6A047E6E-A0CE-4492-A64E-F253DEF71B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4">
                                            <p:graphicEl>
                                              <a:dgm id="{6A047E6E-A0CE-4492-A64E-F253DEF71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4">
                                            <p:graphicEl>
                                              <a:dgm id="{6A047E6E-A0CE-4492-A64E-F253DEF71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3F495F-0FDC-418E-B0D1-BFB71AD8DE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">
                                            <p:graphicEl>
                                              <a:dgm id="{DB3F495F-0FDC-418E-B0D1-BFB71AD8DE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">
                                            <p:graphicEl>
                                              <a:dgm id="{DB3F495F-0FDC-418E-B0D1-BFB71AD8DE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">
                                            <p:graphicEl>
                                              <a:dgm id="{DB3F495F-0FDC-418E-B0D1-BFB71AD8DE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ABE790-08AB-49B4-8B81-24294D00F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4">
                                            <p:graphicEl>
                                              <a:dgm id="{A0ABE790-08AB-49B4-8B81-24294D00F3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4">
                                            <p:graphicEl>
                                              <a:dgm id="{A0ABE790-08AB-49B4-8B81-24294D00F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4">
                                            <p:graphicEl>
                                              <a:dgm id="{A0ABE790-08AB-49B4-8B81-24294D00F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5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18B1EB-19EC-472F-8BD1-9C1927D87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">
                                            <p:graphicEl>
                                              <a:dgm id="{0B18B1EB-19EC-472F-8BD1-9C1927D874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">
                                            <p:graphicEl>
                                              <a:dgm id="{0B18B1EB-19EC-472F-8BD1-9C1927D87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">
                                            <p:graphicEl>
                                              <a:dgm id="{0B18B1EB-19EC-472F-8BD1-9C1927D87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B3BB05-03D0-4D5B-95E1-391CE7AE3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">
                                            <p:graphicEl>
                                              <a:dgm id="{50B3BB05-03D0-4D5B-95E1-391CE7AE37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">
                                            <p:graphicEl>
                                              <a:dgm id="{50B3BB05-03D0-4D5B-95E1-391CE7AE3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">
                                            <p:graphicEl>
                                              <a:dgm id="{50B3BB05-03D0-4D5B-95E1-391CE7AE3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Back to Basics</a:t>
            </a:r>
            <a:endParaRPr lang="fr-FR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Quelques rappels sur la sécurité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004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Back to Basics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SzPct val="90000"/>
              <a:buNone/>
            </a:pPr>
            <a:endParaRPr lang="fr-FR" sz="2800" dirty="0" smtClean="0"/>
          </a:p>
          <a:p>
            <a:pPr marL="0" indent="0">
              <a:buSzPct val="90000"/>
              <a:buNone/>
            </a:pPr>
            <a:r>
              <a:rPr lang="fr-FR" sz="3600" dirty="0" smtClean="0"/>
              <a:t>«</a:t>
            </a:r>
            <a:r>
              <a:rPr lang="fr-FR" sz="3600" dirty="0"/>
              <a:t> </a:t>
            </a:r>
            <a:r>
              <a:rPr lang="fr-FR" sz="3600" dirty="0" smtClean="0"/>
              <a:t>La </a:t>
            </a:r>
            <a:r>
              <a:rPr lang="fr-FR" sz="3600" dirty="0"/>
              <a:t>sécurité dépend </a:t>
            </a:r>
            <a:r>
              <a:rPr lang="fr-FR" sz="3600" dirty="0" smtClean="0"/>
              <a:t>du risque</a:t>
            </a:r>
            <a:r>
              <a:rPr lang="fr-FR" sz="3600" dirty="0"/>
              <a:t> </a:t>
            </a:r>
            <a:r>
              <a:rPr lang="fr-FR" sz="3600" dirty="0" smtClean="0"/>
              <a:t>»</a:t>
            </a:r>
          </a:p>
          <a:p>
            <a:pPr>
              <a:buSzPct val="90000"/>
              <a:buBlip>
                <a:blip r:embed="rId2"/>
              </a:buBlip>
            </a:pPr>
            <a:endParaRPr lang="fr-FR" sz="3600" dirty="0"/>
          </a:p>
          <a:p>
            <a:pPr>
              <a:buSzPct val="90000"/>
              <a:buBlip>
                <a:blip r:embed="rId2"/>
              </a:buBlip>
            </a:pPr>
            <a:endParaRPr lang="fr-FR" sz="3600" dirty="0" smtClean="0"/>
          </a:p>
          <a:p>
            <a:pPr marL="0" indent="0">
              <a:buSzPct val="90000"/>
              <a:buNone/>
            </a:pPr>
            <a:r>
              <a:rPr lang="fr-FR" sz="3600" dirty="0" smtClean="0"/>
              <a:t>« La sécurité est alignée sur le maillon le plus faible 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Back to Basics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800" b="1" dirty="0" smtClean="0">
                <a:solidFill>
                  <a:srgbClr val="FFA71C"/>
                </a:solidFill>
              </a:rPr>
              <a:t>Quels sont les risques</a:t>
            </a:r>
          </a:p>
          <a:p>
            <a:pPr marL="0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Vol</a:t>
            </a:r>
          </a:p>
          <a:p>
            <a:pPr lvl="1"/>
            <a:r>
              <a:rPr lang="fr-FR" dirty="0" smtClean="0"/>
              <a:t>Destruction</a:t>
            </a:r>
          </a:p>
          <a:p>
            <a:pPr lvl="1"/>
            <a:r>
              <a:rPr lang="fr-FR" dirty="0" smtClean="0"/>
              <a:t>Usurpation</a:t>
            </a:r>
          </a:p>
          <a:p>
            <a:pPr lvl="1"/>
            <a:r>
              <a:rPr lang="fr-FR" dirty="0" smtClean="0"/>
              <a:t>Intégrité</a:t>
            </a:r>
          </a:p>
          <a:p>
            <a:pPr lvl="1"/>
            <a:r>
              <a:rPr lang="fr-FR" dirty="0" smtClean="0"/>
              <a:t>Disponibilité</a:t>
            </a:r>
          </a:p>
        </p:txBody>
      </p:sp>
    </p:spTree>
    <p:extLst>
      <p:ext uri="{BB962C8B-B14F-4D97-AF65-F5344CB8AC3E}">
        <p14:creationId xmlns:p14="http://schemas.microsoft.com/office/powerpoint/2010/main" val="73581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Back to Basics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Méthodologie</a:t>
            </a:r>
          </a:p>
          <a:p>
            <a:pPr lvl="1"/>
            <a:r>
              <a:rPr lang="fr-FR" dirty="0" smtClean="0"/>
              <a:t>Pénétrer, accéder à la cible</a:t>
            </a:r>
          </a:p>
          <a:p>
            <a:pPr lvl="1"/>
            <a:r>
              <a:rPr lang="fr-FR" dirty="0" smtClean="0"/>
              <a:t>Pouvoir utiliser la cible</a:t>
            </a:r>
          </a:p>
          <a:p>
            <a:pPr lvl="1"/>
            <a:endParaRPr lang="fr-FR" dirty="0"/>
          </a:p>
          <a:p>
            <a:r>
              <a:rPr lang="fr-FR" dirty="0" smtClean="0"/>
              <a:t>Principes de sécurité</a:t>
            </a:r>
          </a:p>
          <a:p>
            <a:pPr lvl="1"/>
            <a:r>
              <a:rPr lang="fr-FR" dirty="0" smtClean="0"/>
              <a:t>Obstacle</a:t>
            </a:r>
          </a:p>
          <a:p>
            <a:pPr lvl="1"/>
            <a:r>
              <a:rPr lang="fr-FR" dirty="0" smtClean="0"/>
              <a:t>Protection</a:t>
            </a:r>
          </a:p>
          <a:p>
            <a:pPr lvl="1"/>
            <a:r>
              <a:rPr lang="fr-FR" dirty="0" smtClean="0"/>
              <a:t>Surveillance</a:t>
            </a:r>
          </a:p>
          <a:p>
            <a:endParaRPr lang="fr-FR" dirty="0"/>
          </a:p>
          <a:p>
            <a:r>
              <a:rPr lang="fr-FR" dirty="0" smtClean="0"/>
              <a:t>Rien n’est acquis, il faut contrôler en permanence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715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Back to Basics</a:t>
            </a:r>
            <a:endParaRPr lang="fr-FR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836712"/>
            <a:ext cx="6850110" cy="486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Segoe" pitchFamily="34" charset="0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solidFill>
                  <a:srgbClr val="FFA71C"/>
                </a:solidFill>
              </a:rPr>
              <a:t>A retenir</a:t>
            </a:r>
            <a:endParaRPr lang="fr-FR" sz="2400" dirty="0">
              <a:solidFill>
                <a:srgbClr val="FFA71C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549927136"/>
              </p:ext>
            </p:extLst>
          </p:nvPr>
        </p:nvGraphicFramePr>
        <p:xfrm>
          <a:off x="1524000" y="1397000"/>
          <a:ext cx="6504384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250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B27F77D-BD74-429A-9C63-4CB616DD95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DB27F77D-BD74-429A-9C63-4CB616DD95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64F6683-2B64-4161-8B50-9102A94995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graphicEl>
                                              <a:dgm id="{C64F6683-2B64-4161-8B50-9102A94995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C64F6683-2B64-4161-8B50-9102A94995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5103D29-1ED9-408B-94E8-FBF1C0A8C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graphicEl>
                                              <a:dgm id="{E5103D29-1ED9-408B-94E8-FBF1C0A8C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graphicEl>
                                              <a:dgm id="{E5103D29-1ED9-408B-94E8-FBF1C0A8C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8E81215-F9C4-44D1-A4A6-A66D9F585F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28E81215-F9C4-44D1-A4A6-A66D9F585F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graphicEl>
                                              <a:dgm id="{28E81215-F9C4-44D1-A4A6-A66D9F585F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29681DF-3626-4589-AE2F-E990958348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329681DF-3626-4589-AE2F-E990958348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graphicEl>
                                              <a:dgm id="{329681DF-3626-4589-AE2F-E990958348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9C2ACB6-02C2-4CBC-B67D-204DD7F078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19C2ACB6-02C2-4CBC-B67D-204DD7F078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19C2ACB6-02C2-4CBC-B67D-204DD7F078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757F9BB-331C-40A9-BBB5-B372CFFCA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F757F9BB-331C-40A9-BBB5-B372CFFCA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F757F9BB-331C-40A9-BBB5-B372CFFCA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Accéder</a:t>
            </a:r>
            <a:endParaRPr lang="fr-FR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Surface d’exposition &amp; Contrôle d’accès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183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21E34"/>
              </a:clrFrom>
              <a:clrTo>
                <a:srgbClr val="021E3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60848"/>
            <a:ext cx="4819650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Surface d’exposition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Limiter les ouvertures</a:t>
            </a:r>
          </a:p>
          <a:p>
            <a:pPr lvl="1"/>
            <a:r>
              <a:rPr lang="fr-FR" dirty="0" smtClean="0"/>
              <a:t>Composants</a:t>
            </a:r>
          </a:p>
          <a:p>
            <a:pPr lvl="1"/>
            <a:r>
              <a:rPr lang="fr-FR" dirty="0" err="1" smtClean="0"/>
              <a:t>Endpoints</a:t>
            </a:r>
            <a:endParaRPr lang="fr-FR" dirty="0" smtClean="0"/>
          </a:p>
          <a:p>
            <a:endParaRPr lang="fr-FR" dirty="0"/>
          </a:p>
          <a:p>
            <a:r>
              <a:rPr lang="fr-FR" b="1" dirty="0" smtClean="0">
                <a:solidFill>
                  <a:srgbClr val="FFA71C"/>
                </a:solidFill>
              </a:rPr>
              <a:t>Principe du moindre privilège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Pensez à l’ensemble de votre SI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537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Accéder à SQL Server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2"/>
            <a:ext cx="8429684" cy="50228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 err="1" smtClean="0">
                <a:solidFill>
                  <a:srgbClr val="FFA71C"/>
                </a:solidFill>
              </a:rPr>
              <a:t>Principals</a:t>
            </a:r>
            <a:endParaRPr lang="fr-FR" b="1" dirty="0" smtClean="0">
              <a:solidFill>
                <a:srgbClr val="FFA71C"/>
              </a:solidFill>
            </a:endParaRPr>
          </a:p>
          <a:p>
            <a:pPr lvl="1"/>
            <a:r>
              <a:rPr lang="fr-FR" dirty="0" smtClean="0"/>
              <a:t>Login vs User</a:t>
            </a:r>
          </a:p>
          <a:p>
            <a:endParaRPr lang="fr-FR" dirty="0"/>
          </a:p>
          <a:p>
            <a:r>
              <a:rPr lang="fr-FR" dirty="0" smtClean="0"/>
              <a:t>A la base, il y a toujours un </a:t>
            </a:r>
            <a:r>
              <a:rPr lang="fr-FR" dirty="0" smtClean="0">
                <a:solidFill>
                  <a:srgbClr val="FFA71C"/>
                </a:solidFill>
              </a:rPr>
              <a:t>Login</a:t>
            </a:r>
          </a:p>
          <a:p>
            <a:pPr lvl="1"/>
            <a:r>
              <a:rPr lang="fr-FR" dirty="0" smtClean="0"/>
              <a:t>Mode intégré ou mixte</a:t>
            </a:r>
          </a:p>
          <a:p>
            <a:pPr lvl="1"/>
            <a:r>
              <a:rPr lang="fr-FR" dirty="0" smtClean="0"/>
              <a:t>Permet de se connecter à l’</a:t>
            </a:r>
            <a:r>
              <a:rPr lang="fr-FR" dirty="0" smtClean="0">
                <a:solidFill>
                  <a:srgbClr val="FFA71C"/>
                </a:solidFill>
              </a:rPr>
              <a:t>instance SQL</a:t>
            </a:r>
          </a:p>
          <a:p>
            <a:endParaRPr lang="fr-FR" dirty="0"/>
          </a:p>
          <a:p>
            <a:r>
              <a:rPr lang="fr-FR" dirty="0" smtClean="0"/>
              <a:t>Le </a:t>
            </a:r>
            <a:r>
              <a:rPr lang="fr-FR" dirty="0" smtClean="0">
                <a:solidFill>
                  <a:srgbClr val="FFA71C"/>
                </a:solidFill>
              </a:rPr>
              <a:t>User</a:t>
            </a:r>
            <a:r>
              <a:rPr lang="fr-FR" dirty="0" smtClean="0"/>
              <a:t> permet d’accéder à la base de données</a:t>
            </a:r>
          </a:p>
          <a:p>
            <a:pPr lvl="1"/>
            <a:r>
              <a:rPr lang="fr-FR" dirty="0" smtClean="0"/>
              <a:t>Donne un contexte au login</a:t>
            </a:r>
          </a:p>
          <a:p>
            <a:pPr lvl="1"/>
            <a:r>
              <a:rPr lang="fr-FR" i="1" dirty="0" smtClean="0"/>
              <a:t>Attention à l’utilisateur </a:t>
            </a:r>
            <a:r>
              <a:rPr lang="fr-FR" i="1" dirty="0" err="1" smtClean="0"/>
              <a:t>guest</a:t>
            </a:r>
            <a:endParaRPr lang="fr-FR" i="1" dirty="0" smtClean="0"/>
          </a:p>
          <a:p>
            <a:pPr lvl="1"/>
            <a:endParaRPr lang="fr-FR" dirty="0"/>
          </a:p>
          <a:p>
            <a:r>
              <a:rPr lang="fr-FR" dirty="0" smtClean="0"/>
              <a:t>Rôles (serveur ou base de données)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680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Authentification</a:t>
            </a:r>
            <a:endParaRPr lang="fr-F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6451461"/>
              </p:ext>
            </p:extLst>
          </p:nvPr>
        </p:nvGraphicFramePr>
        <p:xfrm>
          <a:off x="357188" y="1244918"/>
          <a:ext cx="8319268" cy="4536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9634"/>
                <a:gridCol w="4159634"/>
              </a:tblGrid>
              <a:tr h="495196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SQL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Windows</a:t>
                      </a:r>
                      <a:endParaRPr lang="fr-FR" sz="2400" dirty="0"/>
                    </a:p>
                  </a:txBody>
                  <a:tcPr/>
                </a:tc>
              </a:tr>
              <a:tr h="866593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Login/Mot de passe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/>
                        <a:t>Kerberos</a:t>
                      </a:r>
                      <a:endParaRPr lang="fr-FR" sz="2400" dirty="0" smtClean="0"/>
                    </a:p>
                    <a:p>
                      <a:pPr algn="ctr"/>
                      <a:r>
                        <a:rPr lang="fr-FR" sz="2400" dirty="0" smtClean="0"/>
                        <a:t>NTLM</a:t>
                      </a:r>
                      <a:endParaRPr lang="fr-FR" sz="2400" dirty="0"/>
                    </a:p>
                  </a:txBody>
                  <a:tcPr anchor="ctr"/>
                </a:tc>
              </a:tr>
              <a:tr h="495196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Mot de passe transmis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/>
                        <a:t>Token</a:t>
                      </a:r>
                      <a:r>
                        <a:rPr lang="fr-FR" sz="2400" dirty="0" smtClean="0"/>
                        <a:t> transmis</a:t>
                      </a:r>
                      <a:endParaRPr lang="fr-FR" sz="2400" dirty="0"/>
                    </a:p>
                  </a:txBody>
                  <a:tcPr anchor="ctr"/>
                </a:tc>
              </a:tr>
              <a:tr h="495196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« </a:t>
                      </a:r>
                      <a:r>
                        <a:rPr lang="fr-FR" sz="2400" dirty="0" err="1" smtClean="0"/>
                        <a:t>Replay</a:t>
                      </a:r>
                      <a:r>
                        <a:rPr lang="fr-FR" sz="2400" dirty="0" smtClean="0"/>
                        <a:t> » </a:t>
                      </a:r>
                      <a:r>
                        <a:rPr lang="fr-FR" sz="2400" dirty="0" err="1" smtClean="0"/>
                        <a:t>attack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i="1" dirty="0" smtClean="0"/>
                        <a:t>N/A</a:t>
                      </a:r>
                      <a:endParaRPr lang="fr-FR" sz="2400" i="1" dirty="0"/>
                    </a:p>
                  </a:txBody>
                  <a:tcPr anchor="ctr"/>
                </a:tc>
              </a:tr>
              <a:tr h="866593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/>
                        <a:t>Logins</a:t>
                      </a:r>
                      <a:r>
                        <a:rPr lang="fr-FR" sz="2400" dirty="0" smtClean="0"/>
                        <a:t> gérés par le DBA dans SQL Server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/>
                        <a:t>Logins</a:t>
                      </a:r>
                      <a:r>
                        <a:rPr lang="fr-FR" sz="2400" dirty="0" smtClean="0"/>
                        <a:t> gérés par l’</a:t>
                      </a:r>
                      <a:r>
                        <a:rPr lang="fr-FR" sz="2400" dirty="0" err="1" smtClean="0"/>
                        <a:t>admin</a:t>
                      </a:r>
                      <a:r>
                        <a:rPr lang="fr-FR" sz="2400" dirty="0" smtClean="0"/>
                        <a:t>. du domaine dans l’AD</a:t>
                      </a:r>
                      <a:endParaRPr lang="fr-FR" sz="2400" dirty="0"/>
                    </a:p>
                  </a:txBody>
                  <a:tcPr anchor="ctr"/>
                </a:tc>
              </a:tr>
              <a:tr h="495196"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dirty="0" err="1" smtClean="0"/>
                        <a:t>Password</a:t>
                      </a:r>
                      <a:r>
                        <a:rPr lang="fr-FR" sz="2400" dirty="0" smtClean="0"/>
                        <a:t> Policy</a:t>
                      </a:r>
                      <a:endParaRPr lang="fr-FR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95196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Contexte</a:t>
                      </a:r>
                      <a:r>
                        <a:rPr lang="fr-FR" sz="2400" baseline="0" dirty="0" smtClean="0"/>
                        <a:t> de sécurité </a:t>
                      </a:r>
                    </a:p>
                    <a:p>
                      <a:pPr algn="ctr"/>
                      <a:r>
                        <a:rPr lang="fr-FR" sz="2400" baseline="0" dirty="0" smtClean="0"/>
                        <a:t>mono-serveur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Contexte de sécurité</a:t>
                      </a:r>
                      <a:r>
                        <a:rPr lang="fr-FR" sz="2400" baseline="0" dirty="0" smtClean="0"/>
                        <a:t> </a:t>
                      </a:r>
                    </a:p>
                    <a:p>
                      <a:pPr algn="ctr"/>
                      <a:r>
                        <a:rPr lang="fr-FR" sz="2400" baseline="0" dirty="0" smtClean="0"/>
                        <a:t>commun</a:t>
                      </a:r>
                      <a:endParaRPr lang="fr-FR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54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Accéder à SQL Server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2"/>
            <a:ext cx="8429684" cy="50948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b="1" dirty="0" err="1">
                <a:solidFill>
                  <a:srgbClr val="FFA71C"/>
                </a:solidFill>
              </a:rPr>
              <a:t>Securables</a:t>
            </a:r>
            <a:endParaRPr lang="fr-FR" b="1" dirty="0">
              <a:solidFill>
                <a:srgbClr val="FFA71C"/>
              </a:solidFill>
            </a:endParaRPr>
          </a:p>
          <a:p>
            <a:pPr lvl="1"/>
            <a:r>
              <a:rPr lang="fr-FR" dirty="0"/>
              <a:t>D</a:t>
            </a:r>
            <a:r>
              <a:rPr lang="fr-FR" dirty="0" smtClean="0"/>
              <a:t>e l’instance SQL aux objets</a:t>
            </a:r>
          </a:p>
          <a:p>
            <a:endParaRPr lang="fr-FR" dirty="0"/>
          </a:p>
          <a:p>
            <a:r>
              <a:rPr lang="fr-FR" dirty="0" smtClean="0"/>
              <a:t>On donne ou refuse l’accès à un Principal</a:t>
            </a:r>
          </a:p>
          <a:p>
            <a:pPr lvl="1"/>
            <a:r>
              <a:rPr lang="fr-FR" dirty="0" smtClean="0"/>
              <a:t>GDR : </a:t>
            </a:r>
            <a:r>
              <a:rPr lang="fr-FR" dirty="0" smtClean="0">
                <a:solidFill>
                  <a:srgbClr val="FFA71C"/>
                </a:solidFill>
              </a:rPr>
              <a:t>GRANT</a:t>
            </a:r>
            <a:r>
              <a:rPr lang="fr-FR" dirty="0"/>
              <a:t>, </a:t>
            </a:r>
            <a:r>
              <a:rPr lang="fr-FR" dirty="0">
                <a:solidFill>
                  <a:srgbClr val="FFA71C"/>
                </a:solidFill>
              </a:rPr>
              <a:t>DENY</a:t>
            </a:r>
            <a:r>
              <a:rPr lang="fr-FR" dirty="0"/>
              <a:t>, ou </a:t>
            </a:r>
            <a:r>
              <a:rPr lang="fr-FR" dirty="0" smtClean="0">
                <a:solidFill>
                  <a:srgbClr val="FFA71C"/>
                </a:solidFill>
              </a:rPr>
              <a:t>REVOKE</a:t>
            </a:r>
          </a:p>
          <a:p>
            <a:endParaRPr lang="fr-FR" dirty="0" smtClean="0"/>
          </a:p>
          <a:p>
            <a:r>
              <a:rPr lang="fr-FR" dirty="0" smtClean="0"/>
              <a:t>Principe de résolution : </a:t>
            </a:r>
          </a:p>
          <a:p>
            <a:pPr marL="914400" lvl="1" indent="-457200">
              <a:buSzPct val="90000"/>
              <a:buFont typeface="+mj-lt"/>
              <a:buAutoNum type="arabicPeriod"/>
            </a:pPr>
            <a:r>
              <a:rPr lang="fr-FR" sz="2200" dirty="0"/>
              <a:t>D</a:t>
            </a:r>
            <a:r>
              <a:rPr lang="fr-FR" sz="2200" dirty="0" smtClean="0"/>
              <a:t>éfinition du contexte de sécurité</a:t>
            </a:r>
          </a:p>
          <a:p>
            <a:pPr marL="914400" lvl="1" indent="-457200">
              <a:buSzPct val="90000"/>
              <a:buFont typeface="+mj-lt"/>
              <a:buAutoNum type="arabicPeriod"/>
            </a:pPr>
            <a:r>
              <a:rPr lang="fr-FR" sz="2200" dirty="0" smtClean="0"/>
              <a:t>Echec s’il y a au moins un DENY</a:t>
            </a:r>
          </a:p>
          <a:p>
            <a:pPr marL="914400" lvl="1" indent="-457200">
              <a:buSzPct val="90000"/>
              <a:buFont typeface="+mj-lt"/>
              <a:buAutoNum type="arabicPeriod"/>
            </a:pPr>
            <a:r>
              <a:rPr lang="fr-FR" sz="2200" dirty="0" smtClean="0"/>
              <a:t>Succès s’il y a au moins un GRANT</a:t>
            </a:r>
            <a:endParaRPr lang="fr-FR" sz="2200" dirty="0"/>
          </a:p>
          <a:p>
            <a:pPr lvl="1"/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Attention au principe de l’</a:t>
            </a:r>
            <a:r>
              <a:rPr lang="fr-FR" dirty="0" err="1" smtClean="0">
                <a:solidFill>
                  <a:srgbClr val="FFA71C"/>
                </a:solidFill>
              </a:rPr>
              <a:t>Ownership</a:t>
            </a:r>
            <a:r>
              <a:rPr lang="fr-FR" dirty="0">
                <a:solidFill>
                  <a:srgbClr val="FFA71C"/>
                </a:solidFill>
              </a:rPr>
              <a:t> </a:t>
            </a:r>
            <a:r>
              <a:rPr lang="fr-FR" dirty="0" smtClean="0">
                <a:solidFill>
                  <a:srgbClr val="FFA71C"/>
                </a:solidFill>
              </a:rPr>
              <a:t>Chain</a:t>
            </a:r>
          </a:p>
          <a:p>
            <a:pPr marL="0" indent="0">
              <a:buNone/>
            </a:pPr>
            <a:r>
              <a:rPr lang="fr-FR" dirty="0" smtClean="0"/>
              <a:t>Attention au </a:t>
            </a:r>
            <a:r>
              <a:rPr lang="fr-FR" dirty="0" smtClean="0">
                <a:solidFill>
                  <a:srgbClr val="FFA71C"/>
                </a:solidFill>
              </a:rPr>
              <a:t>Cross-</a:t>
            </a:r>
            <a:r>
              <a:rPr lang="fr-FR" dirty="0" err="1" smtClean="0">
                <a:solidFill>
                  <a:srgbClr val="FFA71C"/>
                </a:solidFill>
              </a:rPr>
              <a:t>Database</a:t>
            </a:r>
            <a:r>
              <a:rPr lang="fr-FR" dirty="0" smtClean="0">
                <a:solidFill>
                  <a:srgbClr val="FFA71C"/>
                </a:solidFill>
              </a:rPr>
              <a:t> </a:t>
            </a:r>
            <a:r>
              <a:rPr lang="fr-FR" dirty="0" err="1" smtClean="0">
                <a:solidFill>
                  <a:srgbClr val="FFA71C"/>
                </a:solidFill>
              </a:rPr>
              <a:t>Ownership</a:t>
            </a:r>
            <a:endParaRPr lang="fr-FR" dirty="0">
              <a:solidFill>
                <a:srgbClr val="FFA71C"/>
              </a:solidFill>
            </a:endParaRPr>
          </a:p>
        </p:txBody>
      </p:sp>
      <p:pic>
        <p:nvPicPr>
          <p:cNvPr id="4" name="Picture 2" descr="Diagram of Database Engine permissions hierarch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16832"/>
            <a:ext cx="5057775" cy="6562725"/>
          </a:xfrm>
          <a:prstGeom prst="rect">
            <a:avLst/>
          </a:prstGeom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64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Accéder à SQL Server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Quelques bonnes pratiques :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Authentification intégrée</a:t>
            </a:r>
            <a:r>
              <a:rPr lang="fr-FR" dirty="0"/>
              <a:t>, </a:t>
            </a:r>
            <a:r>
              <a:rPr lang="fr-FR" dirty="0" smtClean="0"/>
              <a:t>politique </a:t>
            </a:r>
            <a:r>
              <a:rPr lang="fr-FR" dirty="0"/>
              <a:t>de mot de </a:t>
            </a:r>
            <a:r>
              <a:rPr lang="fr-FR" dirty="0" smtClean="0"/>
              <a:t>passe</a:t>
            </a:r>
          </a:p>
          <a:p>
            <a:pPr lvl="1"/>
            <a:r>
              <a:rPr lang="fr-FR" dirty="0" smtClean="0"/>
              <a:t>Pas d’utilisation de </a:t>
            </a:r>
            <a:r>
              <a:rPr lang="fr-FR" dirty="0" err="1" smtClean="0">
                <a:solidFill>
                  <a:srgbClr val="FFA71C"/>
                </a:solidFill>
              </a:rPr>
              <a:t>dbo</a:t>
            </a:r>
            <a:r>
              <a:rPr lang="fr-FR" dirty="0" smtClean="0">
                <a:solidFill>
                  <a:srgbClr val="FFA71C"/>
                </a:solidFill>
              </a:rPr>
              <a:t> </a:t>
            </a:r>
            <a:r>
              <a:rPr lang="fr-FR" dirty="0" smtClean="0"/>
              <a:t>ou </a:t>
            </a:r>
            <a:r>
              <a:rPr lang="fr-FR" dirty="0" err="1" smtClean="0">
                <a:solidFill>
                  <a:srgbClr val="FFA71C"/>
                </a:solidFill>
              </a:rPr>
              <a:t>sysadmin</a:t>
            </a:r>
            <a:endParaRPr lang="fr-FR" dirty="0" smtClean="0">
              <a:solidFill>
                <a:srgbClr val="FFA71C"/>
              </a:solidFill>
            </a:endParaRPr>
          </a:p>
          <a:p>
            <a:pPr lvl="1"/>
            <a:r>
              <a:rPr lang="fr-FR" dirty="0" smtClean="0"/>
              <a:t>Utilisation des </a:t>
            </a:r>
            <a:r>
              <a:rPr lang="fr-FR" dirty="0" smtClean="0">
                <a:solidFill>
                  <a:srgbClr val="FFA71C"/>
                </a:solidFill>
              </a:rPr>
              <a:t>SCHEMAS</a:t>
            </a:r>
          </a:p>
          <a:p>
            <a:pPr lvl="1"/>
            <a:r>
              <a:rPr lang="fr-FR" dirty="0" smtClean="0"/>
              <a:t>Cloisonnement</a:t>
            </a:r>
          </a:p>
          <a:p>
            <a:pPr lvl="1"/>
            <a:r>
              <a:rPr lang="fr-FR" dirty="0"/>
              <a:t>Principe du </a:t>
            </a:r>
            <a:r>
              <a:rPr lang="fr-FR" b="1" dirty="0">
                <a:solidFill>
                  <a:srgbClr val="FFA71C"/>
                </a:solidFill>
              </a:rPr>
              <a:t>moindre </a:t>
            </a:r>
            <a:r>
              <a:rPr lang="fr-FR" b="1" dirty="0" smtClean="0">
                <a:solidFill>
                  <a:srgbClr val="FFA71C"/>
                </a:solidFill>
              </a:rPr>
              <a:t>privilège</a:t>
            </a:r>
            <a:endParaRPr lang="fr-FR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388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Protéger</a:t>
            </a:r>
            <a:endParaRPr lang="fr-FR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Chiffrement &amp; Injection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484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histoire de clés</a:t>
            </a:r>
            <a:endParaRPr lang="fr-FR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57158" y="1214423"/>
            <a:ext cx="8429684" cy="46434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40000"/>
              <a:buFont typeface="Calibri" pitchFamily="34" charset="0"/>
              <a:buChar char="•"/>
              <a:defRPr sz="2400" b="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25000"/>
              <a:buFont typeface="Calibri" pitchFamily="34" charset="0"/>
              <a:buChar char="•"/>
              <a:defRPr sz="240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10000"/>
              <a:buFont typeface="Calibri" pitchFamily="34" charset="0"/>
              <a:buChar char="•"/>
              <a:defRPr sz="240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Font typeface="Calibri" pitchFamily="34" charset="0"/>
              <a:buChar char="•"/>
              <a:defRPr sz="240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90000"/>
              <a:buFont typeface="Calibri" pitchFamily="34" charset="0"/>
              <a:buChar char="•"/>
              <a:defRPr sz="2400" kern="1200" baseline="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 smtClean="0">
                <a:solidFill>
                  <a:srgbClr val="FFA71C"/>
                </a:solidFill>
              </a:rPr>
              <a:t>Service Master Key</a:t>
            </a:r>
            <a:r>
              <a:rPr lang="fr-FR" b="1" dirty="0" smtClean="0"/>
              <a:t> </a:t>
            </a:r>
            <a:r>
              <a:rPr lang="fr-FR" dirty="0" smtClean="0"/>
              <a:t>: niveau instance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b="1" dirty="0" err="1" smtClean="0">
                <a:solidFill>
                  <a:srgbClr val="FFA71C"/>
                </a:solidFill>
              </a:rPr>
              <a:t>Database</a:t>
            </a:r>
            <a:r>
              <a:rPr lang="fr-FR" b="1" dirty="0" smtClean="0">
                <a:solidFill>
                  <a:srgbClr val="FFA71C"/>
                </a:solidFill>
              </a:rPr>
              <a:t> Master Key</a:t>
            </a:r>
            <a:r>
              <a:rPr lang="fr-FR" b="1" dirty="0" smtClean="0"/>
              <a:t> </a:t>
            </a:r>
            <a:r>
              <a:rPr lang="fr-FR" dirty="0" smtClean="0"/>
              <a:t>: niveau base de données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Clés asymétriques</a:t>
            </a:r>
          </a:p>
          <a:p>
            <a:pPr marL="0" indent="0">
              <a:buNone/>
            </a:pPr>
            <a:r>
              <a:rPr lang="fr-FR" dirty="0" smtClean="0"/>
              <a:t>Certificats</a:t>
            </a:r>
          </a:p>
          <a:p>
            <a:pPr marL="0" indent="0">
              <a:buNone/>
            </a:pPr>
            <a:r>
              <a:rPr lang="fr-FR" dirty="0" smtClean="0"/>
              <a:t>Clés symétriques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 smtClean="0">
                <a:solidFill>
                  <a:srgbClr val="FFA71C"/>
                </a:solidFill>
              </a:rPr>
              <a:t>Importance des sauvegardes !</a:t>
            </a:r>
          </a:p>
          <a:p>
            <a:pPr lvl="1"/>
            <a:endParaRPr lang="fr-FR" dirty="0"/>
          </a:p>
        </p:txBody>
      </p:sp>
      <p:sp>
        <p:nvSpPr>
          <p:cNvPr id="6" name="Down Arrow 5"/>
          <p:cNvSpPr/>
          <p:nvPr/>
        </p:nvSpPr>
        <p:spPr>
          <a:xfrm>
            <a:off x="1403648" y="1700808"/>
            <a:ext cx="432048" cy="43204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Down Arrow 9"/>
          <p:cNvSpPr/>
          <p:nvPr/>
        </p:nvSpPr>
        <p:spPr>
          <a:xfrm>
            <a:off x="1418638" y="2583122"/>
            <a:ext cx="432048" cy="43204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12776"/>
            <a:ext cx="3646334" cy="4643437"/>
          </a:xfr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226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histoire de clés</a:t>
            </a:r>
            <a:endParaRPr lang="fr-FR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57158" y="1214423"/>
            <a:ext cx="8429684" cy="46434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40000"/>
              <a:buFont typeface="Calibri" pitchFamily="34" charset="0"/>
              <a:buChar char="•"/>
              <a:defRPr sz="2400" b="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25000"/>
              <a:buFont typeface="Calibri" pitchFamily="34" charset="0"/>
              <a:buChar char="•"/>
              <a:defRPr sz="240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10000"/>
              <a:buFont typeface="Calibri" pitchFamily="34" charset="0"/>
              <a:buChar char="•"/>
              <a:defRPr sz="240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Font typeface="Calibri" pitchFamily="34" charset="0"/>
              <a:buChar char="•"/>
              <a:defRPr sz="240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90000"/>
              <a:buFont typeface="Calibri" pitchFamily="34" charset="0"/>
              <a:buChar char="•"/>
              <a:defRPr sz="2400" kern="1200" baseline="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 smtClean="0"/>
              <a:t>Extensible Key Management : </a:t>
            </a:r>
            <a:r>
              <a:rPr lang="fr-FR" b="1" dirty="0" smtClean="0">
                <a:solidFill>
                  <a:srgbClr val="FFA71C"/>
                </a:solidFill>
              </a:rPr>
              <a:t>EKM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Nouveauté de SQL Server 2008</a:t>
            </a:r>
          </a:p>
          <a:p>
            <a:r>
              <a:rPr lang="fr-FR" dirty="0" smtClean="0"/>
              <a:t>Exportation de la gestion des clés dans une </a:t>
            </a:r>
            <a:r>
              <a:rPr lang="fr-FR" dirty="0" err="1" smtClean="0"/>
              <a:t>appliance</a:t>
            </a:r>
            <a:r>
              <a:rPr lang="fr-FR" dirty="0" smtClean="0"/>
              <a:t> dédiée</a:t>
            </a:r>
          </a:p>
          <a:p>
            <a:pPr lvl="1"/>
            <a:r>
              <a:rPr lang="fr-FR" dirty="0" smtClean="0"/>
              <a:t>Hardware Security Module (</a:t>
            </a:r>
            <a:r>
              <a:rPr lang="fr-FR" dirty="0" smtClean="0">
                <a:solidFill>
                  <a:srgbClr val="FFA71C"/>
                </a:solidFill>
              </a:rPr>
              <a:t>HSM</a:t>
            </a:r>
            <a:r>
              <a:rPr lang="fr-FR" dirty="0" smtClean="0"/>
              <a:t>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solidFill>
                  <a:srgbClr val="FFA71C"/>
                </a:solidFill>
              </a:rPr>
              <a:t>E</a:t>
            </a:r>
            <a:r>
              <a:rPr lang="fr-FR" b="1" dirty="0" smtClean="0">
                <a:solidFill>
                  <a:srgbClr val="FFA71C"/>
                </a:solidFill>
              </a:rPr>
              <a:t>x : </a:t>
            </a:r>
            <a:r>
              <a:rPr lang="fr-FR" b="1" dirty="0" err="1" smtClean="0">
                <a:solidFill>
                  <a:srgbClr val="FFA71C"/>
                </a:solidFill>
              </a:rPr>
              <a:t>Arx</a:t>
            </a:r>
            <a:r>
              <a:rPr lang="fr-FR" b="1" dirty="0" smtClean="0">
                <a:solidFill>
                  <a:srgbClr val="FFA71C"/>
                </a:solidFill>
              </a:rPr>
              <a:t> </a:t>
            </a:r>
            <a:r>
              <a:rPr lang="fr-FR" b="1" dirty="0" err="1" smtClean="0">
                <a:solidFill>
                  <a:srgbClr val="FFA71C"/>
                </a:solidFill>
              </a:rPr>
              <a:t>PrivateServer</a:t>
            </a:r>
            <a:r>
              <a:rPr lang="fr-FR" b="1" dirty="0" smtClean="0">
                <a:solidFill>
                  <a:srgbClr val="FFA71C"/>
                </a:solidFill>
              </a:rPr>
              <a:t>, Thales </a:t>
            </a:r>
            <a:r>
              <a:rPr lang="fr-FR" b="1" dirty="0" err="1" smtClean="0">
                <a:solidFill>
                  <a:srgbClr val="FFA71C"/>
                </a:solidFill>
              </a:rPr>
              <a:t>nCipher</a:t>
            </a:r>
            <a:r>
              <a:rPr lang="fr-FR" b="1" dirty="0" smtClean="0">
                <a:solidFill>
                  <a:srgbClr val="FFA71C"/>
                </a:solidFill>
              </a:rPr>
              <a:t>, </a:t>
            </a:r>
            <a:r>
              <a:rPr lang="fr-FR" b="1" dirty="0" err="1" smtClean="0">
                <a:solidFill>
                  <a:srgbClr val="FFA71C"/>
                </a:solidFill>
              </a:rPr>
              <a:t>SafeNet</a:t>
            </a:r>
            <a:r>
              <a:rPr lang="fr-FR" b="1" dirty="0" smtClean="0">
                <a:solidFill>
                  <a:srgbClr val="FFA71C"/>
                </a:solidFill>
              </a:rPr>
              <a:t> Luna</a:t>
            </a:r>
          </a:p>
        </p:txBody>
      </p:sp>
    </p:spTree>
    <p:extLst>
      <p:ext uri="{BB962C8B-B14F-4D97-AF65-F5344CB8AC3E}">
        <p14:creationId xmlns:p14="http://schemas.microsoft.com/office/powerpoint/2010/main" val="143826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Chiffrement des données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Ne remplace pas la politique d’autorisations</a:t>
            </a:r>
          </a:p>
          <a:p>
            <a:r>
              <a:rPr lang="fr-FR" dirty="0" smtClean="0"/>
              <a:t>Protection « </a:t>
            </a:r>
            <a:r>
              <a:rPr lang="fr-FR" i="1" dirty="0" smtClean="0">
                <a:solidFill>
                  <a:srgbClr val="FFA71C"/>
                </a:solidFill>
              </a:rPr>
              <a:t>In-</a:t>
            </a:r>
            <a:r>
              <a:rPr lang="fr-FR" i="1" dirty="0" err="1" smtClean="0">
                <a:solidFill>
                  <a:srgbClr val="FFA71C"/>
                </a:solidFill>
              </a:rPr>
              <a:t>depth</a:t>
            </a:r>
            <a:r>
              <a:rPr lang="fr-FR" dirty="0" smtClean="0"/>
              <a:t> »</a:t>
            </a:r>
          </a:p>
          <a:p>
            <a:endParaRPr lang="fr-FR" dirty="0"/>
          </a:p>
          <a:p>
            <a:r>
              <a:rPr lang="fr-FR" dirty="0" smtClean="0"/>
              <a:t>Différentes granularités</a:t>
            </a:r>
          </a:p>
          <a:p>
            <a:pPr lvl="1"/>
            <a:r>
              <a:rPr lang="fr-FR" dirty="0" smtClean="0"/>
              <a:t>Serveur : géré par Windows (</a:t>
            </a:r>
            <a:r>
              <a:rPr lang="fr-FR" dirty="0" smtClean="0">
                <a:solidFill>
                  <a:srgbClr val="FFA71C"/>
                </a:solidFill>
              </a:rPr>
              <a:t>EFS</a:t>
            </a:r>
            <a:r>
              <a:rPr lang="fr-FR" dirty="0" smtClean="0"/>
              <a:t> ou </a:t>
            </a:r>
            <a:r>
              <a:rPr lang="fr-FR" dirty="0" err="1" smtClean="0">
                <a:solidFill>
                  <a:srgbClr val="FFA71C"/>
                </a:solidFill>
              </a:rPr>
              <a:t>BitLocker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Base de données : </a:t>
            </a:r>
            <a:r>
              <a:rPr lang="fr-FR" dirty="0" smtClean="0">
                <a:solidFill>
                  <a:srgbClr val="FFA71C"/>
                </a:solidFill>
              </a:rPr>
              <a:t>Transparent Data </a:t>
            </a:r>
            <a:r>
              <a:rPr lang="fr-FR" dirty="0" err="1" smtClean="0">
                <a:solidFill>
                  <a:srgbClr val="FFA71C"/>
                </a:solidFill>
              </a:rPr>
              <a:t>Encryption</a:t>
            </a:r>
            <a:endParaRPr lang="fr-FR" dirty="0" smtClean="0">
              <a:solidFill>
                <a:srgbClr val="FFA71C"/>
              </a:solidFill>
            </a:endParaRPr>
          </a:p>
          <a:p>
            <a:pPr lvl="1"/>
            <a:r>
              <a:rPr lang="fr-FR" dirty="0" smtClean="0"/>
              <a:t>Données : </a:t>
            </a:r>
            <a:r>
              <a:rPr lang="fr-FR" dirty="0" smtClean="0">
                <a:solidFill>
                  <a:srgbClr val="FFA71C"/>
                </a:solidFill>
              </a:rPr>
              <a:t>fonctions</a:t>
            </a:r>
            <a:r>
              <a:rPr lang="fr-FR" dirty="0" smtClean="0"/>
              <a:t> de chiffrement</a:t>
            </a:r>
          </a:p>
          <a:p>
            <a:r>
              <a:rPr lang="fr-FR" dirty="0" smtClean="0"/>
              <a:t>Différents algorithmes : </a:t>
            </a:r>
            <a:r>
              <a:rPr lang="fr-FR" sz="2000" i="1" dirty="0">
                <a:sym typeface="Wingdings" pitchFamily="2" charset="2"/>
              </a:rPr>
              <a:t>DES, TRIPLE_DES, AES (128, 192, 256)</a:t>
            </a:r>
            <a:endParaRPr lang="fr-FR" i="1" dirty="0">
              <a:sym typeface="Wingdings" pitchFamily="2" charset="2"/>
            </a:endParaRPr>
          </a:p>
          <a:p>
            <a:endParaRPr lang="fr-FR" dirty="0" smtClean="0"/>
          </a:p>
          <a:p>
            <a:r>
              <a:rPr lang="fr-FR" dirty="0" smtClean="0"/>
              <a:t>Attention au canal de communication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25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Chiffrement des données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3"/>
            <a:ext cx="8103274" cy="46628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rgbClr val="FFA71C"/>
                </a:solidFill>
              </a:rPr>
              <a:t>Transparent Data </a:t>
            </a:r>
            <a:r>
              <a:rPr lang="fr-FR" b="1" dirty="0" err="1" smtClean="0">
                <a:solidFill>
                  <a:srgbClr val="FFA71C"/>
                </a:solidFill>
              </a:rPr>
              <a:t>Encryption</a:t>
            </a:r>
            <a:endParaRPr lang="fr-FR" b="1" dirty="0" smtClean="0">
              <a:solidFill>
                <a:srgbClr val="FFA71C"/>
              </a:solidFill>
            </a:endParaRPr>
          </a:p>
          <a:p>
            <a:pPr lvl="1"/>
            <a:endParaRPr lang="fr-FR" b="1" dirty="0"/>
          </a:p>
          <a:p>
            <a:pPr lvl="1"/>
            <a:r>
              <a:rPr lang="fr-FR" dirty="0" smtClean="0"/>
              <a:t>Pas d’action de l’utilisateur : transparent</a:t>
            </a:r>
          </a:p>
          <a:p>
            <a:pPr lvl="1"/>
            <a:r>
              <a:rPr lang="fr-FR" dirty="0" smtClean="0"/>
              <a:t>Chiffrement des fichiers MDF et LDF</a:t>
            </a:r>
          </a:p>
          <a:p>
            <a:pPr lvl="1"/>
            <a:r>
              <a:rPr lang="fr-FR" dirty="0" smtClean="0"/>
              <a:t>Chiffrement dans </a:t>
            </a:r>
            <a:r>
              <a:rPr lang="fr-FR" dirty="0" err="1" smtClean="0"/>
              <a:t>TempDB</a:t>
            </a:r>
            <a:endParaRPr lang="fr-FR" dirty="0" smtClean="0"/>
          </a:p>
          <a:p>
            <a:pPr lvl="1"/>
            <a:r>
              <a:rPr lang="fr-FR" dirty="0" smtClean="0"/>
              <a:t>Chiffrement des backups</a:t>
            </a:r>
          </a:p>
          <a:p>
            <a:pPr lvl="1"/>
            <a:r>
              <a:rPr lang="fr-FR" dirty="0" smtClean="0"/>
              <a:t>Les buffers en mémoire ne sont pas chiffrés</a:t>
            </a:r>
          </a:p>
          <a:p>
            <a:pPr lvl="1"/>
            <a:endParaRPr lang="fr-FR" dirty="0"/>
          </a:p>
          <a:p>
            <a:pPr lvl="1"/>
            <a:r>
              <a:rPr lang="fr-FR" dirty="0" smtClean="0"/>
              <a:t>Impact en performance : 3 à 5% (sur un TPC-C) mais 28% de CPU en plus</a:t>
            </a:r>
          </a:p>
        </p:txBody>
      </p:sp>
    </p:spTree>
    <p:extLst>
      <p:ext uri="{BB962C8B-B14F-4D97-AF65-F5344CB8AC3E}">
        <p14:creationId xmlns:p14="http://schemas.microsoft.com/office/powerpoint/2010/main" val="358260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Chiffrement des données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3"/>
            <a:ext cx="4790906" cy="6304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rgbClr val="FFA71C"/>
                </a:solidFill>
              </a:rPr>
              <a:t>Transparent Data </a:t>
            </a:r>
            <a:r>
              <a:rPr lang="fr-FR" b="1" dirty="0" err="1" smtClean="0">
                <a:solidFill>
                  <a:srgbClr val="FFA71C"/>
                </a:solidFill>
              </a:rPr>
              <a:t>Encryption</a:t>
            </a:r>
            <a:endParaRPr lang="fr-FR" b="1" dirty="0" smtClean="0">
              <a:solidFill>
                <a:srgbClr val="FFA71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132856"/>
            <a:ext cx="7848872" cy="3672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fr-FR" sz="2400" b="1" dirty="0" smtClean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--création de la DEK</a:t>
            </a:r>
          </a:p>
          <a:p>
            <a:r>
              <a:rPr lang="fr-FR" sz="2400" dirty="0" smtClean="0">
                <a:latin typeface="Courier New" pitchFamily="49" charset="0"/>
                <a:cs typeface="Courier New" pitchFamily="49" charset="0"/>
              </a:rPr>
              <a:t>CREATE </a:t>
            </a:r>
            <a:r>
              <a:rPr lang="fr-FR" sz="2400" dirty="0">
                <a:latin typeface="Courier New" pitchFamily="49" charset="0"/>
                <a:cs typeface="Courier New" pitchFamily="49" charset="0"/>
              </a:rPr>
              <a:t>DATABASE ENCRYPTION KEY </a:t>
            </a:r>
            <a:endParaRPr lang="fr-FR" sz="2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fr-FR" sz="2400" dirty="0" smtClean="0">
                <a:latin typeface="Courier New" pitchFamily="49" charset="0"/>
                <a:cs typeface="Courier New" pitchFamily="49" charset="0"/>
              </a:rPr>
              <a:t> WITH </a:t>
            </a:r>
            <a:r>
              <a:rPr lang="fr-FR" sz="2400" dirty="0">
                <a:latin typeface="Courier New" pitchFamily="49" charset="0"/>
                <a:cs typeface="Courier New" pitchFamily="49" charset="0"/>
              </a:rPr>
              <a:t>ALGORITHM = AES_128 </a:t>
            </a:r>
            <a:endParaRPr lang="fr-FR" sz="2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fr-FR" sz="2400" dirty="0" smtClean="0">
                <a:latin typeface="Courier New" pitchFamily="49" charset="0"/>
                <a:cs typeface="Courier New" pitchFamily="49" charset="0"/>
              </a:rPr>
              <a:t> ENCRYPTION </a:t>
            </a:r>
            <a:r>
              <a:rPr lang="fr-FR" sz="2400" dirty="0">
                <a:latin typeface="Courier New" pitchFamily="49" charset="0"/>
                <a:cs typeface="Courier New" pitchFamily="49" charset="0"/>
              </a:rPr>
              <a:t>BY SERVER CERTIFICATE </a:t>
            </a:r>
            <a:r>
              <a:rPr lang="fr-FR" sz="2400" dirty="0" err="1" smtClean="0">
                <a:latin typeface="Courier New" pitchFamily="49" charset="0"/>
                <a:cs typeface="Courier New" pitchFamily="49" charset="0"/>
              </a:rPr>
              <a:t>aCert</a:t>
            </a:r>
            <a:r>
              <a:rPr lang="fr-FR" sz="2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fr-FR" sz="2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fr-FR" sz="2400" b="1" dirty="0" smtClean="0">
                <a:solidFill>
                  <a:schemeClr val="accent3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--activation de l’option</a:t>
            </a:r>
            <a:endParaRPr lang="fr-FR" sz="2400" b="1" dirty="0">
              <a:solidFill>
                <a:schemeClr val="accent3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fr-FR" sz="2400" dirty="0" smtClean="0">
                <a:latin typeface="Courier New" pitchFamily="49" charset="0"/>
                <a:cs typeface="Courier New" pitchFamily="49" charset="0"/>
              </a:rPr>
              <a:t>ALTER </a:t>
            </a:r>
            <a:r>
              <a:rPr lang="fr-FR" sz="2400" dirty="0">
                <a:latin typeface="Courier New" pitchFamily="49" charset="0"/>
                <a:cs typeface="Courier New" pitchFamily="49" charset="0"/>
              </a:rPr>
              <a:t>DATABASE </a:t>
            </a:r>
            <a:r>
              <a:rPr lang="fr-FR" sz="2400" dirty="0" err="1" smtClean="0">
                <a:latin typeface="Courier New" pitchFamily="49" charset="0"/>
                <a:cs typeface="Courier New" pitchFamily="49" charset="0"/>
              </a:rPr>
              <a:t>maBase</a:t>
            </a:r>
            <a:endParaRPr lang="fr-FR" sz="2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fr-FR" sz="2400" dirty="0" smtClean="0">
                <a:latin typeface="Courier New" pitchFamily="49" charset="0"/>
                <a:cs typeface="Courier New" pitchFamily="49" charset="0"/>
              </a:rPr>
              <a:t> SET </a:t>
            </a:r>
            <a:r>
              <a:rPr lang="fr-FR" sz="2400" dirty="0">
                <a:latin typeface="Courier New" pitchFamily="49" charset="0"/>
                <a:cs typeface="Courier New" pitchFamily="49" charset="0"/>
              </a:rPr>
              <a:t>ENCRYPTION ON; </a:t>
            </a:r>
          </a:p>
        </p:txBody>
      </p:sp>
    </p:spTree>
    <p:extLst>
      <p:ext uri="{BB962C8B-B14F-4D97-AF65-F5344CB8AC3E}">
        <p14:creationId xmlns:p14="http://schemas.microsoft.com/office/powerpoint/2010/main" val="48418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Chiffrement des données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3"/>
            <a:ext cx="8103274" cy="46628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b="1" dirty="0" err="1" smtClean="0">
                <a:solidFill>
                  <a:srgbClr val="FFA71C"/>
                </a:solidFill>
              </a:rPr>
              <a:t>Cell-Level</a:t>
            </a:r>
            <a:r>
              <a:rPr lang="fr-FR" b="1" dirty="0" smtClean="0">
                <a:solidFill>
                  <a:srgbClr val="FFA71C"/>
                </a:solidFill>
              </a:rPr>
              <a:t> </a:t>
            </a:r>
            <a:r>
              <a:rPr lang="fr-FR" b="1" dirty="0" err="1" smtClean="0">
                <a:solidFill>
                  <a:srgbClr val="FFA71C"/>
                </a:solidFill>
              </a:rPr>
              <a:t>Encryption</a:t>
            </a:r>
            <a:endParaRPr lang="fr-FR" b="1" dirty="0" smtClean="0">
              <a:solidFill>
                <a:srgbClr val="FFA71C"/>
              </a:solidFill>
            </a:endParaRPr>
          </a:p>
          <a:p>
            <a:pPr lvl="1"/>
            <a:endParaRPr lang="fr-FR" b="1" dirty="0"/>
          </a:p>
          <a:p>
            <a:pPr lvl="1"/>
            <a:r>
              <a:rPr lang="fr-FR" dirty="0" smtClean="0"/>
              <a:t>Chiffrement explicite de l’utilisateur</a:t>
            </a:r>
          </a:p>
          <a:p>
            <a:pPr lvl="2"/>
            <a:r>
              <a:rPr lang="fr-FR" dirty="0" smtClean="0"/>
              <a:t>Impact sur les applications</a:t>
            </a:r>
          </a:p>
          <a:p>
            <a:pPr lvl="1"/>
            <a:r>
              <a:rPr lang="fr-FR" dirty="0" smtClean="0"/>
              <a:t>Granularité fine</a:t>
            </a:r>
          </a:p>
          <a:p>
            <a:pPr lvl="1"/>
            <a:r>
              <a:rPr lang="fr-FR" dirty="0" smtClean="0"/>
              <a:t>Attention aux « </a:t>
            </a:r>
            <a:r>
              <a:rPr lang="fr-FR" i="1" dirty="0" err="1" smtClean="0"/>
              <a:t>dictionnary-attack</a:t>
            </a:r>
            <a:r>
              <a:rPr lang="fr-FR" dirty="0" smtClean="0"/>
              <a:t> »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Utilisation des fonctions : </a:t>
            </a:r>
            <a:r>
              <a:rPr lang="fr-FR" dirty="0" err="1" smtClean="0">
                <a:solidFill>
                  <a:srgbClr val="FFA71C"/>
                </a:solidFill>
              </a:rPr>
              <a:t>EncryptBy</a:t>
            </a:r>
            <a:r>
              <a:rPr lang="fr-FR" dirty="0" smtClean="0"/>
              <a:t>, </a:t>
            </a:r>
            <a:r>
              <a:rPr lang="fr-FR" dirty="0" err="1" smtClean="0">
                <a:solidFill>
                  <a:srgbClr val="FFA71C"/>
                </a:solidFill>
              </a:rPr>
              <a:t>DecryptBy</a:t>
            </a:r>
            <a:r>
              <a:rPr lang="fr-FR" dirty="0" smtClean="0"/>
              <a:t>, </a:t>
            </a:r>
            <a:r>
              <a:rPr lang="fr-FR" dirty="0" err="1" smtClean="0">
                <a:solidFill>
                  <a:srgbClr val="FFA71C"/>
                </a:solidFill>
              </a:rPr>
              <a:t>SignBy</a:t>
            </a:r>
            <a:r>
              <a:rPr lang="fr-FR" dirty="0" smtClean="0"/>
              <a:t>, </a:t>
            </a:r>
            <a:r>
              <a:rPr lang="fr-FR" dirty="0" err="1" smtClean="0">
                <a:solidFill>
                  <a:srgbClr val="FFA71C"/>
                </a:solidFill>
              </a:rPr>
              <a:t>VerifySignedBy</a:t>
            </a:r>
            <a:r>
              <a:rPr lang="fr-FR" dirty="0" smtClean="0">
                <a:solidFill>
                  <a:srgbClr val="FFA71C"/>
                </a:solidFill>
              </a:rPr>
              <a:t>, etc.</a:t>
            </a:r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37488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Chiffrement des données</a:t>
            </a:r>
            <a:endParaRPr lang="fr-FR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7158" y="1214423"/>
            <a:ext cx="8103274" cy="466284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40000"/>
              <a:buFont typeface="Calibri" pitchFamily="34" charset="0"/>
              <a:buChar char="•"/>
              <a:defRPr sz="2400" b="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25000"/>
              <a:buFont typeface="Calibri" pitchFamily="34" charset="0"/>
              <a:buChar char="•"/>
              <a:defRPr sz="240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10000"/>
              <a:buFont typeface="Calibri" pitchFamily="34" charset="0"/>
              <a:buChar char="•"/>
              <a:defRPr sz="240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Font typeface="Calibri" pitchFamily="34" charset="0"/>
              <a:buChar char="•"/>
              <a:defRPr sz="2400" kern="120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90000"/>
              <a:buFont typeface="Calibri" pitchFamily="34" charset="0"/>
              <a:buChar char="•"/>
              <a:defRPr sz="2400" kern="1200" baseline="0">
                <a:solidFill>
                  <a:schemeClr val="bg1"/>
                </a:solidFill>
                <a:latin typeface="Segoe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itchFamily="34" charset="0"/>
              <a:buNone/>
            </a:pPr>
            <a:r>
              <a:rPr lang="fr-FR" b="1" dirty="0" smtClean="0">
                <a:solidFill>
                  <a:srgbClr val="FFA71C"/>
                </a:solidFill>
              </a:rPr>
              <a:t>Channel </a:t>
            </a:r>
            <a:r>
              <a:rPr lang="fr-FR" b="1" dirty="0" err="1" smtClean="0">
                <a:solidFill>
                  <a:srgbClr val="FFA71C"/>
                </a:solidFill>
              </a:rPr>
              <a:t>Encryption</a:t>
            </a:r>
            <a:endParaRPr lang="fr-FR" b="1" dirty="0" smtClean="0">
              <a:solidFill>
                <a:srgbClr val="FFA71C"/>
              </a:solidFill>
            </a:endParaRPr>
          </a:p>
          <a:p>
            <a:pPr lvl="1"/>
            <a:endParaRPr lang="fr-FR" sz="1200" b="1" dirty="0" smtClean="0"/>
          </a:p>
          <a:p>
            <a:pPr lvl="1"/>
            <a:r>
              <a:rPr lang="fr-FR" dirty="0" smtClean="0"/>
              <a:t>Chiffrement de la connexion avec le client</a:t>
            </a:r>
          </a:p>
          <a:p>
            <a:pPr lvl="1"/>
            <a:r>
              <a:rPr lang="fr-FR" dirty="0" smtClean="0"/>
              <a:t>Sécurité SSL</a:t>
            </a:r>
          </a:p>
          <a:p>
            <a:pPr lvl="1"/>
            <a:r>
              <a:rPr lang="fr-FR" dirty="0" smtClean="0"/>
              <a:t>Disponible depuis 2000 (MDAC 2.6)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marL="0" indent="0">
              <a:buNone/>
            </a:pPr>
            <a:endParaRPr lang="fr-FR" b="1" dirty="0" smtClean="0">
              <a:solidFill>
                <a:srgbClr val="FFA71C"/>
              </a:solidFill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rgbClr val="FFA71C"/>
                </a:solidFill>
              </a:rPr>
              <a:t>Protection du code</a:t>
            </a:r>
            <a:endParaRPr lang="fr-FR" b="1" dirty="0">
              <a:solidFill>
                <a:srgbClr val="FFA71C"/>
              </a:solidFill>
            </a:endParaRPr>
          </a:p>
          <a:p>
            <a:pPr lvl="1"/>
            <a:endParaRPr lang="fr-FR" sz="1200" b="1" dirty="0"/>
          </a:p>
          <a:p>
            <a:pPr lvl="1"/>
            <a:r>
              <a:rPr lang="fr-FR" dirty="0" smtClean="0"/>
              <a:t>Ajout de la clause WITH ENCRYPTION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59632" y="3284984"/>
            <a:ext cx="5976664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« Server=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DBServ;Database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AW;Integrated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Security=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SSPI;</a:t>
            </a:r>
            <a:r>
              <a:rPr lang="fr-FR" sz="2000" b="1" dirty="0" err="1" smtClean="0">
                <a:solidFill>
                  <a:srgbClr val="FFA71C"/>
                </a:solidFill>
                <a:latin typeface="Courier New" pitchFamily="49" charset="0"/>
                <a:cs typeface="Courier New" pitchFamily="49" charset="0"/>
              </a:rPr>
              <a:t>Encrypt</a:t>
            </a:r>
            <a:r>
              <a:rPr lang="fr-FR" sz="2000" b="1" dirty="0" smtClean="0">
                <a:solidFill>
                  <a:srgbClr val="FFA71C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fr-FR" sz="2000" b="1" dirty="0" err="1" smtClean="0">
                <a:solidFill>
                  <a:srgbClr val="FFA71C"/>
                </a:solidFill>
                <a:latin typeface="Courier New" pitchFamily="49" charset="0"/>
                <a:cs typeface="Courier New" pitchFamily="49" charset="0"/>
              </a:rPr>
              <a:t>yes</a:t>
            </a:r>
            <a:r>
              <a:rPr lang="fr-FR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»</a:t>
            </a:r>
            <a:endParaRPr lang="fr-FR" sz="2000" b="1" dirty="0" smtClean="0">
              <a:solidFill>
                <a:srgbClr val="FFA71C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65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SQL Injection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C’est l’attaque la plus fréquente </a:t>
            </a:r>
          </a:p>
          <a:p>
            <a:endParaRPr lang="fr-FR" dirty="0"/>
          </a:p>
          <a:p>
            <a:r>
              <a:rPr lang="fr-FR" dirty="0" smtClean="0"/>
              <a:t>Pour s’en protéger : </a:t>
            </a:r>
          </a:p>
          <a:p>
            <a:pPr lvl="1"/>
            <a:r>
              <a:rPr lang="fr-FR" dirty="0" smtClean="0"/>
              <a:t>Politique d’autorisation</a:t>
            </a:r>
          </a:p>
          <a:p>
            <a:pPr lvl="2"/>
            <a:r>
              <a:rPr lang="fr-FR" sz="2000" b="1" dirty="0" smtClean="0">
                <a:solidFill>
                  <a:srgbClr val="FFA71C"/>
                </a:solidFill>
              </a:rPr>
              <a:t>Principe du moindre privilège</a:t>
            </a:r>
            <a:endParaRPr lang="fr-FR" b="1" dirty="0" smtClean="0">
              <a:solidFill>
                <a:srgbClr val="FFA71C"/>
              </a:solidFill>
            </a:endParaRPr>
          </a:p>
          <a:p>
            <a:pPr lvl="1"/>
            <a:r>
              <a:rPr lang="fr-FR" dirty="0" smtClean="0"/>
              <a:t>Proscrire le </a:t>
            </a:r>
            <a:r>
              <a:rPr lang="fr-FR" dirty="0" smtClean="0">
                <a:solidFill>
                  <a:srgbClr val="FFA71C"/>
                </a:solidFill>
              </a:rPr>
              <a:t>SQL Dynamique</a:t>
            </a:r>
          </a:p>
          <a:p>
            <a:pPr lvl="1"/>
            <a:r>
              <a:rPr lang="fr-FR" dirty="0" smtClean="0"/>
              <a:t>Utiliser des requêtes paramétrées</a:t>
            </a:r>
          </a:p>
          <a:p>
            <a:pPr lvl="2"/>
            <a:r>
              <a:rPr lang="fr-FR" sz="2000" dirty="0" smtClean="0"/>
              <a:t>Utilisation de </a:t>
            </a:r>
            <a:r>
              <a:rPr lang="fr-FR" sz="2000" dirty="0" err="1" smtClean="0">
                <a:solidFill>
                  <a:srgbClr val="FFA71C"/>
                </a:solidFill>
              </a:rPr>
              <a:t>SqlParameter</a:t>
            </a:r>
            <a:endParaRPr lang="fr-FR" sz="2000" dirty="0" smtClean="0">
              <a:solidFill>
                <a:srgbClr val="FFA71C"/>
              </a:solidFill>
            </a:endParaRPr>
          </a:p>
          <a:p>
            <a:pPr lvl="1"/>
            <a:r>
              <a:rPr lang="fr-FR" dirty="0" smtClean="0"/>
              <a:t>Contrôler les saisies</a:t>
            </a:r>
          </a:p>
          <a:p>
            <a:pPr lvl="2"/>
            <a:r>
              <a:rPr lang="fr-FR" sz="2000" dirty="0" smtClean="0"/>
              <a:t>Utilisation des </a:t>
            </a:r>
            <a:r>
              <a:rPr lang="fr-FR" sz="2000" dirty="0" err="1" smtClean="0">
                <a:solidFill>
                  <a:srgbClr val="FFA71C"/>
                </a:solidFill>
              </a:rPr>
              <a:t>regexp</a:t>
            </a:r>
            <a:endParaRPr lang="fr-FR" sz="2000" dirty="0" smtClean="0">
              <a:solidFill>
                <a:srgbClr val="FFA71C"/>
              </a:solidFill>
            </a:endParaRPr>
          </a:p>
          <a:p>
            <a:pPr lvl="2"/>
            <a:r>
              <a:rPr lang="fr-FR" sz="2000" dirty="0" smtClean="0"/>
              <a:t>Utilisation de QUOTENAME(), </a:t>
            </a:r>
            <a:r>
              <a:rPr lang="fr-FR" sz="2000" dirty="0" smtClean="0">
                <a:solidFill>
                  <a:srgbClr val="FFA71C"/>
                </a:solidFill>
              </a:rPr>
              <a:t>REPLACE()</a:t>
            </a:r>
            <a:endParaRPr lang="fr-FR" sz="2000" dirty="0">
              <a:solidFill>
                <a:srgbClr val="FFA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65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Surveiller</a:t>
            </a:r>
            <a:endParaRPr lang="fr-FR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Audit et monitoring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365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Surveiller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3200" b="1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Passive</a:t>
            </a:r>
            <a:endParaRPr lang="fr-FR" b="1" dirty="0" smtClean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fr-FR" dirty="0" smtClean="0"/>
              <a:t>Policy-</a:t>
            </a:r>
            <a:r>
              <a:rPr lang="fr-FR" dirty="0" err="1" smtClean="0"/>
              <a:t>based</a:t>
            </a:r>
            <a:r>
              <a:rPr lang="fr-FR" dirty="0" smtClean="0"/>
              <a:t> Management, Central Management</a:t>
            </a: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sz="3200" b="1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</a:t>
            </a:r>
            <a:endParaRPr lang="fr-FR" b="1" dirty="0" smtClean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fr-FR" dirty="0" smtClean="0"/>
              <a:t>AUDIT, Trigger DDL, Events, TRACE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79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52936"/>
            <a:ext cx="3595687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Policy-</a:t>
            </a:r>
            <a:r>
              <a:rPr lang="fr-FR" dirty="0" err="1" smtClean="0"/>
              <a:t>based</a:t>
            </a:r>
            <a:r>
              <a:rPr lang="fr-FR" dirty="0" smtClean="0"/>
              <a:t> Management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3"/>
            <a:ext cx="8103274" cy="46628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rgbClr val="FFA71C"/>
                </a:solidFill>
              </a:rPr>
              <a:t>Policy</a:t>
            </a:r>
            <a:r>
              <a:rPr lang="fr-FR" b="1" dirty="0" smtClean="0"/>
              <a:t> :</a:t>
            </a:r>
          </a:p>
          <a:p>
            <a:pPr marL="457200" lvl="1" indent="0">
              <a:buNone/>
            </a:pPr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/>
              <a:t>Evaluer des </a:t>
            </a:r>
            <a:r>
              <a:rPr lang="fr-FR" dirty="0" smtClean="0">
                <a:solidFill>
                  <a:srgbClr val="FFA71C"/>
                </a:solidFill>
              </a:rPr>
              <a:t>Conditions</a:t>
            </a:r>
            <a:r>
              <a:rPr lang="fr-FR" dirty="0" smtClean="0"/>
              <a:t> sur les </a:t>
            </a:r>
            <a:r>
              <a:rPr lang="fr-FR" dirty="0" err="1" smtClean="0">
                <a:solidFill>
                  <a:srgbClr val="FFA71C"/>
                </a:solidFill>
              </a:rPr>
              <a:t>Facets</a:t>
            </a:r>
            <a:r>
              <a:rPr lang="fr-FR" dirty="0" smtClean="0">
                <a:solidFill>
                  <a:srgbClr val="FFA71C"/>
                </a:solidFill>
              </a:rPr>
              <a:t> </a:t>
            </a:r>
            <a:r>
              <a:rPr lang="fr-FR" dirty="0" smtClean="0"/>
              <a:t>du serveur</a:t>
            </a:r>
          </a:p>
          <a:p>
            <a:endParaRPr lang="fr-FR" dirty="0" smtClean="0"/>
          </a:p>
          <a:p>
            <a:r>
              <a:rPr lang="fr-FR" dirty="0" smtClean="0"/>
              <a:t>Possibilité de les évaluer </a:t>
            </a:r>
          </a:p>
          <a:p>
            <a:pPr lvl="1"/>
            <a:r>
              <a:rPr lang="fr-FR" dirty="0" smtClean="0"/>
              <a:t>À la demande</a:t>
            </a:r>
          </a:p>
          <a:p>
            <a:pPr lvl="1"/>
            <a:r>
              <a:rPr lang="fr-FR" dirty="0" smtClean="0"/>
              <a:t>Planifiée</a:t>
            </a:r>
          </a:p>
          <a:p>
            <a:pPr lvl="1"/>
            <a:r>
              <a:rPr lang="fr-FR" dirty="0" smtClean="0"/>
              <a:t>On Change</a:t>
            </a:r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r>
              <a:rPr lang="fr-FR" dirty="0" smtClean="0"/>
              <a:t>Pensez à utiliser </a:t>
            </a:r>
            <a:r>
              <a:rPr lang="fr-FR" dirty="0" smtClean="0">
                <a:solidFill>
                  <a:srgbClr val="FFA71C"/>
                </a:solidFill>
              </a:rPr>
              <a:t>Central Management Server</a:t>
            </a:r>
            <a:r>
              <a:rPr lang="fr-FR" dirty="0" smtClean="0"/>
              <a:t> pour consolider les </a:t>
            </a:r>
            <a:r>
              <a:rPr lang="fr-FR" dirty="0" err="1" smtClean="0"/>
              <a:t>policies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42256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DDL Triggers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3"/>
            <a:ext cx="8103274" cy="4662849"/>
          </a:xfrm>
        </p:spPr>
        <p:txBody>
          <a:bodyPr>
            <a:noAutofit/>
          </a:bodyPr>
          <a:lstStyle/>
          <a:p>
            <a:r>
              <a:rPr lang="fr-FR" dirty="0" smtClean="0"/>
              <a:t>Triggers sur les instructions DDL</a:t>
            </a:r>
          </a:p>
          <a:p>
            <a:pPr lvl="1"/>
            <a:r>
              <a:rPr lang="fr-FR" dirty="0" smtClean="0"/>
              <a:t>CREATE, ALTER, DROP, etc.</a:t>
            </a:r>
          </a:p>
          <a:p>
            <a:endParaRPr lang="fr-FR" dirty="0"/>
          </a:p>
          <a:p>
            <a:r>
              <a:rPr lang="fr-FR" dirty="0" smtClean="0"/>
              <a:t>Scope </a:t>
            </a:r>
            <a:r>
              <a:rPr lang="fr-FR" dirty="0" smtClean="0">
                <a:solidFill>
                  <a:srgbClr val="FFA71C"/>
                </a:solidFill>
              </a:rPr>
              <a:t>Base de données </a:t>
            </a:r>
            <a:r>
              <a:rPr lang="fr-FR" dirty="0" smtClean="0"/>
              <a:t>ou </a:t>
            </a:r>
            <a:r>
              <a:rPr lang="fr-FR" dirty="0" smtClean="0">
                <a:solidFill>
                  <a:srgbClr val="FFA71C"/>
                </a:solidFill>
              </a:rPr>
              <a:t>Serveur</a:t>
            </a:r>
          </a:p>
          <a:p>
            <a:r>
              <a:rPr lang="fr-FR" dirty="0" smtClean="0"/>
              <a:t>Transactionnel</a:t>
            </a:r>
          </a:p>
          <a:p>
            <a:endParaRPr lang="fr-FR" dirty="0" smtClean="0"/>
          </a:p>
          <a:p>
            <a:r>
              <a:rPr lang="fr-FR" dirty="0" smtClean="0"/>
              <a:t>Permet de rajouter du code :</a:t>
            </a:r>
          </a:p>
          <a:p>
            <a:pPr lvl="1"/>
            <a:r>
              <a:rPr lang="fr-FR" dirty="0" smtClean="0"/>
              <a:t>Annulation de la transaction</a:t>
            </a:r>
          </a:p>
          <a:p>
            <a:pPr lvl="1"/>
            <a:r>
              <a:rPr lang="fr-FR" dirty="0" smtClean="0"/>
              <a:t>Application de règles métier</a:t>
            </a:r>
          </a:p>
        </p:txBody>
      </p:sp>
    </p:spTree>
    <p:extLst>
      <p:ext uri="{BB962C8B-B14F-4D97-AF65-F5344CB8AC3E}">
        <p14:creationId xmlns:p14="http://schemas.microsoft.com/office/powerpoint/2010/main" val="88856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AUDIT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3"/>
            <a:ext cx="8103274" cy="5166905"/>
          </a:xfrm>
        </p:spPr>
        <p:txBody>
          <a:bodyPr>
            <a:noAutofit/>
          </a:bodyPr>
          <a:lstStyle/>
          <a:p>
            <a:r>
              <a:rPr lang="fr-FR" dirty="0" smtClean="0"/>
              <a:t>Permet de tracer ce qu’il se passe sur un serveur</a:t>
            </a:r>
          </a:p>
          <a:p>
            <a:endParaRPr lang="fr-FR" dirty="0" smtClean="0"/>
          </a:p>
          <a:p>
            <a:r>
              <a:rPr lang="fr-FR" dirty="0" smtClean="0"/>
              <a:t>Distinction entre le lieu ou on trace et ce qu’on trace</a:t>
            </a:r>
          </a:p>
          <a:p>
            <a:pPr lvl="1"/>
            <a:r>
              <a:rPr lang="fr-FR" dirty="0" smtClean="0">
                <a:solidFill>
                  <a:srgbClr val="FFA71C"/>
                </a:solidFill>
              </a:rPr>
              <a:t>CREATE SERVER AUDIT</a:t>
            </a:r>
          </a:p>
          <a:p>
            <a:pPr lvl="1"/>
            <a:r>
              <a:rPr lang="fr-FR" dirty="0" smtClean="0">
                <a:solidFill>
                  <a:srgbClr val="FFA71C"/>
                </a:solidFill>
              </a:rPr>
              <a:t>CREATE AUDIT SPECIFICATION</a:t>
            </a:r>
          </a:p>
          <a:p>
            <a:r>
              <a:rPr lang="fr-FR" dirty="0" smtClean="0"/>
              <a:t>Granularité fine</a:t>
            </a:r>
          </a:p>
          <a:p>
            <a:pPr lvl="1"/>
            <a:r>
              <a:rPr lang="fr-FR" dirty="0" smtClean="0"/>
              <a:t>Limitation à des utilisateurs particuliers</a:t>
            </a:r>
          </a:p>
          <a:p>
            <a:pPr lvl="1"/>
            <a:r>
              <a:rPr lang="fr-FR" dirty="0" smtClean="0"/>
              <a:t>Limitation à un scope particulier (objets, actions)</a:t>
            </a:r>
          </a:p>
          <a:p>
            <a:endParaRPr lang="fr-FR" dirty="0"/>
          </a:p>
          <a:p>
            <a:r>
              <a:rPr lang="fr-FR" dirty="0" smtClean="0"/>
              <a:t>Basé sur le moteur d’événements</a:t>
            </a:r>
          </a:p>
          <a:p>
            <a:r>
              <a:rPr lang="fr-FR" dirty="0" smtClean="0"/>
              <a:t>Plus performant que la TRACE</a:t>
            </a:r>
          </a:p>
        </p:txBody>
      </p:sp>
    </p:spTree>
    <p:extLst>
      <p:ext uri="{BB962C8B-B14F-4D97-AF65-F5344CB8AC3E}">
        <p14:creationId xmlns:p14="http://schemas.microsoft.com/office/powerpoint/2010/main" val="389962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Events et TRACE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2"/>
            <a:ext cx="8429684" cy="5022889"/>
          </a:xfrm>
        </p:spPr>
        <p:txBody>
          <a:bodyPr>
            <a:normAutofit/>
          </a:bodyPr>
          <a:lstStyle/>
          <a:p>
            <a:r>
              <a:rPr lang="fr-FR" dirty="0" smtClean="0"/>
              <a:t>Le système d’événements est à la base des fonctionnalités de monitoring</a:t>
            </a:r>
          </a:p>
          <a:p>
            <a:endParaRPr lang="fr-FR" dirty="0"/>
          </a:p>
          <a:p>
            <a:r>
              <a:rPr lang="fr-FR" dirty="0" smtClean="0"/>
              <a:t>On peut utiliser les </a:t>
            </a:r>
            <a:r>
              <a:rPr lang="fr-FR" dirty="0" smtClean="0">
                <a:solidFill>
                  <a:srgbClr val="FFA71C"/>
                </a:solidFill>
              </a:rPr>
              <a:t>événements</a:t>
            </a:r>
            <a:r>
              <a:rPr lang="fr-FR" dirty="0" smtClean="0"/>
              <a:t> pour réagir dans « l’application »</a:t>
            </a:r>
          </a:p>
          <a:p>
            <a:pPr lvl="1"/>
            <a:r>
              <a:rPr lang="fr-FR" dirty="0" smtClean="0"/>
              <a:t>Traitement des événements via le </a:t>
            </a:r>
            <a:r>
              <a:rPr lang="fr-FR" dirty="0" smtClean="0">
                <a:solidFill>
                  <a:srgbClr val="FFA71C"/>
                </a:solidFill>
              </a:rPr>
              <a:t>Service Broker</a:t>
            </a:r>
          </a:p>
          <a:p>
            <a:pPr lvl="1"/>
            <a:endParaRPr lang="fr-FR" dirty="0" smtClean="0">
              <a:solidFill>
                <a:srgbClr val="FFA71C"/>
              </a:solidFill>
            </a:endParaRPr>
          </a:p>
          <a:p>
            <a:pPr lvl="1"/>
            <a:endParaRPr lang="fr-FR" dirty="0">
              <a:solidFill>
                <a:srgbClr val="FFA71C"/>
              </a:solidFill>
            </a:endParaRPr>
          </a:p>
          <a:p>
            <a:r>
              <a:rPr lang="fr-FR" dirty="0" smtClean="0"/>
              <a:t>La TRACE est </a:t>
            </a:r>
            <a:r>
              <a:rPr lang="fr-FR" dirty="0" smtClean="0">
                <a:solidFill>
                  <a:srgbClr val="FFA71C"/>
                </a:solidFill>
              </a:rPr>
              <a:t>optimisée</a:t>
            </a:r>
            <a:r>
              <a:rPr lang="fr-FR" dirty="0" smtClean="0"/>
              <a:t> pour ne pas perturber l’activité</a:t>
            </a:r>
          </a:p>
          <a:p>
            <a:pPr lvl="1"/>
            <a:r>
              <a:rPr lang="fr-FR" dirty="0" smtClean="0"/>
              <a:t>Pas de packaging XML</a:t>
            </a:r>
          </a:p>
          <a:p>
            <a:r>
              <a:rPr lang="fr-FR" dirty="0" smtClean="0"/>
              <a:t>La TRACE est exploitée en dehors de SQL Server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3717032"/>
            <a:ext cx="5400600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b="1" dirty="0">
                <a:latin typeface="Courier New" pitchFamily="49" charset="0"/>
                <a:cs typeface="Courier New" pitchFamily="49" charset="0"/>
              </a:rPr>
              <a:t>CREATE EVENT NOTIFICATION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ev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ON SERVER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FOR CREATE_DATABASE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TO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SERVICE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‘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serv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1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SSIS, SSAS, SSRS et les autres…</a:t>
            </a:r>
            <a:endParaRPr lang="fr-F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40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SSIS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packages contiennent des données sensibles</a:t>
            </a:r>
          </a:p>
          <a:p>
            <a:pPr lvl="1"/>
            <a:r>
              <a:rPr lang="fr-FR" dirty="0" smtClean="0"/>
              <a:t>Chaines de connexion</a:t>
            </a:r>
          </a:p>
          <a:p>
            <a:pPr lvl="1"/>
            <a:r>
              <a:rPr lang="fr-FR" dirty="0" smtClean="0"/>
              <a:t>Règles métiers</a:t>
            </a:r>
          </a:p>
          <a:p>
            <a:endParaRPr lang="fr-FR" dirty="0"/>
          </a:p>
          <a:p>
            <a:r>
              <a:rPr lang="fr-FR" dirty="0" smtClean="0"/>
              <a:t>Quelques règles :</a:t>
            </a:r>
          </a:p>
          <a:p>
            <a:pPr lvl="1"/>
            <a:r>
              <a:rPr lang="fr-FR" dirty="0" smtClean="0"/>
              <a:t>Protection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1"/>
            <a:r>
              <a:rPr lang="fr-FR" dirty="0" smtClean="0"/>
              <a:t>Sécurité intégrée</a:t>
            </a:r>
          </a:p>
          <a:p>
            <a:pPr lvl="1"/>
            <a:r>
              <a:rPr lang="fr-FR" dirty="0" smtClean="0"/>
              <a:t>Contrôle d’accès</a:t>
            </a:r>
          </a:p>
          <a:p>
            <a:pPr lvl="1"/>
            <a:r>
              <a:rPr lang="fr-FR" dirty="0" smtClean="0"/>
              <a:t>Utilisation de </a:t>
            </a:r>
            <a:r>
              <a:rPr lang="fr-FR" dirty="0" err="1" smtClean="0"/>
              <a:t>proxies</a:t>
            </a:r>
            <a:endParaRPr lang="fr-FR" dirty="0" smtClean="0"/>
          </a:p>
          <a:p>
            <a:pPr lvl="1"/>
            <a:endParaRPr lang="fr-FR" dirty="0"/>
          </a:p>
        </p:txBody>
      </p:sp>
      <p:pic>
        <p:nvPicPr>
          <p:cNvPr id="2050" name="Picture 2" descr="C:\Sources\PoleDGD\Ressources\Références DGD - Images\SSIS-depoli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861048"/>
            <a:ext cx="3641573" cy="260771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rnd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4833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Données &amp; canal chiffrés par défaut</a:t>
            </a:r>
          </a:p>
          <a:p>
            <a:r>
              <a:rPr lang="fr-FR" dirty="0" smtClean="0"/>
              <a:t>Authentification par sécurité intégrée</a:t>
            </a:r>
          </a:p>
          <a:p>
            <a:r>
              <a:rPr lang="fr-FR" dirty="0" smtClean="0"/>
              <a:t>Contrôle d’accès très fin (niveau cellule / objet)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lvl="1"/>
            <a:endParaRPr lang="fr-FR" dirty="0" smtClean="0"/>
          </a:p>
          <a:p>
            <a:r>
              <a:rPr lang="fr-FR" dirty="0" smtClean="0"/>
              <a:t>Attention : </a:t>
            </a:r>
          </a:p>
          <a:p>
            <a:pPr lvl="1"/>
            <a:r>
              <a:rPr lang="fr-FR" dirty="0" smtClean="0"/>
              <a:t>Source de données</a:t>
            </a:r>
          </a:p>
          <a:p>
            <a:pPr lvl="1"/>
            <a:r>
              <a:rPr lang="fr-FR" dirty="0" smtClean="0"/>
              <a:t>XMLA over HTTP </a:t>
            </a:r>
            <a:r>
              <a:rPr lang="fr-FR" dirty="0"/>
              <a:t>via IIS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SSAS</a:t>
            </a:r>
            <a:endParaRPr lang="fr-FR" dirty="0"/>
          </a:p>
        </p:txBody>
      </p:sp>
      <p:grpSp>
        <p:nvGrpSpPr>
          <p:cNvPr id="6" name="Group 5"/>
          <p:cNvGrpSpPr/>
          <p:nvPr/>
        </p:nvGrpSpPr>
        <p:grpSpPr>
          <a:xfrm>
            <a:off x="7096076" y="4523522"/>
            <a:ext cx="1745678" cy="1728192"/>
            <a:chOff x="8436895" y="4869160"/>
            <a:chExt cx="1454732" cy="1440160"/>
          </a:xfrm>
          <a:effectLst>
            <a:reflection blurRad="6350" stA="50000" endA="300" endPos="90000" dist="50800" dir="5400000" sy="-100000" algn="bl" rotWithShape="0"/>
          </a:effectLst>
        </p:grpSpPr>
        <p:grpSp>
          <p:nvGrpSpPr>
            <p:cNvPr id="5" name="Group 4"/>
            <p:cNvGrpSpPr/>
            <p:nvPr/>
          </p:nvGrpSpPr>
          <p:grpSpPr>
            <a:xfrm>
              <a:off x="8715509" y="4869160"/>
              <a:ext cx="1176118" cy="1152128"/>
              <a:chOff x="8715509" y="4869160"/>
              <a:chExt cx="1176118" cy="1152128"/>
            </a:xfrm>
          </p:grpSpPr>
          <p:sp>
            <p:nvSpPr>
              <p:cNvPr id="4" name="Cube 3"/>
              <p:cNvSpPr/>
              <p:nvPr/>
            </p:nvSpPr>
            <p:spPr>
              <a:xfrm>
                <a:off x="8715509" y="558924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Cube 7"/>
              <p:cNvSpPr/>
              <p:nvPr/>
            </p:nvSpPr>
            <p:spPr>
              <a:xfrm>
                <a:off x="9087417" y="558924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Cube 8"/>
              <p:cNvSpPr/>
              <p:nvPr/>
            </p:nvSpPr>
            <p:spPr>
              <a:xfrm>
                <a:off x="9459579" y="558924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Cube 9"/>
              <p:cNvSpPr/>
              <p:nvPr/>
            </p:nvSpPr>
            <p:spPr>
              <a:xfrm>
                <a:off x="8720154" y="522920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Cube 10"/>
              <p:cNvSpPr/>
              <p:nvPr/>
            </p:nvSpPr>
            <p:spPr>
              <a:xfrm>
                <a:off x="9087417" y="522920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Cube 11"/>
              <p:cNvSpPr/>
              <p:nvPr/>
            </p:nvSpPr>
            <p:spPr>
              <a:xfrm>
                <a:off x="9459579" y="522920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Cube 12"/>
              <p:cNvSpPr/>
              <p:nvPr/>
            </p:nvSpPr>
            <p:spPr>
              <a:xfrm>
                <a:off x="8721897" y="486916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Cube 13"/>
              <p:cNvSpPr/>
              <p:nvPr/>
            </p:nvSpPr>
            <p:spPr>
              <a:xfrm>
                <a:off x="9087417" y="486916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Cube 14"/>
              <p:cNvSpPr/>
              <p:nvPr/>
            </p:nvSpPr>
            <p:spPr>
              <a:xfrm>
                <a:off x="9459579" y="486916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577553" y="5013176"/>
              <a:ext cx="1176118" cy="1152128"/>
              <a:chOff x="8715509" y="4869160"/>
              <a:chExt cx="1176118" cy="1152128"/>
            </a:xfrm>
          </p:grpSpPr>
          <p:sp>
            <p:nvSpPr>
              <p:cNvPr id="19" name="Cube 18"/>
              <p:cNvSpPr/>
              <p:nvPr/>
            </p:nvSpPr>
            <p:spPr>
              <a:xfrm>
                <a:off x="8715509" y="558924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Cube 19"/>
              <p:cNvSpPr/>
              <p:nvPr/>
            </p:nvSpPr>
            <p:spPr>
              <a:xfrm>
                <a:off x="9087417" y="558924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Cube 20"/>
              <p:cNvSpPr/>
              <p:nvPr/>
            </p:nvSpPr>
            <p:spPr>
              <a:xfrm>
                <a:off x="9459579" y="558924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Cube 21"/>
              <p:cNvSpPr/>
              <p:nvPr/>
            </p:nvSpPr>
            <p:spPr>
              <a:xfrm>
                <a:off x="8720154" y="522920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Cube 22"/>
              <p:cNvSpPr/>
              <p:nvPr/>
            </p:nvSpPr>
            <p:spPr>
              <a:xfrm>
                <a:off x="9087417" y="522920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" name="Cube 23"/>
              <p:cNvSpPr/>
              <p:nvPr/>
            </p:nvSpPr>
            <p:spPr>
              <a:xfrm>
                <a:off x="9459579" y="522920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" name="Cube 24"/>
              <p:cNvSpPr/>
              <p:nvPr/>
            </p:nvSpPr>
            <p:spPr>
              <a:xfrm>
                <a:off x="8721897" y="486916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Cube 25"/>
              <p:cNvSpPr/>
              <p:nvPr/>
            </p:nvSpPr>
            <p:spPr>
              <a:xfrm>
                <a:off x="9087417" y="486916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" name="Cube 26"/>
              <p:cNvSpPr/>
              <p:nvPr/>
            </p:nvSpPr>
            <p:spPr>
              <a:xfrm>
                <a:off x="9459579" y="486916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8436895" y="5157192"/>
              <a:ext cx="1176118" cy="1152128"/>
              <a:chOff x="8715509" y="4869160"/>
              <a:chExt cx="1176118" cy="1152128"/>
            </a:xfrm>
          </p:grpSpPr>
          <p:sp>
            <p:nvSpPr>
              <p:cNvPr id="29" name="Cube 28"/>
              <p:cNvSpPr/>
              <p:nvPr/>
            </p:nvSpPr>
            <p:spPr>
              <a:xfrm>
                <a:off x="8715509" y="5589240"/>
                <a:ext cx="432048" cy="432048"/>
              </a:xfrm>
              <a:prstGeom prst="cub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Cube 29"/>
              <p:cNvSpPr/>
              <p:nvPr/>
            </p:nvSpPr>
            <p:spPr>
              <a:xfrm>
                <a:off x="9087417" y="558924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Cube 30"/>
              <p:cNvSpPr/>
              <p:nvPr/>
            </p:nvSpPr>
            <p:spPr>
              <a:xfrm>
                <a:off x="9459579" y="558924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Cube 31"/>
              <p:cNvSpPr/>
              <p:nvPr/>
            </p:nvSpPr>
            <p:spPr>
              <a:xfrm>
                <a:off x="8720154" y="522920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Cube 32"/>
              <p:cNvSpPr/>
              <p:nvPr/>
            </p:nvSpPr>
            <p:spPr>
              <a:xfrm>
                <a:off x="9087417" y="522920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Cube 33"/>
              <p:cNvSpPr/>
              <p:nvPr/>
            </p:nvSpPr>
            <p:spPr>
              <a:xfrm>
                <a:off x="9459579" y="522920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Cube 34"/>
              <p:cNvSpPr/>
              <p:nvPr/>
            </p:nvSpPr>
            <p:spPr>
              <a:xfrm>
                <a:off x="8721897" y="486916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" name="Cube 35"/>
              <p:cNvSpPr/>
              <p:nvPr/>
            </p:nvSpPr>
            <p:spPr>
              <a:xfrm>
                <a:off x="9087417" y="486916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7" name="Cube 36"/>
              <p:cNvSpPr/>
              <p:nvPr/>
            </p:nvSpPr>
            <p:spPr>
              <a:xfrm>
                <a:off x="9459579" y="4869160"/>
                <a:ext cx="432048" cy="432048"/>
              </a:xfrm>
              <a:prstGeom prst="cub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39" name="TextBox 38"/>
          <p:cNvSpPr txBox="1"/>
          <p:nvPr/>
        </p:nvSpPr>
        <p:spPr>
          <a:xfrm>
            <a:off x="824325" y="2686762"/>
            <a:ext cx="6625042" cy="1008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--MDX Expression</a:t>
            </a:r>
          </a:p>
          <a:p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Date].[Calendar].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CurrentMember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IS [Date].[Calendar].[Calendar Year].&amp;[2003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]</a:t>
            </a:r>
            <a:endParaRPr lang="fr-FR" sz="20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5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Authentification par sécurité </a:t>
            </a:r>
            <a:r>
              <a:rPr lang="fr-FR" dirty="0" smtClean="0"/>
              <a:t>intégrée</a:t>
            </a:r>
          </a:p>
          <a:p>
            <a:r>
              <a:rPr lang="fr-FR" dirty="0" smtClean="0"/>
              <a:t>Permissions par ACL</a:t>
            </a:r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Attention :</a:t>
            </a:r>
          </a:p>
          <a:p>
            <a:pPr lvl="1"/>
            <a:r>
              <a:rPr lang="fr-FR" dirty="0" smtClean="0"/>
              <a:t>Injection de paramètre</a:t>
            </a:r>
          </a:p>
          <a:p>
            <a:pPr lvl="1"/>
            <a:r>
              <a:rPr lang="fr-FR" dirty="0" smtClean="0"/>
              <a:t>Sources de données</a:t>
            </a:r>
          </a:p>
          <a:p>
            <a:pPr lvl="1"/>
            <a:r>
              <a:rPr lang="fr-FR" dirty="0" smtClean="0"/>
              <a:t>Base de données </a:t>
            </a:r>
            <a:r>
              <a:rPr lang="fr-FR" dirty="0" err="1" smtClean="0"/>
              <a:t>ReportServer</a:t>
            </a:r>
            <a:endParaRPr lang="fr-FR" dirty="0" smtClean="0"/>
          </a:p>
          <a:p>
            <a:pPr lvl="1"/>
            <a:r>
              <a:rPr lang="fr-FR" dirty="0" smtClean="0"/>
              <a:t>3rd party module</a:t>
            </a:r>
          </a:p>
          <a:p>
            <a:pPr lvl="1"/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SSRS</a:t>
            </a:r>
            <a:endParaRPr lang="fr-FR" dirty="0"/>
          </a:p>
        </p:txBody>
      </p:sp>
      <p:pic>
        <p:nvPicPr>
          <p:cNvPr id="38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6084168" y="3717032"/>
            <a:ext cx="2781290" cy="26175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0000" endA="300" endPos="550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2553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Réplication</a:t>
            </a:r>
          </a:p>
          <a:p>
            <a:r>
              <a:rPr lang="fr-FR" dirty="0" smtClean="0"/>
              <a:t>Log Shipping</a:t>
            </a:r>
          </a:p>
          <a:p>
            <a:r>
              <a:rPr lang="fr-FR" dirty="0" err="1" smtClean="0"/>
              <a:t>Mirroring</a:t>
            </a:r>
            <a:endParaRPr lang="fr-FR" dirty="0" smtClean="0"/>
          </a:p>
          <a:p>
            <a:r>
              <a:rPr lang="fr-FR" dirty="0" smtClean="0"/>
              <a:t>Master Data Services</a:t>
            </a:r>
          </a:p>
          <a:p>
            <a:r>
              <a:rPr lang="fr-FR" dirty="0" smtClean="0"/>
              <a:t>Service Broker</a:t>
            </a:r>
          </a:p>
          <a:p>
            <a:r>
              <a:rPr lang="fr-FR" dirty="0" smtClean="0"/>
              <a:t>Power Pivot</a:t>
            </a:r>
          </a:p>
          <a:p>
            <a:r>
              <a:rPr lang="fr-FR" dirty="0" smtClean="0"/>
              <a:t>etc.</a:t>
            </a:r>
          </a:p>
          <a:p>
            <a:pPr lvl="1"/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autres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398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Demain, DENALI !</a:t>
            </a:r>
            <a:endParaRPr lang="fr-F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07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3"/>
            <a:ext cx="8429684" cy="3294697"/>
          </a:xfrm>
        </p:spPr>
        <p:txBody>
          <a:bodyPr/>
          <a:lstStyle/>
          <a:p>
            <a:pPr marL="0" indent="0">
              <a:buNone/>
            </a:pPr>
            <a:r>
              <a:rPr lang="fr-FR" sz="2800" b="1" dirty="0" err="1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Contained</a:t>
            </a:r>
            <a:r>
              <a:rPr lang="fr-FR" sz="2800" b="1" dirty="0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800" b="1" dirty="0" err="1" smtClean="0">
                <a:solidFill>
                  <a:srgbClr val="FFA7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Databases</a:t>
            </a:r>
            <a:endParaRPr lang="fr-FR" sz="2800" b="1" dirty="0">
              <a:solidFill>
                <a:srgbClr val="FFA7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fr-FR" b="1" dirty="0"/>
          </a:p>
          <a:p>
            <a:pPr lvl="1"/>
            <a:r>
              <a:rPr lang="fr-FR" dirty="0" smtClean="0"/>
              <a:t>Séparation du lien avec l’instance</a:t>
            </a:r>
          </a:p>
          <a:p>
            <a:pPr lvl="1"/>
            <a:r>
              <a:rPr lang="fr-FR" dirty="0" smtClean="0"/>
              <a:t>Meilleure isolation de la base</a:t>
            </a:r>
          </a:p>
          <a:p>
            <a:pPr lvl="1"/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DENALI</a:t>
            </a:r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357589"/>
            <a:ext cx="5648502" cy="663699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7995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022758" cy="774720"/>
          </a:xfrm>
        </p:spPr>
        <p:txBody>
          <a:bodyPr/>
          <a:lstStyle/>
          <a:p>
            <a:r>
              <a:rPr lang="fr-FR" sz="2800" dirty="0">
                <a:solidFill>
                  <a:srgbClr val="FFA71C"/>
                </a:solidFill>
              </a:rPr>
              <a:t>MSDN</a:t>
            </a:r>
            <a:r>
              <a:rPr lang="fr-FR" sz="2800" dirty="0"/>
              <a:t> et </a:t>
            </a:r>
            <a:r>
              <a:rPr lang="fr-FR" sz="2800" dirty="0">
                <a:solidFill>
                  <a:srgbClr val="0070C0"/>
                </a:solidFill>
              </a:rPr>
              <a:t>TechNet</a:t>
            </a:r>
            <a:r>
              <a:rPr lang="fr-FR" sz="2800" dirty="0"/>
              <a:t> </a:t>
            </a:r>
            <a:r>
              <a:rPr lang="fr-FR" sz="2800" dirty="0" smtClean="0"/>
              <a:t>: l’essentiel </a:t>
            </a:r>
            <a:br>
              <a:rPr lang="fr-FR" sz="2800" dirty="0" smtClean="0"/>
            </a:br>
            <a:r>
              <a:rPr lang="fr-FR" sz="2800" dirty="0" smtClean="0"/>
              <a:t>des </a:t>
            </a:r>
            <a:r>
              <a:rPr lang="fr-FR" sz="2800" dirty="0"/>
              <a:t>ressources </a:t>
            </a:r>
            <a:r>
              <a:rPr lang="fr-FR" sz="2800" dirty="0" smtClean="0"/>
              <a:t>techniques à portée de clic</a:t>
            </a:r>
            <a:endParaRPr lang="fr-FR" sz="2800" dirty="0"/>
          </a:p>
        </p:txBody>
      </p:sp>
      <p:sp>
        <p:nvSpPr>
          <p:cNvPr id="39" name="Rectangle à coins arrondis 38"/>
          <p:cNvSpPr/>
          <p:nvPr/>
        </p:nvSpPr>
        <p:spPr>
          <a:xfrm>
            <a:off x="539552" y="5943127"/>
            <a:ext cx="3240360" cy="43820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http://technet.com</a:t>
            </a:r>
            <a:endParaRPr lang="fr-FR" b="1" dirty="0"/>
          </a:p>
        </p:txBody>
      </p:sp>
      <p:sp>
        <p:nvSpPr>
          <p:cNvPr id="40" name="Rectangle à coins arrondis 39"/>
          <p:cNvSpPr/>
          <p:nvPr/>
        </p:nvSpPr>
        <p:spPr>
          <a:xfrm>
            <a:off x="4748447" y="5943127"/>
            <a:ext cx="3207929" cy="43820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http://msdn.com</a:t>
            </a:r>
            <a:endParaRPr lang="fr-FR" b="1" dirty="0"/>
          </a:p>
        </p:txBody>
      </p:sp>
      <p:sp>
        <p:nvSpPr>
          <p:cNvPr id="43" name="Rectangle 42"/>
          <p:cNvSpPr/>
          <p:nvPr/>
        </p:nvSpPr>
        <p:spPr>
          <a:xfrm>
            <a:off x="539552" y="4965034"/>
            <a:ext cx="310311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00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fr-FR" b="1" dirty="0" smtClean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Portail administration et infrastructure pour informaticiens</a:t>
            </a:r>
            <a:endParaRPr lang="fr-FR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716016" y="4965034"/>
            <a:ext cx="252028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00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fr-FR" b="1" dirty="0" smtClean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Portail de ressources technique pour développeurs</a:t>
            </a:r>
            <a:endParaRPr lang="fr-FR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52" y="4413001"/>
            <a:ext cx="1501140" cy="40386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466168"/>
            <a:ext cx="1793911" cy="29752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568" y="785638"/>
            <a:ext cx="5728523" cy="372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713" y="971911"/>
            <a:ext cx="5589567" cy="364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48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 + Outro conféren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u classiq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age co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6555</TotalTime>
  <Words>1072</Words>
  <Application>Microsoft Office PowerPoint</Application>
  <PresentationFormat>On-screen Show (4:3)</PresentationFormat>
  <Paragraphs>348</Paragraphs>
  <Slides>39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Intro + Outro conférence</vt:lpstr>
      <vt:lpstr>Contenu classique</vt:lpstr>
      <vt:lpstr>Page code</vt:lpstr>
      <vt:lpstr>PowerPoint Presentation</vt:lpstr>
      <vt:lpstr>La Sécurité de votre SQL SERVER 2008</vt:lpstr>
      <vt:lpstr>Bewise</vt:lpstr>
      <vt:lpstr>Agenda</vt:lpstr>
      <vt:lpstr>Back to Basics</vt:lpstr>
      <vt:lpstr>Back to Basics</vt:lpstr>
      <vt:lpstr>Back to Basics</vt:lpstr>
      <vt:lpstr>Back to Basics</vt:lpstr>
      <vt:lpstr>Back to Basics</vt:lpstr>
      <vt:lpstr>Accéder</vt:lpstr>
      <vt:lpstr>Surface d’exposition</vt:lpstr>
      <vt:lpstr>Accéder à SQL Server</vt:lpstr>
      <vt:lpstr>Authentification</vt:lpstr>
      <vt:lpstr>Accéder à SQL Server</vt:lpstr>
      <vt:lpstr>Accéder à SQL Server</vt:lpstr>
      <vt:lpstr>Protéger</vt:lpstr>
      <vt:lpstr>Une histoire de clés</vt:lpstr>
      <vt:lpstr>Une histoire de clés</vt:lpstr>
      <vt:lpstr>Chiffrement des données</vt:lpstr>
      <vt:lpstr>Chiffrement des données</vt:lpstr>
      <vt:lpstr>Chiffrement des données</vt:lpstr>
      <vt:lpstr>Chiffrement des données</vt:lpstr>
      <vt:lpstr>Chiffrement des données</vt:lpstr>
      <vt:lpstr>SQL Injection</vt:lpstr>
      <vt:lpstr>Surveiller</vt:lpstr>
      <vt:lpstr>Surveiller</vt:lpstr>
      <vt:lpstr>Policy-based Management</vt:lpstr>
      <vt:lpstr>DDL Triggers</vt:lpstr>
      <vt:lpstr>AUDIT</vt:lpstr>
      <vt:lpstr>Events et TRACE</vt:lpstr>
      <vt:lpstr>SSIS, SSAS, SSRS et les autres…</vt:lpstr>
      <vt:lpstr>SSIS</vt:lpstr>
      <vt:lpstr>SSAS</vt:lpstr>
      <vt:lpstr>SSRS</vt:lpstr>
      <vt:lpstr>Les autres</vt:lpstr>
      <vt:lpstr>Demain, DENALI !</vt:lpstr>
      <vt:lpstr>DENALI</vt:lpstr>
      <vt:lpstr>MSDN et TechNet : l’essentiel  des ressources techniques à portée de clic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sécurité de votre SQL Server 2008</dc:title>
  <dc:subject>Sécurité</dc:subject>
  <dc:creator>Jean-Pierre Riehl</dc:creator>
  <cp:keywords>Sécurité, SQL Server</cp:keywords>
  <cp:lastModifiedBy>Jean-Pierre Riehl</cp:lastModifiedBy>
  <cp:revision>180</cp:revision>
  <dcterms:modified xsi:type="dcterms:W3CDTF">2011-02-12T10:23:42Z</dcterms:modified>
</cp:coreProperties>
</file>