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36" r:id="rId3"/>
    <p:sldId id="334" r:id="rId4"/>
    <p:sldId id="335" r:id="rId5"/>
    <p:sldId id="325" r:id="rId6"/>
    <p:sldId id="330" r:id="rId7"/>
    <p:sldId id="329" r:id="rId8"/>
    <p:sldId id="328" r:id="rId9"/>
    <p:sldId id="306" r:id="rId10"/>
    <p:sldId id="327" r:id="rId11"/>
    <p:sldId id="332" r:id="rId12"/>
    <p:sldId id="259" r:id="rId13"/>
    <p:sldId id="340" r:id="rId14"/>
    <p:sldId id="278" r:id="rId15"/>
    <p:sldId id="331" r:id="rId16"/>
    <p:sldId id="260" r:id="rId17"/>
    <p:sldId id="262" r:id="rId18"/>
    <p:sldId id="263" r:id="rId19"/>
    <p:sldId id="265" r:id="rId20"/>
    <p:sldId id="270" r:id="rId21"/>
    <p:sldId id="279" r:id="rId22"/>
    <p:sldId id="285" r:id="rId23"/>
    <p:sldId id="284" r:id="rId24"/>
    <p:sldId id="283" r:id="rId25"/>
    <p:sldId id="337" r:id="rId26"/>
    <p:sldId id="338" r:id="rId27"/>
    <p:sldId id="339" r:id="rId28"/>
    <p:sldId id="287" r:id="rId29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7504"/>
    <a:srgbClr val="FA7B04"/>
    <a:srgbClr val="F1A82C"/>
    <a:srgbClr val="EFA82C"/>
    <a:srgbClr val="F6A82C"/>
    <a:srgbClr val="FCA82C"/>
    <a:srgbClr val="E1A82C"/>
    <a:srgbClr val="FC9908"/>
    <a:srgbClr val="F27B04"/>
    <a:srgbClr val="FFC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5" autoAdjust="0"/>
    <p:restoredTop sz="85930" autoAdjust="0"/>
  </p:normalViewPr>
  <p:slideViewPr>
    <p:cSldViewPr>
      <p:cViewPr>
        <p:scale>
          <a:sx n="120" d="100"/>
          <a:sy n="120" d="100"/>
        </p:scale>
        <p:origin x="-127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0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8A14F6-B1D7-447D-9BE7-D6ACB83063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F32B006-5831-4088-B06A-B671104A5747}">
      <dgm:prSet phldrT="[Text]" custT="1"/>
      <dgm:spPr/>
      <dgm:t>
        <a:bodyPr/>
        <a:lstStyle/>
        <a:p>
          <a:r>
            <a:rPr lang="fr-FR" sz="2000" b="1" dirty="0" smtClean="0"/>
            <a:t>Décideurs</a:t>
          </a:r>
          <a:r>
            <a:rPr lang="fr-FR" sz="2400" dirty="0" smtClean="0"/>
            <a:t/>
          </a:r>
          <a:br>
            <a:rPr lang="fr-FR" sz="2400" dirty="0" smtClean="0"/>
          </a:br>
          <a:r>
            <a:rPr lang="fr-FR" sz="1200" dirty="0" smtClean="0"/>
            <a:t>5 à 10% des utilisateurs</a:t>
          </a:r>
          <a:endParaRPr lang="fr-FR" sz="1200" dirty="0"/>
        </a:p>
      </dgm:t>
    </dgm:pt>
    <dgm:pt modelId="{75BCD007-91A1-44CC-A2C3-268E77CB6528}" type="parTrans" cxnId="{3512C420-74C1-47CC-9379-88FA8788F475}">
      <dgm:prSet/>
      <dgm:spPr/>
      <dgm:t>
        <a:bodyPr/>
        <a:lstStyle/>
        <a:p>
          <a:endParaRPr lang="fr-FR"/>
        </a:p>
      </dgm:t>
    </dgm:pt>
    <dgm:pt modelId="{487E9CF4-4487-4244-BB02-6DD706F4EF9D}" type="sibTrans" cxnId="{3512C420-74C1-47CC-9379-88FA8788F475}">
      <dgm:prSet/>
      <dgm:spPr/>
      <dgm:t>
        <a:bodyPr/>
        <a:lstStyle/>
        <a:p>
          <a:endParaRPr lang="fr-FR"/>
        </a:p>
      </dgm:t>
    </dgm:pt>
    <dgm:pt modelId="{18FD7739-9ED0-448D-AD84-96715D841A58}">
      <dgm:prSet phldrT="[Text]" custT="1"/>
      <dgm:spPr/>
      <dgm:t>
        <a:bodyPr/>
        <a:lstStyle/>
        <a:p>
          <a:r>
            <a:rPr lang="fr-FR" sz="2000" b="1" dirty="0" smtClean="0"/>
            <a:t>Analystes</a:t>
          </a:r>
          <a:r>
            <a:rPr lang="fr-FR" sz="2400" dirty="0" smtClean="0"/>
            <a:t/>
          </a:r>
          <a:br>
            <a:rPr lang="fr-FR" sz="2400" dirty="0" smtClean="0"/>
          </a:br>
          <a:r>
            <a:rPr lang="fr-FR" sz="1200" dirty="0" smtClean="0"/>
            <a:t>15 à 25% des utilisateurs</a:t>
          </a:r>
          <a:endParaRPr lang="fr-FR" sz="1200" dirty="0"/>
        </a:p>
      </dgm:t>
    </dgm:pt>
    <dgm:pt modelId="{BDBE38EC-5263-4656-8033-1278E93987E3}" type="parTrans" cxnId="{E22DF769-690E-4614-8651-34DB2863FD10}">
      <dgm:prSet/>
      <dgm:spPr/>
      <dgm:t>
        <a:bodyPr/>
        <a:lstStyle/>
        <a:p>
          <a:endParaRPr lang="fr-FR"/>
        </a:p>
      </dgm:t>
    </dgm:pt>
    <dgm:pt modelId="{7310DBBC-533C-4C0A-978C-B8569B8140D8}" type="sibTrans" cxnId="{E22DF769-690E-4614-8651-34DB2863FD10}">
      <dgm:prSet/>
      <dgm:spPr/>
      <dgm:t>
        <a:bodyPr/>
        <a:lstStyle/>
        <a:p>
          <a:endParaRPr lang="fr-FR"/>
        </a:p>
      </dgm:t>
    </dgm:pt>
    <dgm:pt modelId="{B90BE3A6-3DD8-432F-878A-419051551FEC}">
      <dgm:prSet phldrT="[Text]" custT="1"/>
      <dgm:spPr/>
      <dgm:t>
        <a:bodyPr lIns="72000" rIns="1764000"/>
        <a:lstStyle/>
        <a:p>
          <a:r>
            <a:rPr lang="fr-FR" sz="2000" b="1" dirty="0" smtClean="0"/>
            <a:t>Consommateurs d’information</a:t>
          </a:r>
          <a:r>
            <a:rPr lang="fr-FR" sz="500" dirty="0" smtClean="0"/>
            <a:t/>
          </a:r>
          <a:br>
            <a:rPr lang="fr-FR" sz="500" dirty="0" smtClean="0"/>
          </a:br>
          <a:r>
            <a:rPr lang="fr-FR" sz="1200" dirty="0" smtClean="0"/>
            <a:t>65 à 80% des utilisateurs</a:t>
          </a:r>
        </a:p>
      </dgm:t>
    </dgm:pt>
    <dgm:pt modelId="{9FF275B2-8EF6-4AF6-B838-C6073051954C}" type="parTrans" cxnId="{748DAE9B-BE22-4FF2-BF9D-587FF5772A27}">
      <dgm:prSet/>
      <dgm:spPr/>
      <dgm:t>
        <a:bodyPr/>
        <a:lstStyle/>
        <a:p>
          <a:endParaRPr lang="fr-FR"/>
        </a:p>
      </dgm:t>
    </dgm:pt>
    <dgm:pt modelId="{4B41D25E-15C5-460C-9975-A5ADC7A01366}" type="sibTrans" cxnId="{748DAE9B-BE22-4FF2-BF9D-587FF5772A27}">
      <dgm:prSet/>
      <dgm:spPr/>
      <dgm:t>
        <a:bodyPr/>
        <a:lstStyle/>
        <a:p>
          <a:endParaRPr lang="fr-FR"/>
        </a:p>
      </dgm:t>
    </dgm:pt>
    <dgm:pt modelId="{571DAF42-7100-4C5A-AF7E-DB8C5A0E1FE9}" type="pres">
      <dgm:prSet presAssocID="{758A14F6-B1D7-447D-9BE7-D6ACB83063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5F4E96A-B5DF-44E3-BA1E-219F3E7195A3}" type="pres">
      <dgm:prSet presAssocID="{4F32B006-5831-4088-B06A-B671104A5747}" presName="parentText" presStyleLbl="node1" presStyleIdx="0" presStyleCnt="3" custScaleY="227940" custLinFactNeighborY="83838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76DBEC-437D-4F79-8FD1-309FFE994738}" type="pres">
      <dgm:prSet presAssocID="{487E9CF4-4487-4244-BB02-6DD706F4EF9D}" presName="spacer" presStyleCnt="0"/>
      <dgm:spPr/>
    </dgm:pt>
    <dgm:pt modelId="{1D44865D-598A-4EC1-B771-9FFF0E02E0F1}" type="pres">
      <dgm:prSet presAssocID="{18FD7739-9ED0-448D-AD84-96715D841A58}" presName="parentText" presStyleLbl="node1" presStyleIdx="1" presStyleCnt="3" custScaleY="205637" custLinFactNeighborY="679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31EAF5-9430-4B38-A103-8B3CD0FCB50B}" type="pres">
      <dgm:prSet presAssocID="{7310DBBC-533C-4C0A-978C-B8569B8140D8}" presName="spacer" presStyleCnt="0"/>
      <dgm:spPr/>
    </dgm:pt>
    <dgm:pt modelId="{86700747-3CCA-41D4-AD33-87C914E557AA}" type="pres">
      <dgm:prSet presAssocID="{B90BE3A6-3DD8-432F-878A-419051551FEC}" presName="parentText" presStyleLbl="node1" presStyleIdx="2" presStyleCnt="3" custScaleY="286377" custLinFactNeighborY="-9581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E12B79D-1E63-4C53-A651-2C40D5C74D41}" type="presOf" srcId="{4F32B006-5831-4088-B06A-B671104A5747}" destId="{35F4E96A-B5DF-44E3-BA1E-219F3E7195A3}" srcOrd="0" destOrd="0" presId="urn:microsoft.com/office/officeart/2005/8/layout/vList2"/>
    <dgm:cxn modelId="{3512C420-74C1-47CC-9379-88FA8788F475}" srcId="{758A14F6-B1D7-447D-9BE7-D6ACB83063E3}" destId="{4F32B006-5831-4088-B06A-B671104A5747}" srcOrd="0" destOrd="0" parTransId="{75BCD007-91A1-44CC-A2C3-268E77CB6528}" sibTransId="{487E9CF4-4487-4244-BB02-6DD706F4EF9D}"/>
    <dgm:cxn modelId="{E22DF769-690E-4614-8651-34DB2863FD10}" srcId="{758A14F6-B1D7-447D-9BE7-D6ACB83063E3}" destId="{18FD7739-9ED0-448D-AD84-96715D841A58}" srcOrd="1" destOrd="0" parTransId="{BDBE38EC-5263-4656-8033-1278E93987E3}" sibTransId="{7310DBBC-533C-4C0A-978C-B8569B8140D8}"/>
    <dgm:cxn modelId="{3314D9B1-F45A-4723-B01A-A33DF4EBD948}" type="presOf" srcId="{B90BE3A6-3DD8-432F-878A-419051551FEC}" destId="{86700747-3CCA-41D4-AD33-87C914E557AA}" srcOrd="0" destOrd="0" presId="urn:microsoft.com/office/officeart/2005/8/layout/vList2"/>
    <dgm:cxn modelId="{2ACF0AFF-9CF4-4AB3-B5AC-21BB5BD15C6B}" type="presOf" srcId="{758A14F6-B1D7-447D-9BE7-D6ACB83063E3}" destId="{571DAF42-7100-4C5A-AF7E-DB8C5A0E1FE9}" srcOrd="0" destOrd="0" presId="urn:microsoft.com/office/officeart/2005/8/layout/vList2"/>
    <dgm:cxn modelId="{748DAE9B-BE22-4FF2-BF9D-587FF5772A27}" srcId="{758A14F6-B1D7-447D-9BE7-D6ACB83063E3}" destId="{B90BE3A6-3DD8-432F-878A-419051551FEC}" srcOrd="2" destOrd="0" parTransId="{9FF275B2-8EF6-4AF6-B838-C6073051954C}" sibTransId="{4B41D25E-15C5-460C-9975-A5ADC7A01366}"/>
    <dgm:cxn modelId="{99C2BDE2-1C40-415A-9183-A45FF1BFB864}" type="presOf" srcId="{18FD7739-9ED0-448D-AD84-96715D841A58}" destId="{1D44865D-598A-4EC1-B771-9FFF0E02E0F1}" srcOrd="0" destOrd="0" presId="urn:microsoft.com/office/officeart/2005/8/layout/vList2"/>
    <dgm:cxn modelId="{10FEBD99-999F-4C0D-83E2-97E0BABF8027}" type="presParOf" srcId="{571DAF42-7100-4C5A-AF7E-DB8C5A0E1FE9}" destId="{35F4E96A-B5DF-44E3-BA1E-219F3E7195A3}" srcOrd="0" destOrd="0" presId="urn:microsoft.com/office/officeart/2005/8/layout/vList2"/>
    <dgm:cxn modelId="{ABD20142-06BE-4778-819B-73E35D4D65BF}" type="presParOf" srcId="{571DAF42-7100-4C5A-AF7E-DB8C5A0E1FE9}" destId="{BE76DBEC-437D-4F79-8FD1-309FFE994738}" srcOrd="1" destOrd="0" presId="urn:microsoft.com/office/officeart/2005/8/layout/vList2"/>
    <dgm:cxn modelId="{BF4F4322-5956-4CD3-AA9D-7E8D73DD8B5A}" type="presParOf" srcId="{571DAF42-7100-4C5A-AF7E-DB8C5A0E1FE9}" destId="{1D44865D-598A-4EC1-B771-9FFF0E02E0F1}" srcOrd="2" destOrd="0" presId="urn:microsoft.com/office/officeart/2005/8/layout/vList2"/>
    <dgm:cxn modelId="{CBE06B21-6E1D-4B66-8CF2-C45E78969D33}" type="presParOf" srcId="{571DAF42-7100-4C5A-AF7E-DB8C5A0E1FE9}" destId="{8031EAF5-9430-4B38-A103-8B3CD0FCB50B}" srcOrd="3" destOrd="0" presId="urn:microsoft.com/office/officeart/2005/8/layout/vList2"/>
    <dgm:cxn modelId="{2FDE7404-5556-4614-8EA4-FAA932271BCE}" type="presParOf" srcId="{571DAF42-7100-4C5A-AF7E-DB8C5A0E1FE9}" destId="{86700747-3CCA-41D4-AD33-87C914E557A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9F1088-A5F5-4C2B-9C9F-61E10553B70D}" type="doc">
      <dgm:prSet loTypeId="urn:microsoft.com/office/officeart/2005/8/layout/hProcess4" loCatId="process" qsTypeId="urn:microsoft.com/office/officeart/2005/8/quickstyle/simple5" qsCatId="simple" csTypeId="urn:microsoft.com/office/officeart/2005/8/colors/accent1_5" csCatId="accent1" phldr="1"/>
      <dgm:spPr/>
    </dgm:pt>
    <dgm:pt modelId="{42A92DED-B947-4E05-8B0D-B2B704F22F0A}">
      <dgm:prSet phldrT="[Text]"/>
      <dgm:spPr/>
      <dgm:t>
        <a:bodyPr/>
        <a:lstStyle/>
        <a:p>
          <a:r>
            <a:rPr lang="fr-FR" dirty="0" smtClean="0"/>
            <a:t>Collecter </a:t>
          </a:r>
          <a:endParaRPr lang="fr-FR" dirty="0"/>
        </a:p>
      </dgm:t>
    </dgm:pt>
    <dgm:pt modelId="{32D732C5-DDF0-4B99-B0CF-1583B7595AC2}" type="parTrans" cxnId="{BB78A665-6ADB-4244-A532-22D307EE8E5D}">
      <dgm:prSet/>
      <dgm:spPr/>
      <dgm:t>
        <a:bodyPr/>
        <a:lstStyle/>
        <a:p>
          <a:endParaRPr lang="fr-FR"/>
        </a:p>
      </dgm:t>
    </dgm:pt>
    <dgm:pt modelId="{8617B0D6-191D-4935-9AFD-88DB0C1AD984}" type="sibTrans" cxnId="{BB78A665-6ADB-4244-A532-22D307EE8E5D}">
      <dgm:prSet/>
      <dgm:spPr/>
      <dgm:t>
        <a:bodyPr/>
        <a:lstStyle/>
        <a:p>
          <a:endParaRPr lang="fr-FR"/>
        </a:p>
      </dgm:t>
    </dgm:pt>
    <dgm:pt modelId="{1ABB29D8-451E-4851-B435-B27B976F4D9E}">
      <dgm:prSet phldrT="[Text]"/>
      <dgm:spPr/>
      <dgm:t>
        <a:bodyPr/>
        <a:lstStyle/>
        <a:p>
          <a:r>
            <a:rPr lang="fr-FR" dirty="0" smtClean="0"/>
            <a:t>Qualifier, intégrer</a:t>
          </a:r>
          <a:endParaRPr lang="fr-FR" dirty="0"/>
        </a:p>
      </dgm:t>
    </dgm:pt>
    <dgm:pt modelId="{928F1CD0-AAB4-4167-9AE4-68E10E9D311A}" type="parTrans" cxnId="{A6CD1D3C-5016-4D41-B2E8-F4E20F10F1CC}">
      <dgm:prSet/>
      <dgm:spPr/>
      <dgm:t>
        <a:bodyPr/>
        <a:lstStyle/>
        <a:p>
          <a:endParaRPr lang="fr-FR"/>
        </a:p>
      </dgm:t>
    </dgm:pt>
    <dgm:pt modelId="{66B0D2EF-77E3-4D38-ACDD-313B10C1E63A}" type="sibTrans" cxnId="{A6CD1D3C-5016-4D41-B2E8-F4E20F10F1CC}">
      <dgm:prSet/>
      <dgm:spPr/>
      <dgm:t>
        <a:bodyPr/>
        <a:lstStyle/>
        <a:p>
          <a:endParaRPr lang="fr-FR"/>
        </a:p>
      </dgm:t>
    </dgm:pt>
    <dgm:pt modelId="{AD4116F4-CB18-46DD-BD04-DB342CE6266C}">
      <dgm:prSet phldrT="[Text]"/>
      <dgm:spPr/>
      <dgm:t>
        <a:bodyPr/>
        <a:lstStyle/>
        <a:p>
          <a:r>
            <a:rPr lang="fr-FR" dirty="0" smtClean="0"/>
            <a:t>Analyser</a:t>
          </a:r>
          <a:endParaRPr lang="fr-FR" dirty="0"/>
        </a:p>
      </dgm:t>
    </dgm:pt>
    <dgm:pt modelId="{8B682E4E-2778-430B-B3EB-A589F8A2CC8B}" type="parTrans" cxnId="{BFBEADB8-DD17-4379-807E-1C46F26678CA}">
      <dgm:prSet/>
      <dgm:spPr/>
      <dgm:t>
        <a:bodyPr/>
        <a:lstStyle/>
        <a:p>
          <a:endParaRPr lang="fr-FR"/>
        </a:p>
      </dgm:t>
    </dgm:pt>
    <dgm:pt modelId="{72BF9F0E-7B14-4528-95FA-BA56825073AA}" type="sibTrans" cxnId="{BFBEADB8-DD17-4379-807E-1C46F26678CA}">
      <dgm:prSet/>
      <dgm:spPr/>
      <dgm:t>
        <a:bodyPr/>
        <a:lstStyle/>
        <a:p>
          <a:endParaRPr lang="fr-FR"/>
        </a:p>
      </dgm:t>
    </dgm:pt>
    <dgm:pt modelId="{02703C6A-618F-4B45-BEE2-BDA4BB508FEF}">
      <dgm:prSet phldrT="[Text]"/>
      <dgm:spPr/>
      <dgm:t>
        <a:bodyPr/>
        <a:lstStyle/>
        <a:p>
          <a:r>
            <a:rPr lang="fr-FR" dirty="0" smtClean="0"/>
            <a:t>Présenter</a:t>
          </a:r>
          <a:endParaRPr lang="fr-FR" dirty="0"/>
        </a:p>
      </dgm:t>
    </dgm:pt>
    <dgm:pt modelId="{648AB5DC-0057-4328-B33D-A74E92420029}" type="parTrans" cxnId="{02EAF088-C895-4C16-9E3E-7E4907770C5B}">
      <dgm:prSet/>
      <dgm:spPr/>
      <dgm:t>
        <a:bodyPr/>
        <a:lstStyle/>
        <a:p>
          <a:endParaRPr lang="fr-FR"/>
        </a:p>
      </dgm:t>
    </dgm:pt>
    <dgm:pt modelId="{7A849768-7954-4CCA-B0C1-42E818A745A4}" type="sibTrans" cxnId="{02EAF088-C895-4C16-9E3E-7E4907770C5B}">
      <dgm:prSet/>
      <dgm:spPr/>
      <dgm:t>
        <a:bodyPr/>
        <a:lstStyle/>
        <a:p>
          <a:endParaRPr lang="fr-FR"/>
        </a:p>
      </dgm:t>
    </dgm:pt>
    <dgm:pt modelId="{FE4BBE4F-FB9E-43C7-B995-250F29C210BB}" type="pres">
      <dgm:prSet presAssocID="{869F1088-A5F5-4C2B-9C9F-61E10553B70D}" presName="Name0" presStyleCnt="0">
        <dgm:presLayoutVars>
          <dgm:dir/>
          <dgm:animLvl val="lvl"/>
          <dgm:resizeHandles val="exact"/>
        </dgm:presLayoutVars>
      </dgm:prSet>
      <dgm:spPr/>
    </dgm:pt>
    <dgm:pt modelId="{117236AE-3359-4FFF-8E82-DA58221398DF}" type="pres">
      <dgm:prSet presAssocID="{869F1088-A5F5-4C2B-9C9F-61E10553B70D}" presName="tSp" presStyleCnt="0"/>
      <dgm:spPr/>
    </dgm:pt>
    <dgm:pt modelId="{418706A9-AB59-4AC2-AEB4-ADD68196FCC9}" type="pres">
      <dgm:prSet presAssocID="{869F1088-A5F5-4C2B-9C9F-61E10553B70D}" presName="bSp" presStyleCnt="0"/>
      <dgm:spPr/>
    </dgm:pt>
    <dgm:pt modelId="{8D17CED2-F7D1-4DAF-BE98-0DB17B42C2B3}" type="pres">
      <dgm:prSet presAssocID="{869F1088-A5F5-4C2B-9C9F-61E10553B70D}" presName="process" presStyleCnt="0"/>
      <dgm:spPr/>
    </dgm:pt>
    <dgm:pt modelId="{E8A28397-90BF-45CD-B1FF-7BC61D03E866}" type="pres">
      <dgm:prSet presAssocID="{42A92DED-B947-4E05-8B0D-B2B704F22F0A}" presName="composite1" presStyleCnt="0"/>
      <dgm:spPr/>
    </dgm:pt>
    <dgm:pt modelId="{3697ABC8-8656-4643-9F36-3A896CF1D4A5}" type="pres">
      <dgm:prSet presAssocID="{42A92DED-B947-4E05-8B0D-B2B704F22F0A}" presName="dummyNode1" presStyleLbl="node1" presStyleIdx="0" presStyleCnt="4"/>
      <dgm:spPr/>
    </dgm:pt>
    <dgm:pt modelId="{202C9F32-9B09-495E-A826-68F08AB8A2DE}" type="pres">
      <dgm:prSet presAssocID="{42A92DED-B947-4E05-8B0D-B2B704F22F0A}" presName="childNode1" presStyleLbl="bgAcc1" presStyleIdx="0" presStyleCnt="4">
        <dgm:presLayoutVars>
          <dgm:bulletEnabled val="1"/>
        </dgm:presLayoutVars>
      </dgm:prSet>
      <dgm:spPr/>
    </dgm:pt>
    <dgm:pt modelId="{2DA748CF-299C-4C0D-8787-F5850A1834EF}" type="pres">
      <dgm:prSet presAssocID="{42A92DED-B947-4E05-8B0D-B2B704F22F0A}" presName="childNode1tx" presStyleLbl="bgAcc1" presStyleIdx="0" presStyleCnt="4">
        <dgm:presLayoutVars>
          <dgm:bulletEnabled val="1"/>
        </dgm:presLayoutVars>
      </dgm:prSet>
      <dgm:spPr/>
    </dgm:pt>
    <dgm:pt modelId="{8C97C709-4E66-4B78-9737-A1BF7C5DAD92}" type="pres">
      <dgm:prSet presAssocID="{42A92DED-B947-4E05-8B0D-B2B704F22F0A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1EC88A2-5746-4750-BD17-04A7BAA6C4B0}" type="pres">
      <dgm:prSet presAssocID="{42A92DED-B947-4E05-8B0D-B2B704F22F0A}" presName="connSite1" presStyleCnt="0"/>
      <dgm:spPr/>
    </dgm:pt>
    <dgm:pt modelId="{4BC00C12-C8B0-471C-8AE3-C6264084971A}" type="pres">
      <dgm:prSet presAssocID="{8617B0D6-191D-4935-9AFD-88DB0C1AD984}" presName="Name9" presStyleLbl="sibTrans2D1" presStyleIdx="0" presStyleCnt="3"/>
      <dgm:spPr/>
      <dgm:t>
        <a:bodyPr/>
        <a:lstStyle/>
        <a:p>
          <a:endParaRPr lang="fr-FR"/>
        </a:p>
      </dgm:t>
    </dgm:pt>
    <dgm:pt modelId="{F6E405AE-32F4-44CF-80DF-2CBC1F22C363}" type="pres">
      <dgm:prSet presAssocID="{1ABB29D8-451E-4851-B435-B27B976F4D9E}" presName="composite2" presStyleCnt="0"/>
      <dgm:spPr/>
    </dgm:pt>
    <dgm:pt modelId="{2557B63F-9421-4420-9FA8-7238AD4D6646}" type="pres">
      <dgm:prSet presAssocID="{1ABB29D8-451E-4851-B435-B27B976F4D9E}" presName="dummyNode2" presStyleLbl="node1" presStyleIdx="0" presStyleCnt="4"/>
      <dgm:spPr/>
    </dgm:pt>
    <dgm:pt modelId="{285801E6-8D72-4E58-9A58-87A3B72BBBFB}" type="pres">
      <dgm:prSet presAssocID="{1ABB29D8-451E-4851-B435-B27B976F4D9E}" presName="childNode2" presStyleLbl="bgAcc1" presStyleIdx="1" presStyleCnt="4">
        <dgm:presLayoutVars>
          <dgm:bulletEnabled val="1"/>
        </dgm:presLayoutVars>
      </dgm:prSet>
      <dgm:spPr/>
    </dgm:pt>
    <dgm:pt modelId="{865BA67D-7914-4A5D-A2FA-73FBEDE859E4}" type="pres">
      <dgm:prSet presAssocID="{1ABB29D8-451E-4851-B435-B27B976F4D9E}" presName="childNode2tx" presStyleLbl="bgAcc1" presStyleIdx="1" presStyleCnt="4">
        <dgm:presLayoutVars>
          <dgm:bulletEnabled val="1"/>
        </dgm:presLayoutVars>
      </dgm:prSet>
      <dgm:spPr/>
    </dgm:pt>
    <dgm:pt modelId="{27D4C7C0-3242-490F-AD30-2DE8B322C948}" type="pres">
      <dgm:prSet presAssocID="{1ABB29D8-451E-4851-B435-B27B976F4D9E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31699B-FA22-4A5D-A7C6-2739421BBD6B}" type="pres">
      <dgm:prSet presAssocID="{1ABB29D8-451E-4851-B435-B27B976F4D9E}" presName="connSite2" presStyleCnt="0"/>
      <dgm:spPr/>
    </dgm:pt>
    <dgm:pt modelId="{EA3F174A-D090-41A3-A813-3BFCB292C337}" type="pres">
      <dgm:prSet presAssocID="{66B0D2EF-77E3-4D38-ACDD-313B10C1E63A}" presName="Name18" presStyleLbl="sibTrans2D1" presStyleIdx="1" presStyleCnt="3"/>
      <dgm:spPr/>
      <dgm:t>
        <a:bodyPr/>
        <a:lstStyle/>
        <a:p>
          <a:endParaRPr lang="fr-FR"/>
        </a:p>
      </dgm:t>
    </dgm:pt>
    <dgm:pt modelId="{32E14B96-FC36-4BD4-8155-70D11D04784B}" type="pres">
      <dgm:prSet presAssocID="{AD4116F4-CB18-46DD-BD04-DB342CE6266C}" presName="composite1" presStyleCnt="0"/>
      <dgm:spPr/>
    </dgm:pt>
    <dgm:pt modelId="{079F131D-6FC7-4294-9143-6F468E31FA26}" type="pres">
      <dgm:prSet presAssocID="{AD4116F4-CB18-46DD-BD04-DB342CE6266C}" presName="dummyNode1" presStyleLbl="node1" presStyleIdx="1" presStyleCnt="4"/>
      <dgm:spPr/>
    </dgm:pt>
    <dgm:pt modelId="{F599BF63-9935-4EAD-AFE3-92CF04E3A6FB}" type="pres">
      <dgm:prSet presAssocID="{AD4116F4-CB18-46DD-BD04-DB342CE6266C}" presName="childNode1" presStyleLbl="bgAcc1" presStyleIdx="2" presStyleCnt="4">
        <dgm:presLayoutVars>
          <dgm:bulletEnabled val="1"/>
        </dgm:presLayoutVars>
      </dgm:prSet>
      <dgm:spPr/>
    </dgm:pt>
    <dgm:pt modelId="{53069052-3602-48F3-B22A-D28F3904E6AF}" type="pres">
      <dgm:prSet presAssocID="{AD4116F4-CB18-46DD-BD04-DB342CE6266C}" presName="childNode1tx" presStyleLbl="bgAcc1" presStyleIdx="2" presStyleCnt="4">
        <dgm:presLayoutVars>
          <dgm:bulletEnabled val="1"/>
        </dgm:presLayoutVars>
      </dgm:prSet>
      <dgm:spPr/>
    </dgm:pt>
    <dgm:pt modelId="{2F48C435-F442-4C7E-AC5F-9A63DD344586}" type="pres">
      <dgm:prSet presAssocID="{AD4116F4-CB18-46DD-BD04-DB342CE6266C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F56EDF-D431-4A5F-A3E6-11ED34BCCCC8}" type="pres">
      <dgm:prSet presAssocID="{AD4116F4-CB18-46DD-BD04-DB342CE6266C}" presName="connSite1" presStyleCnt="0"/>
      <dgm:spPr/>
    </dgm:pt>
    <dgm:pt modelId="{35D02008-7A4C-47E7-B1C1-9B9051EB03C9}" type="pres">
      <dgm:prSet presAssocID="{72BF9F0E-7B14-4528-95FA-BA56825073AA}" presName="Name9" presStyleLbl="sibTrans2D1" presStyleIdx="2" presStyleCnt="3"/>
      <dgm:spPr/>
      <dgm:t>
        <a:bodyPr/>
        <a:lstStyle/>
        <a:p>
          <a:endParaRPr lang="fr-FR"/>
        </a:p>
      </dgm:t>
    </dgm:pt>
    <dgm:pt modelId="{2A8D2E61-A28E-4685-A668-EFE62A2B4443}" type="pres">
      <dgm:prSet presAssocID="{02703C6A-618F-4B45-BEE2-BDA4BB508FEF}" presName="composite2" presStyleCnt="0"/>
      <dgm:spPr/>
    </dgm:pt>
    <dgm:pt modelId="{ECA65AD1-C983-42E9-947F-F8B9D91BCC11}" type="pres">
      <dgm:prSet presAssocID="{02703C6A-618F-4B45-BEE2-BDA4BB508FEF}" presName="dummyNode2" presStyleLbl="node1" presStyleIdx="2" presStyleCnt="4"/>
      <dgm:spPr/>
    </dgm:pt>
    <dgm:pt modelId="{AAF736D3-962D-45D9-AEDB-EC5687327341}" type="pres">
      <dgm:prSet presAssocID="{02703C6A-618F-4B45-BEE2-BDA4BB508FEF}" presName="childNode2" presStyleLbl="bgAcc1" presStyleIdx="3" presStyleCnt="4">
        <dgm:presLayoutVars>
          <dgm:bulletEnabled val="1"/>
        </dgm:presLayoutVars>
      </dgm:prSet>
      <dgm:spPr/>
    </dgm:pt>
    <dgm:pt modelId="{540F6960-34E2-49A7-86C3-71620C63A9ED}" type="pres">
      <dgm:prSet presAssocID="{02703C6A-618F-4B45-BEE2-BDA4BB508FEF}" presName="childNode2tx" presStyleLbl="bgAcc1" presStyleIdx="3" presStyleCnt="4">
        <dgm:presLayoutVars>
          <dgm:bulletEnabled val="1"/>
        </dgm:presLayoutVars>
      </dgm:prSet>
      <dgm:spPr/>
    </dgm:pt>
    <dgm:pt modelId="{7D470734-EF12-4939-9CD6-58B3A0D75873}" type="pres">
      <dgm:prSet presAssocID="{02703C6A-618F-4B45-BEE2-BDA4BB508FE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034C09-268E-457F-821D-669D617A39D1}" type="pres">
      <dgm:prSet presAssocID="{02703C6A-618F-4B45-BEE2-BDA4BB508FEF}" presName="connSite2" presStyleCnt="0"/>
      <dgm:spPr/>
    </dgm:pt>
  </dgm:ptLst>
  <dgm:cxnLst>
    <dgm:cxn modelId="{BB78A665-6ADB-4244-A532-22D307EE8E5D}" srcId="{869F1088-A5F5-4C2B-9C9F-61E10553B70D}" destId="{42A92DED-B947-4E05-8B0D-B2B704F22F0A}" srcOrd="0" destOrd="0" parTransId="{32D732C5-DDF0-4B99-B0CF-1583B7595AC2}" sibTransId="{8617B0D6-191D-4935-9AFD-88DB0C1AD984}"/>
    <dgm:cxn modelId="{87A04C22-C8CC-4D12-A299-69B1AB54D425}" type="presOf" srcId="{8617B0D6-191D-4935-9AFD-88DB0C1AD984}" destId="{4BC00C12-C8B0-471C-8AE3-C6264084971A}" srcOrd="0" destOrd="0" presId="urn:microsoft.com/office/officeart/2005/8/layout/hProcess4"/>
    <dgm:cxn modelId="{FB8EF0CD-1CF0-4183-A901-473FE018E7F5}" type="presOf" srcId="{66B0D2EF-77E3-4D38-ACDD-313B10C1E63A}" destId="{EA3F174A-D090-41A3-A813-3BFCB292C337}" srcOrd="0" destOrd="0" presId="urn:microsoft.com/office/officeart/2005/8/layout/hProcess4"/>
    <dgm:cxn modelId="{63D1132B-91BF-4284-8209-17EE28914ED8}" type="presOf" srcId="{02703C6A-618F-4B45-BEE2-BDA4BB508FEF}" destId="{7D470734-EF12-4939-9CD6-58B3A0D75873}" srcOrd="0" destOrd="0" presId="urn:microsoft.com/office/officeart/2005/8/layout/hProcess4"/>
    <dgm:cxn modelId="{A6CD1D3C-5016-4D41-B2E8-F4E20F10F1CC}" srcId="{869F1088-A5F5-4C2B-9C9F-61E10553B70D}" destId="{1ABB29D8-451E-4851-B435-B27B976F4D9E}" srcOrd="1" destOrd="0" parTransId="{928F1CD0-AAB4-4167-9AE4-68E10E9D311A}" sibTransId="{66B0D2EF-77E3-4D38-ACDD-313B10C1E63A}"/>
    <dgm:cxn modelId="{BFBEADB8-DD17-4379-807E-1C46F26678CA}" srcId="{869F1088-A5F5-4C2B-9C9F-61E10553B70D}" destId="{AD4116F4-CB18-46DD-BD04-DB342CE6266C}" srcOrd="2" destOrd="0" parTransId="{8B682E4E-2778-430B-B3EB-A589F8A2CC8B}" sibTransId="{72BF9F0E-7B14-4528-95FA-BA56825073AA}"/>
    <dgm:cxn modelId="{02EAF088-C895-4C16-9E3E-7E4907770C5B}" srcId="{869F1088-A5F5-4C2B-9C9F-61E10553B70D}" destId="{02703C6A-618F-4B45-BEE2-BDA4BB508FEF}" srcOrd="3" destOrd="0" parTransId="{648AB5DC-0057-4328-B33D-A74E92420029}" sibTransId="{7A849768-7954-4CCA-B0C1-42E818A745A4}"/>
    <dgm:cxn modelId="{9B5ADEE0-D697-4D2A-8D97-E4A91346517C}" type="presOf" srcId="{72BF9F0E-7B14-4528-95FA-BA56825073AA}" destId="{35D02008-7A4C-47E7-B1C1-9B9051EB03C9}" srcOrd="0" destOrd="0" presId="urn:microsoft.com/office/officeart/2005/8/layout/hProcess4"/>
    <dgm:cxn modelId="{658F6F5B-4F91-4DEF-93C4-AD4F7E5D1E89}" type="presOf" srcId="{869F1088-A5F5-4C2B-9C9F-61E10553B70D}" destId="{FE4BBE4F-FB9E-43C7-B995-250F29C210BB}" srcOrd="0" destOrd="0" presId="urn:microsoft.com/office/officeart/2005/8/layout/hProcess4"/>
    <dgm:cxn modelId="{C2FBB447-63F4-4FD9-8F12-5636EC8D008C}" type="presOf" srcId="{AD4116F4-CB18-46DD-BD04-DB342CE6266C}" destId="{2F48C435-F442-4C7E-AC5F-9A63DD344586}" srcOrd="0" destOrd="0" presId="urn:microsoft.com/office/officeart/2005/8/layout/hProcess4"/>
    <dgm:cxn modelId="{634D9D8B-8D40-4121-BB77-7DB277839749}" type="presOf" srcId="{42A92DED-B947-4E05-8B0D-B2B704F22F0A}" destId="{8C97C709-4E66-4B78-9737-A1BF7C5DAD92}" srcOrd="0" destOrd="0" presId="urn:microsoft.com/office/officeart/2005/8/layout/hProcess4"/>
    <dgm:cxn modelId="{D72C462F-79F4-4594-BFA1-AACD02034092}" type="presOf" srcId="{1ABB29D8-451E-4851-B435-B27B976F4D9E}" destId="{27D4C7C0-3242-490F-AD30-2DE8B322C948}" srcOrd="0" destOrd="0" presId="urn:microsoft.com/office/officeart/2005/8/layout/hProcess4"/>
    <dgm:cxn modelId="{FD93C463-8E72-4155-A25F-735BC09A09E2}" type="presParOf" srcId="{FE4BBE4F-FB9E-43C7-B995-250F29C210BB}" destId="{117236AE-3359-4FFF-8E82-DA58221398DF}" srcOrd="0" destOrd="0" presId="urn:microsoft.com/office/officeart/2005/8/layout/hProcess4"/>
    <dgm:cxn modelId="{2F893575-F22E-4117-B3E2-4C8009290643}" type="presParOf" srcId="{FE4BBE4F-FB9E-43C7-B995-250F29C210BB}" destId="{418706A9-AB59-4AC2-AEB4-ADD68196FCC9}" srcOrd="1" destOrd="0" presId="urn:microsoft.com/office/officeart/2005/8/layout/hProcess4"/>
    <dgm:cxn modelId="{E30AE28C-110D-49CA-AA4F-8ED5DABCF501}" type="presParOf" srcId="{FE4BBE4F-FB9E-43C7-B995-250F29C210BB}" destId="{8D17CED2-F7D1-4DAF-BE98-0DB17B42C2B3}" srcOrd="2" destOrd="0" presId="urn:microsoft.com/office/officeart/2005/8/layout/hProcess4"/>
    <dgm:cxn modelId="{229EDD5F-90F0-4674-8AE4-678B6E8B70BD}" type="presParOf" srcId="{8D17CED2-F7D1-4DAF-BE98-0DB17B42C2B3}" destId="{E8A28397-90BF-45CD-B1FF-7BC61D03E866}" srcOrd="0" destOrd="0" presId="urn:microsoft.com/office/officeart/2005/8/layout/hProcess4"/>
    <dgm:cxn modelId="{99100FD9-562A-4C57-9D3C-1F4ECCBAF21C}" type="presParOf" srcId="{E8A28397-90BF-45CD-B1FF-7BC61D03E866}" destId="{3697ABC8-8656-4643-9F36-3A896CF1D4A5}" srcOrd="0" destOrd="0" presId="urn:microsoft.com/office/officeart/2005/8/layout/hProcess4"/>
    <dgm:cxn modelId="{AD325360-BA44-4DDB-A0A0-A9CEBA1B7909}" type="presParOf" srcId="{E8A28397-90BF-45CD-B1FF-7BC61D03E866}" destId="{202C9F32-9B09-495E-A826-68F08AB8A2DE}" srcOrd="1" destOrd="0" presId="urn:microsoft.com/office/officeart/2005/8/layout/hProcess4"/>
    <dgm:cxn modelId="{49BB072E-353C-4A59-A5C6-58864DDB966E}" type="presParOf" srcId="{E8A28397-90BF-45CD-B1FF-7BC61D03E866}" destId="{2DA748CF-299C-4C0D-8787-F5850A1834EF}" srcOrd="2" destOrd="0" presId="urn:microsoft.com/office/officeart/2005/8/layout/hProcess4"/>
    <dgm:cxn modelId="{0354695C-E390-4A09-8BED-025B8DBE061C}" type="presParOf" srcId="{E8A28397-90BF-45CD-B1FF-7BC61D03E866}" destId="{8C97C709-4E66-4B78-9737-A1BF7C5DAD92}" srcOrd="3" destOrd="0" presId="urn:microsoft.com/office/officeart/2005/8/layout/hProcess4"/>
    <dgm:cxn modelId="{6E40A529-2722-4B9F-B7B5-F712DD04C52B}" type="presParOf" srcId="{E8A28397-90BF-45CD-B1FF-7BC61D03E866}" destId="{71EC88A2-5746-4750-BD17-04A7BAA6C4B0}" srcOrd="4" destOrd="0" presId="urn:microsoft.com/office/officeart/2005/8/layout/hProcess4"/>
    <dgm:cxn modelId="{D5EE5261-BEAC-4EF8-9990-A75B409BE9D7}" type="presParOf" srcId="{8D17CED2-F7D1-4DAF-BE98-0DB17B42C2B3}" destId="{4BC00C12-C8B0-471C-8AE3-C6264084971A}" srcOrd="1" destOrd="0" presId="urn:microsoft.com/office/officeart/2005/8/layout/hProcess4"/>
    <dgm:cxn modelId="{7FE95D3B-EACB-462A-A226-6E087B02B3C8}" type="presParOf" srcId="{8D17CED2-F7D1-4DAF-BE98-0DB17B42C2B3}" destId="{F6E405AE-32F4-44CF-80DF-2CBC1F22C363}" srcOrd="2" destOrd="0" presId="urn:microsoft.com/office/officeart/2005/8/layout/hProcess4"/>
    <dgm:cxn modelId="{2CDD2C0C-B6FD-479D-BFB2-AD9E4233605A}" type="presParOf" srcId="{F6E405AE-32F4-44CF-80DF-2CBC1F22C363}" destId="{2557B63F-9421-4420-9FA8-7238AD4D6646}" srcOrd="0" destOrd="0" presId="urn:microsoft.com/office/officeart/2005/8/layout/hProcess4"/>
    <dgm:cxn modelId="{342A8004-DF7C-46B3-A54B-93417941C3F0}" type="presParOf" srcId="{F6E405AE-32F4-44CF-80DF-2CBC1F22C363}" destId="{285801E6-8D72-4E58-9A58-87A3B72BBBFB}" srcOrd="1" destOrd="0" presId="urn:microsoft.com/office/officeart/2005/8/layout/hProcess4"/>
    <dgm:cxn modelId="{152942C9-81C9-4906-9FB7-12A475B0658A}" type="presParOf" srcId="{F6E405AE-32F4-44CF-80DF-2CBC1F22C363}" destId="{865BA67D-7914-4A5D-A2FA-73FBEDE859E4}" srcOrd="2" destOrd="0" presId="urn:microsoft.com/office/officeart/2005/8/layout/hProcess4"/>
    <dgm:cxn modelId="{6AF87845-65C1-42F4-B355-1BA14A302023}" type="presParOf" srcId="{F6E405AE-32F4-44CF-80DF-2CBC1F22C363}" destId="{27D4C7C0-3242-490F-AD30-2DE8B322C948}" srcOrd="3" destOrd="0" presId="urn:microsoft.com/office/officeart/2005/8/layout/hProcess4"/>
    <dgm:cxn modelId="{4CC9F875-ED80-4839-B74F-E409C30DA064}" type="presParOf" srcId="{F6E405AE-32F4-44CF-80DF-2CBC1F22C363}" destId="{EA31699B-FA22-4A5D-A7C6-2739421BBD6B}" srcOrd="4" destOrd="0" presId="urn:microsoft.com/office/officeart/2005/8/layout/hProcess4"/>
    <dgm:cxn modelId="{3A59BB4A-DC7E-4708-8EB2-D01D1A2A8B08}" type="presParOf" srcId="{8D17CED2-F7D1-4DAF-BE98-0DB17B42C2B3}" destId="{EA3F174A-D090-41A3-A813-3BFCB292C337}" srcOrd="3" destOrd="0" presId="urn:microsoft.com/office/officeart/2005/8/layout/hProcess4"/>
    <dgm:cxn modelId="{221D1D04-FC91-449B-AAA2-C9732149B667}" type="presParOf" srcId="{8D17CED2-F7D1-4DAF-BE98-0DB17B42C2B3}" destId="{32E14B96-FC36-4BD4-8155-70D11D04784B}" srcOrd="4" destOrd="0" presId="urn:microsoft.com/office/officeart/2005/8/layout/hProcess4"/>
    <dgm:cxn modelId="{A7012A55-E36B-4C42-AD37-F23907392D35}" type="presParOf" srcId="{32E14B96-FC36-4BD4-8155-70D11D04784B}" destId="{079F131D-6FC7-4294-9143-6F468E31FA26}" srcOrd="0" destOrd="0" presId="urn:microsoft.com/office/officeart/2005/8/layout/hProcess4"/>
    <dgm:cxn modelId="{B79EE4BD-4A65-4A18-B057-D8B46660045F}" type="presParOf" srcId="{32E14B96-FC36-4BD4-8155-70D11D04784B}" destId="{F599BF63-9935-4EAD-AFE3-92CF04E3A6FB}" srcOrd="1" destOrd="0" presId="urn:microsoft.com/office/officeart/2005/8/layout/hProcess4"/>
    <dgm:cxn modelId="{1323FC2B-6126-4ACB-8CE4-6C3D7B889723}" type="presParOf" srcId="{32E14B96-FC36-4BD4-8155-70D11D04784B}" destId="{53069052-3602-48F3-B22A-D28F3904E6AF}" srcOrd="2" destOrd="0" presId="urn:microsoft.com/office/officeart/2005/8/layout/hProcess4"/>
    <dgm:cxn modelId="{03A4627C-9205-40C9-885B-0E4AF818FBC4}" type="presParOf" srcId="{32E14B96-FC36-4BD4-8155-70D11D04784B}" destId="{2F48C435-F442-4C7E-AC5F-9A63DD344586}" srcOrd="3" destOrd="0" presId="urn:microsoft.com/office/officeart/2005/8/layout/hProcess4"/>
    <dgm:cxn modelId="{88505A48-0B91-47AB-BB3A-B59006AA5825}" type="presParOf" srcId="{32E14B96-FC36-4BD4-8155-70D11D04784B}" destId="{88F56EDF-D431-4A5F-A3E6-11ED34BCCCC8}" srcOrd="4" destOrd="0" presId="urn:microsoft.com/office/officeart/2005/8/layout/hProcess4"/>
    <dgm:cxn modelId="{EFD8E5BB-F13F-482D-9F9B-2D7EA0F138E2}" type="presParOf" srcId="{8D17CED2-F7D1-4DAF-BE98-0DB17B42C2B3}" destId="{35D02008-7A4C-47E7-B1C1-9B9051EB03C9}" srcOrd="5" destOrd="0" presId="urn:microsoft.com/office/officeart/2005/8/layout/hProcess4"/>
    <dgm:cxn modelId="{E4A92212-CFB9-4A36-B4F4-3DFCF195B6EC}" type="presParOf" srcId="{8D17CED2-F7D1-4DAF-BE98-0DB17B42C2B3}" destId="{2A8D2E61-A28E-4685-A668-EFE62A2B4443}" srcOrd="6" destOrd="0" presId="urn:microsoft.com/office/officeart/2005/8/layout/hProcess4"/>
    <dgm:cxn modelId="{95697738-A13D-495A-8837-7064536773C3}" type="presParOf" srcId="{2A8D2E61-A28E-4685-A668-EFE62A2B4443}" destId="{ECA65AD1-C983-42E9-947F-F8B9D91BCC11}" srcOrd="0" destOrd="0" presId="urn:microsoft.com/office/officeart/2005/8/layout/hProcess4"/>
    <dgm:cxn modelId="{C46E0249-B0F9-450C-9D20-A79108BF6BC7}" type="presParOf" srcId="{2A8D2E61-A28E-4685-A668-EFE62A2B4443}" destId="{AAF736D3-962D-45D9-AEDB-EC5687327341}" srcOrd="1" destOrd="0" presId="urn:microsoft.com/office/officeart/2005/8/layout/hProcess4"/>
    <dgm:cxn modelId="{3B330425-2672-4180-A9A0-843ADCEC2AC6}" type="presParOf" srcId="{2A8D2E61-A28E-4685-A668-EFE62A2B4443}" destId="{540F6960-34E2-49A7-86C3-71620C63A9ED}" srcOrd="2" destOrd="0" presId="urn:microsoft.com/office/officeart/2005/8/layout/hProcess4"/>
    <dgm:cxn modelId="{65E08EB3-9921-4FC8-8741-D008C1726DC6}" type="presParOf" srcId="{2A8D2E61-A28E-4685-A668-EFE62A2B4443}" destId="{7D470734-EF12-4939-9CD6-58B3A0D75873}" srcOrd="3" destOrd="0" presId="urn:microsoft.com/office/officeart/2005/8/layout/hProcess4"/>
    <dgm:cxn modelId="{D24527BF-EBAE-4F66-AD40-1BB42E506BD1}" type="presParOf" srcId="{2A8D2E61-A28E-4685-A668-EFE62A2B4443}" destId="{7A034C09-268E-457F-821D-669D617A39D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76A56-5524-4AC9-830F-E2BBA99E1B3F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672E9-719E-41E7-A040-6FF5C8774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07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8F021-89C7-4D5B-9A39-101D4AE1AD42}" type="datetimeFigureOut">
              <a:rPr lang="en-US" smtClean="0"/>
              <a:pPr/>
              <a:t>2/27/2011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B2BED-F6EA-408E-BBE3-2CDC1EB70A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4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B2BED-F6EA-408E-BBE3-2CDC1EB70AB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mtClean="0"/>
              <a:t>ROI, ROI, ROI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B2BED-F6EA-408E-BBE3-2CDC1EB70AB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B2BED-F6EA-408E-BBE3-2CDC1EB70AB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C87BDB5-3A85-4BF4-A691-DA8DAC7A36F3}" type="slidenum">
              <a:rPr lang="fr-FR" sz="1200" smtClean="0"/>
              <a:pPr/>
              <a:t>9</a:t>
            </a:fld>
            <a:endParaRPr lang="fr-FR" sz="120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27146-F76E-4C71-B52F-56C7316D1E96}" type="slidenum">
              <a:rPr lang="nl-BE" smtClean="0"/>
              <a:pPr>
                <a:defRPr/>
              </a:pPr>
              <a:t>10</a:t>
            </a:fld>
            <a:endParaRPr lang="nl-BE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  <a:ln/>
        </p:spPr>
        <p:txBody>
          <a:bodyPr/>
          <a:lstStyle/>
          <a:p>
            <a:r>
              <a:rPr lang="fr-FR" sz="1200" dirty="0" smtClean="0">
                <a:latin typeface="Segoe Semibold"/>
              </a:rPr>
              <a:t>Management : suivre la performance de l’entreprise </a:t>
            </a:r>
            <a:r>
              <a:rPr lang="fr-FR" sz="1200" dirty="0" smtClean="0">
                <a:latin typeface="Segoe Semibold"/>
                <a:sym typeface="Wingdings" pitchFamily="2" charset="2"/>
              </a:rPr>
              <a:t> tableaux de bord (KPI, alertes)</a:t>
            </a:r>
          </a:p>
          <a:p>
            <a:r>
              <a:rPr lang="fr-FR" sz="1200" dirty="0" smtClean="0">
                <a:latin typeface="Segoe Semibold"/>
                <a:sym typeface="Wingdings" pitchFamily="2" charset="2"/>
              </a:rPr>
              <a:t>Analystes : comprendre en détail l’activité  navigation,</a:t>
            </a:r>
            <a:r>
              <a:rPr lang="fr-FR" sz="1200" baseline="0" dirty="0" smtClean="0">
                <a:latin typeface="Segoe Semibold"/>
                <a:sym typeface="Wingdings" pitchFamily="2" charset="2"/>
              </a:rPr>
              <a:t> exploration dans les données en mode autonome</a:t>
            </a:r>
          </a:p>
          <a:p>
            <a:r>
              <a:rPr lang="fr-FR" sz="1200" baseline="0" dirty="0" smtClean="0">
                <a:latin typeface="Segoe Semibold"/>
                <a:sym typeface="Wingdings" pitchFamily="2" charset="2"/>
              </a:rPr>
              <a:t>Collaborateurs : analyser les résultats opérationnels  </a:t>
            </a:r>
            <a:r>
              <a:rPr lang="fr-FR" sz="1200" baseline="0" dirty="0" err="1" smtClean="0">
                <a:latin typeface="Segoe Semibold"/>
                <a:sym typeface="Wingdings" pitchFamily="2" charset="2"/>
              </a:rPr>
              <a:t>reporting</a:t>
            </a:r>
            <a:r>
              <a:rPr lang="fr-FR" sz="1200" baseline="0" dirty="0" smtClean="0">
                <a:latin typeface="Segoe Semibold"/>
                <a:sym typeface="Wingdings" pitchFamily="2" charset="2"/>
              </a:rPr>
              <a:t> structuré / de masse</a:t>
            </a:r>
            <a:endParaRPr lang="fr-FR" sz="1200" dirty="0" smtClean="0">
              <a:latin typeface="Segoe Semibold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solidFill>
                  <a:schemeClr val="bg1"/>
                </a:solidFill>
              </a:rPr>
              <a:t>Nombreux consommateurs, statique, figé</a:t>
            </a:r>
          </a:p>
          <a:p>
            <a:r>
              <a:rPr lang="fr-FR" dirty="0" smtClean="0"/>
              <a:t>Nombreux connecteurs fournis (SAP R/3,</a:t>
            </a:r>
            <a:r>
              <a:rPr lang="fr-FR" baseline="0" dirty="0" smtClean="0"/>
              <a:t> SAP BW, DB/2, ORACLE, </a:t>
            </a:r>
            <a:r>
              <a:rPr lang="fr-FR" baseline="0" dirty="0" err="1" smtClean="0"/>
              <a:t>Webservices</a:t>
            </a:r>
            <a:r>
              <a:rPr lang="fr-FR" baseline="0" dirty="0" smtClean="0"/>
              <a:t>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77D2-436B-45E2-8A86-DF130208C1DB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B2BED-F6EA-408E-BBE3-2CDC1EB70AB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96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masque-ppt-bewise2.jpg                                         001BDC1BPAO 3                          BA58C793: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2212" y="5367353"/>
            <a:ext cx="2001788" cy="114300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 anchorCtr="1"/>
          <a:lstStyle>
            <a:lvl1pPr>
              <a:defRPr sz="4800"/>
            </a:lvl1pPr>
          </a:lstStyle>
          <a:p>
            <a:r>
              <a:rPr lang="en-US" noProof="0" smtClean="0"/>
              <a:t>Click to edit Master title style</a:t>
            </a:r>
            <a:endParaRPr lang="fr-FR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anchor="ctr" anchorCtr="1"/>
          <a:lstStyle>
            <a:lvl1pPr marL="0" indent="0" algn="ctr">
              <a:buNone/>
              <a:defRPr sz="36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noProof="0" smtClean="0"/>
              <a:t>Click to edit Master subtitle style</a:t>
            </a:r>
            <a:endParaRPr lang="fr-FR" noProof="0" dirty="0"/>
          </a:p>
        </p:txBody>
      </p:sp>
      <p:pic>
        <p:nvPicPr>
          <p:cNvPr id="4" name="Picture 9" descr="masque-ppt-bewise2.jpg                                         001BDC1BPAO 3                          BA58C793: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285728"/>
            <a:ext cx="3429024" cy="128588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0" y="6510852"/>
            <a:ext cx="9144000" cy="307975"/>
          </a:xfrm>
          <a:prstGeom prst="rect">
            <a:avLst/>
          </a:prstGeom>
          <a:gradFill flip="none" rotWithShape="1">
            <a:gsLst>
              <a:gs pos="78000">
                <a:srgbClr val="F1A82C"/>
              </a:gs>
              <a:gs pos="30000">
                <a:srgbClr val="FB7504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6818400"/>
            <a:ext cx="9138054" cy="3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noProof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logo-int-bewise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5275" y="5956300"/>
            <a:ext cx="2498725" cy="901700"/>
          </a:xfrm>
          <a:prstGeom prst="rect">
            <a:avLst/>
          </a:prstGeom>
          <a:noFill/>
        </p:spPr>
      </p:pic>
      <p:pic>
        <p:nvPicPr>
          <p:cNvPr id="4" name="Picture 7" descr="billes-int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614988"/>
            <a:ext cx="3511550" cy="124301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285860"/>
            <a:ext cx="8229600" cy="4643470"/>
          </a:xfrm>
          <a:prstGeom prst="rect">
            <a:avLst/>
          </a:prstGeom>
        </p:spPr>
        <p:txBody>
          <a:bodyPr/>
          <a:lstStyle>
            <a:lvl1pPr marL="358775" indent="-358775">
              <a:buSzPct val="80000"/>
              <a:buFont typeface="Wingdings" pitchFamily="2" charset="2"/>
              <a:buChar char="l"/>
              <a:defRPr lang="en-US" sz="2800" b="1" dirty="0" smtClean="0">
                <a:solidFill>
                  <a:srgbClr val="EF8753"/>
                </a:solidFill>
                <a:latin typeface="Calibri" pitchFamily="34" charset="0"/>
                <a:ea typeface="+mn-ea"/>
                <a:cs typeface="+mn-cs"/>
              </a:defRPr>
            </a:lvl1pPr>
            <a:lvl2pPr marL="717550" indent="-358775">
              <a:buSzPct val="80000"/>
              <a:buFont typeface="Wingdings" pitchFamily="2" charset="2"/>
              <a:buChar char="l"/>
              <a:tabLst/>
              <a:defRPr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</a:defRPr>
            </a:lvl2pPr>
            <a:lvl3pPr>
              <a:buSzPct val="80000"/>
              <a:buFont typeface="Wingdings" pitchFamily="2" charset="2"/>
              <a:buChar char="l"/>
              <a:defRPr sz="2000">
                <a:latin typeface="Calibri" pitchFamily="34" charset="0"/>
              </a:defRPr>
            </a:lvl3pPr>
            <a:lvl4pPr>
              <a:buSzPct val="80000"/>
              <a:buFont typeface="Wingdings" pitchFamily="2" charset="2"/>
              <a:buChar char="l"/>
              <a:defRPr sz="1800">
                <a:latin typeface="Calibri" pitchFamily="34" charset="0"/>
              </a:defRPr>
            </a:lvl4pPr>
            <a:lvl5pPr>
              <a:buFont typeface="Courier New" pitchFamily="49" charset="0"/>
              <a:buChar char="o"/>
              <a:defRPr sz="1800">
                <a:latin typeface="Calibri" pitchFamily="34" charset="0"/>
              </a:defRPr>
            </a:lvl5pPr>
          </a:lstStyle>
          <a:p>
            <a:pPr lvl="0"/>
            <a:r>
              <a:rPr lang="fr-FR" noProof="0" dirty="0" smtClean="0"/>
              <a:t>First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  <a:prstGeom prst="rect">
            <a:avLst/>
          </a:prstGeom>
        </p:spPr>
        <p:txBody>
          <a:bodyPr/>
          <a:lstStyle>
            <a:lvl1pPr algn="l">
              <a:defRPr sz="3400" baseline="0">
                <a:latin typeface="Calibri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fr-FR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85794"/>
            <a:ext cx="8258204" cy="357190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US" dirty="0" smtClean="0"/>
              <a:t>Click to edit Sub Title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logo-int-bewise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5275" y="5956300"/>
            <a:ext cx="2498725" cy="901700"/>
          </a:xfrm>
          <a:prstGeom prst="rect">
            <a:avLst/>
          </a:prstGeom>
          <a:noFill/>
        </p:spPr>
      </p:pic>
      <p:pic>
        <p:nvPicPr>
          <p:cNvPr id="4" name="Picture 7" descr="billes-int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614988"/>
            <a:ext cx="3511550" cy="1243012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  <a:prstGeom prst="rect">
            <a:avLst/>
          </a:prstGeom>
        </p:spPr>
        <p:txBody>
          <a:bodyPr/>
          <a:lstStyle>
            <a:lvl1pPr algn="l">
              <a:defRPr sz="3400" baseline="0">
                <a:latin typeface="Calibri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fr-FR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85794"/>
            <a:ext cx="8258204" cy="357190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US" dirty="0" smtClean="0"/>
              <a:t>Click to edit Sub Title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43303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4311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4" name="Picture 9" descr="masque-ppt-bewise2.jpg                                         001BDC1BPAO 3                          BA58C793: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2212" y="5367353"/>
            <a:ext cx="2001788" cy="1143008"/>
          </a:xfrm>
          <a:prstGeom prst="rect">
            <a:avLst/>
          </a:prstGeom>
          <a:noFill/>
        </p:spPr>
      </p:pic>
      <p:pic>
        <p:nvPicPr>
          <p:cNvPr id="5" name="Picture 9" descr="masque-ppt-bewise2.jpg                                         001BDC1BPAO 3                          BA58C793: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285728"/>
            <a:ext cx="3429024" cy="128588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 bwMode="auto">
          <a:xfrm>
            <a:off x="0" y="6510852"/>
            <a:ext cx="9144000" cy="307975"/>
          </a:xfrm>
          <a:prstGeom prst="rect">
            <a:avLst/>
          </a:prstGeom>
          <a:gradFill flip="none" rotWithShape="1">
            <a:gsLst>
              <a:gs pos="78000">
                <a:srgbClr val="F1A82C"/>
              </a:gs>
              <a:gs pos="30000">
                <a:srgbClr val="FB7504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6818400"/>
            <a:ext cx="9138054" cy="3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" charset="-128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logo-int-bewise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5275" y="5956300"/>
            <a:ext cx="2498725" cy="901700"/>
          </a:xfrm>
          <a:prstGeom prst="rect">
            <a:avLst/>
          </a:prstGeom>
          <a:noFill/>
        </p:spPr>
      </p:pic>
      <p:pic>
        <p:nvPicPr>
          <p:cNvPr id="3" name="Picture 7" descr="billes-int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614988"/>
            <a:ext cx="3511550" cy="12430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Standard 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219200" y="227013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0"/>
          </p:nvPr>
        </p:nvSpPr>
        <p:spPr>
          <a:xfrm>
            <a:off x="419100" y="1685925"/>
            <a:ext cx="8458200" cy="4086225"/>
          </a:xfrm>
          <a:prstGeom prst="rect">
            <a:avLst/>
          </a:prstGeo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2"/>
              </a:buBlip>
              <a:defRPr/>
            </a:lvl2pPr>
            <a:lvl3pPr>
              <a:buFontTx/>
              <a:buBlip>
                <a:blip r:embed="rId2"/>
              </a:buBlip>
              <a:defRPr/>
            </a:lvl3pPr>
            <a:lvl4pPr>
              <a:buFontTx/>
              <a:buBlip>
                <a:blip r:embed="rId2"/>
              </a:buBlip>
              <a:defRPr/>
            </a:lvl4pPr>
            <a:lvl5pP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ransition>
    <p:fade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71414"/>
            <a:ext cx="6572296" cy="1143000"/>
          </a:xfrm>
          <a:prstGeom prst="rect">
            <a:avLst/>
          </a:prstGeom>
        </p:spPr>
        <p:txBody>
          <a:bodyPr/>
          <a:lstStyle>
            <a:lvl1pPr algn="l">
              <a:defRPr b="0" cap="none" spc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85890"/>
            <a:ext cx="8501122" cy="4129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8000"/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030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5" r:id="rId5"/>
    <p:sldLayoutId id="2147483663" r:id="rId6"/>
    <p:sldLayoutId id="2147483664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ＭＳ Ｐゴシック" pitchFamily="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wmf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diagramData" Target="../diagrams/data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11" Type="http://schemas.openxmlformats.org/officeDocument/2006/relationships/image" Target="../media/image21.png"/><Relationship Id="rId5" Type="http://schemas.openxmlformats.org/officeDocument/2006/relationships/diagramColors" Target="../diagrams/colors2.xml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3960440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Intelligence</a:t>
            </a:r>
            <a:br>
              <a:rPr lang="fr-F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800" dirty="0" smtClean="0"/>
              <a:t>CLSO – 24 février 2011</a:t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400" dirty="0" smtClean="0"/>
              <a:t>Jean-Pierre Riehl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000" dirty="0" smtClean="0">
                <a:solidFill>
                  <a:srgbClr val="FB7504"/>
                </a:solidFill>
              </a:rPr>
              <a:t>jean-pierre.riehl@bewise.fr</a:t>
            </a:r>
            <a:endParaRPr lang="fr-FR" sz="4000" dirty="0">
              <a:solidFill>
                <a:srgbClr val="FB750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796908"/>
          </a:xfrm>
        </p:spPr>
        <p:txBody>
          <a:bodyPr/>
          <a:lstStyle/>
          <a:p>
            <a:pPr algn="ctr"/>
            <a:r>
              <a:rPr lang="fr-FR" sz="4400" dirty="0" smtClean="0">
                <a:solidFill>
                  <a:schemeClr val="bg1">
                    <a:lumMod val="65000"/>
                  </a:schemeClr>
                </a:solidFill>
              </a:rPr>
              <a:t>Qui sommes nous ?</a:t>
            </a:r>
            <a:endParaRPr lang="fr-FR" sz="4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1538" y="1785926"/>
            <a:ext cx="72152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</a:rPr>
              <a:t>Société d’expertise sur les technologies Microsoft</a:t>
            </a:r>
          </a:p>
        </p:txBody>
      </p:sp>
      <p:pic>
        <p:nvPicPr>
          <p:cNvPr id="1027" name="Picture 3" descr="D:\logo-bewise\logo_bewise_300dpi_CMJ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3416" y="3321690"/>
            <a:ext cx="2214578" cy="1821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103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sdesport\AppData\Local\Microsoft\Windows\Temporary Internet Files\Content.Outlook\NYL9MQXF\Picture2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785794"/>
            <a:ext cx="9001155" cy="421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214414" y="4929198"/>
            <a:ext cx="65722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</a:rPr>
              <a:t>Une offre complète</a:t>
            </a:r>
          </a:p>
        </p:txBody>
      </p:sp>
    </p:spTree>
    <p:extLst>
      <p:ext uri="{BB962C8B-B14F-4D97-AF65-F5344CB8AC3E}">
        <p14:creationId xmlns:p14="http://schemas.microsoft.com/office/powerpoint/2010/main" val="17674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57290" y="1643050"/>
            <a:ext cx="62151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</a:rPr>
              <a:t>Nos clients</a:t>
            </a:r>
          </a:p>
        </p:txBody>
      </p:sp>
      <p:pic>
        <p:nvPicPr>
          <p:cNvPr id="13" name="Picture 3" descr="D:\logo-bewise\logo_bewise_300dpi_CMJ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3416" y="3321690"/>
            <a:ext cx="2214578" cy="1821822"/>
          </a:xfrm>
          <a:prstGeom prst="rect">
            <a:avLst/>
          </a:prstGeom>
          <a:noFill/>
        </p:spPr>
      </p:pic>
      <p:grpSp>
        <p:nvGrpSpPr>
          <p:cNvPr id="2" name="Group 16"/>
          <p:cNvGrpSpPr/>
          <p:nvPr/>
        </p:nvGrpSpPr>
        <p:grpSpPr>
          <a:xfrm>
            <a:off x="5416556" y="4382078"/>
            <a:ext cx="3643338" cy="618558"/>
            <a:chOff x="5143504" y="4500570"/>
            <a:chExt cx="3643338" cy="61855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5786478" y="4690500"/>
              <a:ext cx="3000364" cy="428628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latin typeface="+mn-lt"/>
                  <a:ea typeface="ＭＳ Ｐゴシック" pitchFamily="8" charset="-128"/>
                </a:rPr>
                <a:t>SSII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ＭＳ Ｐゴシック" pitchFamily="8" charset="-128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3504" y="4500570"/>
              <a:ext cx="609600" cy="514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18"/>
          <p:cNvGrpSpPr/>
          <p:nvPr/>
        </p:nvGrpSpPr>
        <p:grpSpPr>
          <a:xfrm>
            <a:off x="1714480" y="2714620"/>
            <a:ext cx="2449525" cy="1176342"/>
            <a:chOff x="1369990" y="3000372"/>
            <a:chExt cx="2449525" cy="1176342"/>
          </a:xfrm>
        </p:grpSpPr>
        <p:sp>
          <p:nvSpPr>
            <p:cNvPr id="12" name="Line Callout 1 (Accent Bar) 11"/>
            <p:cNvSpPr/>
            <p:nvPr/>
          </p:nvSpPr>
          <p:spPr bwMode="auto">
            <a:xfrm>
              <a:off x="1369990" y="3000372"/>
              <a:ext cx="2201846" cy="857256"/>
            </a:xfrm>
            <a:prstGeom prst="accentCallout1">
              <a:avLst>
                <a:gd name="adj1" fmla="val 63195"/>
                <a:gd name="adj2" fmla="val 92632"/>
                <a:gd name="adj3" fmla="val 149671"/>
                <a:gd name="adj4" fmla="val 109616"/>
              </a:avLst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fr-FR" sz="2000" b="1" dirty="0" smtClean="0">
                  <a:solidFill>
                    <a:schemeClr val="accent3"/>
                  </a:solidFill>
                  <a:ea typeface="ＭＳ Ｐゴシック" pitchFamily="8" charset="-128"/>
                </a:rPr>
                <a:t>Entreprises et </a:t>
              </a:r>
            </a:p>
            <a:p>
              <a:r>
                <a:rPr lang="fr-FR" sz="2000" b="1" dirty="0" smtClean="0">
                  <a:solidFill>
                    <a:schemeClr val="accent3"/>
                  </a:solidFill>
                  <a:ea typeface="ＭＳ Ｐゴシック" pitchFamily="8" charset="-128"/>
                </a:rPr>
                <a:t>Grands comptes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40" y="3643314"/>
              <a:ext cx="6762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20"/>
          <p:cNvGrpSpPr/>
          <p:nvPr/>
        </p:nvGrpSpPr>
        <p:grpSpPr>
          <a:xfrm>
            <a:off x="5559432" y="2500306"/>
            <a:ext cx="3500462" cy="1114428"/>
            <a:chOff x="5214942" y="3214686"/>
            <a:chExt cx="3500462" cy="1114428"/>
          </a:xfrm>
        </p:grpSpPr>
        <p:sp>
          <p:nvSpPr>
            <p:cNvPr id="14" name="Line Callout 1 (Accent Bar) 13"/>
            <p:cNvSpPr/>
            <p:nvPr/>
          </p:nvSpPr>
          <p:spPr bwMode="auto">
            <a:xfrm>
              <a:off x="5643570" y="3214686"/>
              <a:ext cx="3071834" cy="428628"/>
            </a:xfrm>
            <a:prstGeom prst="accentCallout1">
              <a:avLst>
                <a:gd name="adj1" fmla="val 65209"/>
                <a:gd name="adj2" fmla="val -2180"/>
                <a:gd name="adj3" fmla="val 178708"/>
                <a:gd name="adj4" fmla="val -22412"/>
              </a:avLst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fr-FR" sz="2000" b="1" dirty="0" smtClean="0">
                  <a:solidFill>
                    <a:schemeClr val="accent5"/>
                  </a:solidFill>
                  <a:ea typeface="ＭＳ Ｐゴシック" pitchFamily="8" charset="-128"/>
                </a:rPr>
                <a:t>Editeurs</a:t>
              </a: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942" y="3643314"/>
              <a:ext cx="828675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60227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Informatique décisionnelle :</a:t>
            </a:r>
          </a:p>
          <a:p>
            <a:pPr marL="358775" lvl="1" indent="0">
              <a:buNone/>
            </a:pPr>
            <a:r>
              <a:rPr lang="fr-FR" dirty="0" smtClean="0"/>
              <a:t>« Moyens, outils et processus permettant d’analyser l’information en vue d’une prise de décision »</a:t>
            </a:r>
          </a:p>
          <a:p>
            <a:endParaRPr lang="fr-FR" dirty="0"/>
          </a:p>
          <a:p>
            <a:r>
              <a:rPr lang="fr-FR" dirty="0" smtClean="0"/>
              <a:t>Cela va au delà de la simple lecture des données</a:t>
            </a:r>
          </a:p>
          <a:p>
            <a:pPr lvl="1"/>
            <a:r>
              <a:rPr lang="fr-FR" dirty="0" smtClean="0"/>
              <a:t>Consolidation</a:t>
            </a:r>
          </a:p>
          <a:p>
            <a:pPr lvl="1"/>
            <a:r>
              <a:rPr lang="fr-FR" dirty="0" smtClean="0"/>
              <a:t>Vérification</a:t>
            </a:r>
          </a:p>
          <a:p>
            <a:pPr lvl="1"/>
            <a:r>
              <a:rPr lang="fr-FR" dirty="0" smtClean="0"/>
              <a:t>Analyse</a:t>
            </a:r>
          </a:p>
          <a:p>
            <a:pPr lvl="1"/>
            <a:r>
              <a:rPr lang="fr-FR" dirty="0" smtClean="0"/>
              <a:t>Diffusion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 ce que la Business Intelligence</a:t>
            </a:r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Top 5 des priorités des décideurs</a:t>
            </a:r>
          </a:p>
          <a:p>
            <a:pPr marL="815975" lvl="1" indent="-457200">
              <a:buFont typeface="+mj-lt"/>
              <a:buAutoNum type="arabicPeriod"/>
            </a:pPr>
            <a:r>
              <a:rPr lang="fr-FR" dirty="0" smtClean="0"/>
              <a:t>Amélioration des processus business</a:t>
            </a:r>
          </a:p>
          <a:p>
            <a:pPr marL="815975" lvl="1" indent="-457200">
              <a:buFont typeface="+mj-lt"/>
              <a:buAutoNum type="arabicPeriod"/>
            </a:pPr>
            <a:r>
              <a:rPr lang="fr-FR" dirty="0" smtClean="0"/>
              <a:t>Réduction des coûts</a:t>
            </a:r>
          </a:p>
          <a:p>
            <a:pPr marL="815975" lvl="1" indent="-457200">
              <a:buFont typeface="+mj-lt"/>
              <a:buAutoNum type="arabicPeriod"/>
            </a:pPr>
            <a:r>
              <a:rPr lang="fr-FR" dirty="0" smtClean="0"/>
              <a:t>Augmentation de l’usage de l’information</a:t>
            </a:r>
          </a:p>
          <a:p>
            <a:pPr marL="815975" lvl="1" indent="-457200">
              <a:buFont typeface="+mj-lt"/>
              <a:buAutoNum type="arabicPeriod"/>
            </a:pPr>
            <a:r>
              <a:rPr lang="fr-FR" dirty="0" smtClean="0"/>
              <a:t>Amélioration de la productivité</a:t>
            </a:r>
          </a:p>
          <a:p>
            <a:pPr marL="815975" lvl="1" indent="-457200">
              <a:buFont typeface="+mj-lt"/>
              <a:buAutoNum type="arabicPeriod"/>
            </a:pPr>
            <a:r>
              <a:rPr lang="fr-FR" dirty="0" smtClean="0"/>
              <a:t>Attirer et fidéliser les clients</a:t>
            </a:r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marché de la Business Intelligence</a:t>
            </a:r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9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FA7B04"/>
                </a:solidFill>
              </a:rPr>
              <a:t>En 2011</a:t>
            </a: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FA7B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milliards de dollars</a:t>
            </a: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FA7B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 de croissance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Les tendances :</a:t>
            </a:r>
          </a:p>
          <a:p>
            <a:pPr lvl="1"/>
            <a:r>
              <a:rPr lang="fr-FR" dirty="0" err="1" smtClean="0"/>
              <a:t>Consumérisation</a:t>
            </a:r>
            <a:endParaRPr lang="fr-FR" dirty="0" smtClean="0"/>
          </a:p>
          <a:p>
            <a:pPr lvl="1"/>
            <a:r>
              <a:rPr lang="fr-FR" dirty="0" smtClean="0"/>
              <a:t>Diversification des données</a:t>
            </a:r>
          </a:p>
          <a:p>
            <a:pPr lvl="1"/>
            <a:r>
              <a:rPr lang="fr-FR" dirty="0" smtClean="0"/>
              <a:t>Plate-forme de décision</a:t>
            </a:r>
            <a:endParaRPr lang="fr-FR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marché de la Business Intelligence</a:t>
            </a:r>
            <a:endParaRPr lang="fr-F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44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Maturité décisionnelle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Une approche progressive</a:t>
            </a:r>
            <a:endParaRPr lang="fr-FR" dirty="0"/>
          </a:p>
        </p:txBody>
      </p:sp>
      <p:pic>
        <p:nvPicPr>
          <p:cNvPr id="3074" name="Picture 2" descr="http://img.microsoft.com/france/decisionnel/images/matur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1285860"/>
            <a:ext cx="6885909" cy="4500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07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980728"/>
            <a:ext cx="8501062" cy="568863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b="1" dirty="0" smtClean="0"/>
              <a:t>Consolider les données</a:t>
            </a:r>
          </a:p>
          <a:p>
            <a:pPr marL="400050" lvl="1" indent="0">
              <a:buNone/>
            </a:pPr>
            <a:r>
              <a:rPr lang="fr-FR" sz="2400" b="1" dirty="0" smtClean="0"/>
              <a:t>Intégrer des données hétérogènes, centraliser l’information</a:t>
            </a:r>
            <a:endParaRPr lang="fr-FR" sz="2400" b="1" dirty="0"/>
          </a:p>
          <a:p>
            <a:pPr marL="542925" indent="-542925">
              <a:buFont typeface="+mj-lt"/>
              <a:buAutoNum type="arabicPeriod" startAt="2"/>
            </a:pPr>
            <a:r>
              <a:rPr lang="fr-FR" b="1" dirty="0" smtClean="0"/>
              <a:t>Exploiter et Analyser</a:t>
            </a:r>
            <a:endParaRPr lang="fr-FR" b="1" dirty="0"/>
          </a:p>
          <a:p>
            <a:pPr marL="400050" lvl="1" indent="0">
              <a:buNone/>
            </a:pPr>
            <a:r>
              <a:rPr lang="fr-FR" sz="2400" b="1" dirty="0"/>
              <a:t>Utiliser les données pour prendre des </a:t>
            </a:r>
            <a:r>
              <a:rPr lang="fr-FR" sz="2400" b="1" dirty="0" smtClean="0"/>
              <a:t>décisions</a:t>
            </a:r>
          </a:p>
          <a:p>
            <a:pPr marL="542925" indent="-542925">
              <a:buFont typeface="+mj-lt"/>
              <a:buAutoNum type="arabicPeriod" startAt="3"/>
            </a:pPr>
            <a:r>
              <a:rPr lang="fr-FR" b="1" dirty="0"/>
              <a:t>Diffuser l'information</a:t>
            </a:r>
          </a:p>
          <a:p>
            <a:pPr marL="400050" lvl="1" indent="0">
              <a:buNone/>
            </a:pPr>
            <a:r>
              <a:rPr lang="fr-FR" sz="2400" b="1" dirty="0"/>
              <a:t>Faire de chaque personne un acteur </a:t>
            </a:r>
            <a:r>
              <a:rPr lang="fr-FR" sz="2400" b="1" dirty="0" smtClean="0"/>
              <a:t>décisionnel</a:t>
            </a:r>
          </a:p>
          <a:p>
            <a:pPr marL="542925" indent="-542925">
              <a:buFont typeface="+mj-lt"/>
              <a:buAutoNum type="arabicPeriod" startAt="4"/>
            </a:pPr>
            <a:r>
              <a:rPr lang="fr-FR" b="1" dirty="0"/>
              <a:t>Etre autonome face aux données</a:t>
            </a:r>
          </a:p>
          <a:p>
            <a:pPr marL="400050" lvl="1" indent="0">
              <a:buNone/>
            </a:pPr>
            <a:r>
              <a:rPr lang="fr-FR" sz="2400" b="1" dirty="0"/>
              <a:t>Créer les éléments décisionnels sans les services informatiques</a:t>
            </a:r>
          </a:p>
          <a:p>
            <a:pPr marL="400050" lvl="1" indent="0">
              <a:buNone/>
            </a:pPr>
            <a:endParaRPr lang="fr-FR" sz="2400" b="1" dirty="0"/>
          </a:p>
          <a:p>
            <a:pPr marL="400050" lvl="1" indent="0">
              <a:buNone/>
            </a:pPr>
            <a:endParaRPr lang="fr-FR" sz="2400" b="1" dirty="0"/>
          </a:p>
          <a:p>
            <a:pPr marL="400050" lvl="1" indent="0">
              <a:buNone/>
            </a:pPr>
            <a:endParaRPr sz="2400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fr-FR" sz="3400" b="1" dirty="0" smtClean="0">
                <a:solidFill>
                  <a:schemeClr val="tx2"/>
                </a:solidFill>
                <a:effectLst/>
                <a:latin typeface="Calibri" pitchFamily="34" charset="0"/>
              </a:rPr>
              <a:t>Les usages du décisionnel</a:t>
            </a:r>
            <a:endParaRPr lang="fr-FR" sz="3400" b="1" dirty="0">
              <a:solidFill>
                <a:schemeClr val="tx2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25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agram 35"/>
          <p:cNvGraphicFramePr/>
          <p:nvPr/>
        </p:nvGraphicFramePr>
        <p:xfrm>
          <a:off x="500034" y="1214422"/>
          <a:ext cx="521497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A qui s’adresse la Business Intelligence</a:t>
            </a:r>
            <a:endParaRPr lang="fr-FR" dirty="0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2777424" y="1185381"/>
            <a:ext cx="5586412" cy="4868862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nl-BE"/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4786314" y="2764792"/>
            <a:ext cx="1571636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4141870" y="4143380"/>
            <a:ext cx="285752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3344" name="PubTriangle"/>
          <p:cNvSpPr>
            <a:spLocks noEditPoints="1" noChangeArrowheads="1"/>
          </p:cNvSpPr>
          <p:nvPr/>
        </p:nvSpPr>
        <p:spPr bwMode="auto">
          <a:xfrm>
            <a:off x="2826636" y="2903056"/>
            <a:ext cx="5480050" cy="3121025"/>
          </a:xfrm>
          <a:custGeom>
            <a:avLst/>
            <a:gdLst>
              <a:gd name="T0" fmla="*/ 370 w 21600"/>
              <a:gd name="T1" fmla="*/ 0 h 21600"/>
              <a:gd name="T2" fmla="*/ 185 w 21600"/>
              <a:gd name="T3" fmla="*/ 89 h 21600"/>
              <a:gd name="T4" fmla="*/ 0 w 21600"/>
              <a:gd name="T5" fmla="*/ 179 h 21600"/>
              <a:gd name="T6" fmla="*/ 276 w 21600"/>
              <a:gd name="T7" fmla="*/ 179 h 21600"/>
              <a:gd name="T8" fmla="*/ 552 w 21600"/>
              <a:gd name="T9" fmla="*/ 179 h 21600"/>
              <a:gd name="T10" fmla="*/ 461 w 21600"/>
              <a:gd name="T11" fmla="*/ 8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7240 w 21600"/>
              <a:gd name="T19" fmla="*/ 10800 h 21600"/>
              <a:gd name="T20" fmla="*/ 1804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79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252000" tIns="36000" rIns="36000" bIns="612000" anchor="b" anchorCtr="0">
            <a:normAutofit/>
          </a:bodyPr>
          <a:lstStyle/>
          <a:p>
            <a:r>
              <a:rPr lang="nl-BE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</a:rPr>
              <a:t>Reporting de masse</a:t>
            </a:r>
            <a:endParaRPr lang="nl-BE" dirty="0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3340" name="PubTriangle"/>
          <p:cNvSpPr>
            <a:spLocks noEditPoints="1" noChangeArrowheads="1"/>
          </p:cNvSpPr>
          <p:nvPr/>
        </p:nvSpPr>
        <p:spPr bwMode="auto">
          <a:xfrm>
            <a:off x="4684011" y="1272693"/>
            <a:ext cx="1776413" cy="1544638"/>
          </a:xfrm>
          <a:custGeom>
            <a:avLst/>
            <a:gdLst>
              <a:gd name="T0" fmla="*/ 29 w 21600"/>
              <a:gd name="T1" fmla="*/ 0 h 21600"/>
              <a:gd name="T2" fmla="*/ 14 w 21600"/>
              <a:gd name="T3" fmla="*/ 22 h 21600"/>
              <a:gd name="T4" fmla="*/ 0 w 21600"/>
              <a:gd name="T5" fmla="*/ 44 h 21600"/>
              <a:gd name="T6" fmla="*/ 29 w 21600"/>
              <a:gd name="T7" fmla="*/ 44 h 21600"/>
              <a:gd name="T8" fmla="*/ 58 w 21600"/>
              <a:gd name="T9" fmla="*/ 44 h 21600"/>
              <a:gd name="T10" fmla="*/ 43 w 21600"/>
              <a:gd name="T11" fmla="*/ 2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5347 w 21600"/>
              <a:gd name="T19" fmla="*/ 10811 h 21600"/>
              <a:gd name="T20" fmla="*/ 16157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0713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tIns="36000" rIns="36000" bIns="216000" anchor="b" anchorCtr="0">
            <a:normAutofit/>
          </a:bodyPr>
          <a:lstStyle/>
          <a:p>
            <a:r>
              <a:rPr lang="nl-BE" dirty="0" smtClean="0"/>
              <a:t>Pilotage</a:t>
            </a:r>
            <a:endParaRPr lang="nl-BE" dirty="0"/>
          </a:p>
        </p:txBody>
      </p:sp>
      <p:grpSp>
        <p:nvGrpSpPr>
          <p:cNvPr id="2" name="Group 37"/>
          <p:cNvGrpSpPr/>
          <p:nvPr/>
        </p:nvGrpSpPr>
        <p:grpSpPr>
          <a:xfrm>
            <a:off x="2856799" y="2893531"/>
            <a:ext cx="3698875" cy="3074987"/>
            <a:chOff x="1858963" y="3208338"/>
            <a:chExt cx="3698875" cy="3074987"/>
          </a:xfrm>
        </p:grpSpPr>
        <p:sp>
          <p:nvSpPr>
            <p:cNvPr id="3098" name="PubTriangle"/>
            <p:cNvSpPr>
              <a:spLocks noEditPoints="1" noChangeArrowheads="1"/>
            </p:cNvSpPr>
            <p:nvPr/>
          </p:nvSpPr>
          <p:spPr bwMode="auto">
            <a:xfrm>
              <a:off x="1858963" y="3208338"/>
              <a:ext cx="3597275" cy="3074987"/>
            </a:xfrm>
            <a:custGeom>
              <a:avLst/>
              <a:gdLst>
                <a:gd name="G0" fmla="+- 0 0 0"/>
                <a:gd name="G1" fmla="*/ 10667 1 2"/>
                <a:gd name="G2" fmla="*/ G1 0 21600"/>
                <a:gd name="G3" fmla="+- 10667 0 G2"/>
                <a:gd name="G4" fmla="+- 10667 0 0"/>
                <a:gd name="G5" fmla="+- G1 10800 0"/>
                <a:gd name="G6" fmla="*/ 0 1 2"/>
                <a:gd name="G7" fmla="+- 0 0 0"/>
                <a:gd name="G8" fmla="+- G2 G6 G1"/>
                <a:gd name="G9" fmla="+- G8 10800 0"/>
                <a:gd name="G10" fmla="+- G6 10800 0"/>
                <a:gd name="T0" fmla="*/ 10667 w 21600"/>
                <a:gd name="T1" fmla="*/ 0 h 21600"/>
                <a:gd name="T2" fmla="*/ 5334 w 21600"/>
                <a:gd name="T3" fmla="*/ 10800 h 21600"/>
                <a:gd name="T4" fmla="*/ 0 w 21600"/>
                <a:gd name="T5" fmla="*/ 21600 h 21600"/>
                <a:gd name="T6" fmla="*/ 10800 w 21600"/>
                <a:gd name="T7" fmla="*/ 10800 h 21600"/>
                <a:gd name="T8" fmla="*/ 21600 w 21600"/>
                <a:gd name="T9" fmla="*/ 0 h 21600"/>
                <a:gd name="T10" fmla="*/ 16134 w 21600"/>
                <a:gd name="T11" fmla="*/ 0 h 21600"/>
                <a:gd name="T12" fmla="*/ G3 w 21600"/>
                <a:gd name="T13" fmla="*/ G6 h 21600"/>
                <a:gd name="T14" fmla="*/ G5 w 21600"/>
                <a:gd name="T15" fmla="*/ G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0667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0" tIns="36000" rIns="36000" bIns="216000" anchor="b" anchorCtr="0">
              <a:normAutofit/>
            </a:bodyPr>
            <a:lstStyle/>
            <a:p>
              <a:pPr>
                <a:defRPr/>
              </a:pPr>
              <a:endParaRPr lang="nl-B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9101396">
              <a:off x="2128814" y="3606026"/>
              <a:ext cx="3429024" cy="830997"/>
            </a:xfrm>
            <a:prstGeom prst="rect">
              <a:avLst/>
            </a:prstGeom>
            <a:noFill/>
          </p:spPr>
          <p:txBody>
            <a:bodyPr wrap="square" lIns="612000" rIns="90000" rtlCol="0">
              <a:spAutoFit/>
            </a:bodyPr>
            <a:lstStyle/>
            <a:p>
              <a:pPr algn="ctr">
                <a:defRPr/>
              </a:pPr>
              <a:r>
                <a:rPr lang="nl-BE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Analyse</a:t>
              </a:r>
            </a:p>
            <a:p>
              <a:pPr algn="ctr">
                <a:defRPr/>
              </a:pPr>
              <a:r>
                <a:rPr lang="nl-BE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Reporting Adhoc</a:t>
              </a:r>
            </a:p>
          </p:txBody>
        </p:sp>
      </p:grpSp>
      <p:pic>
        <p:nvPicPr>
          <p:cNvPr id="1026" name="Picture 2" descr="C:\Users\jpriehl\AppData\Local\Microsoft\Windows\Temporary Internet Files\Content.IE5\EBY8MEQC\MCBS00666_0000[1].wm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4214818"/>
            <a:ext cx="1214446" cy="720552"/>
          </a:xfrm>
          <a:prstGeom prst="rect">
            <a:avLst/>
          </a:prstGeom>
          <a:noFill/>
        </p:spPr>
      </p:pic>
      <p:pic>
        <p:nvPicPr>
          <p:cNvPr id="1028" name="Picture 4" descr="C:\Users\jpriehl\AppData\Local\Microsoft\Windows\Temporary Internet Files\Content.IE5\VZM5D898\MCj03983870000[1].wmf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3306" y="3805770"/>
            <a:ext cx="688997" cy="909114"/>
          </a:xfrm>
          <a:prstGeom prst="rect">
            <a:avLst/>
          </a:prstGeom>
          <a:noFill/>
        </p:spPr>
      </p:pic>
      <p:pic>
        <p:nvPicPr>
          <p:cNvPr id="1033" name="Picture 9" descr="C:\Users\jpriehl\AppData\Local\Microsoft\Windows\Temporary Internet Files\Content.IE5\EBY8MEQC\MCj00823430000[1].wmf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1500174"/>
            <a:ext cx="642941" cy="641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40370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86700747-3CCA-41D4-AD33-87C914E55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>
                                            <p:graphicEl>
                                              <a:dgm id="{86700747-3CCA-41D4-AD33-87C914E55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1D44865D-598A-4EC1-B771-9FFF0E02E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>
                                            <p:graphicEl>
                                              <a:dgm id="{1D44865D-598A-4EC1-B771-9FFF0E02E0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35F4E96A-B5DF-44E3-BA1E-219F3E7195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>
                                            <p:graphicEl>
                                              <a:dgm id="{35F4E96A-B5DF-44E3-BA1E-219F3E7195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>
        <p:bldSub>
          <a:bldDgm bld="one" rev="1"/>
        </p:bldSub>
      </p:bldGraphic>
      <p:bldP spid="13344" grpId="0" animBg="1"/>
      <p:bldP spid="133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qui s’adresse la Business Intelligence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4" name="Group 3"/>
          <p:cNvGrpSpPr/>
          <p:nvPr/>
        </p:nvGrpSpPr>
        <p:grpSpPr>
          <a:xfrm>
            <a:off x="2731109" y="815997"/>
            <a:ext cx="3386767" cy="5721999"/>
            <a:chOff x="6057872" y="428604"/>
            <a:chExt cx="3086128" cy="5214064"/>
          </a:xfrm>
        </p:grpSpPr>
        <p:pic>
          <p:nvPicPr>
            <p:cNvPr id="5" name="Picture 5" descr="sl03_anim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7872" y="3147992"/>
              <a:ext cx="3086128" cy="2494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7" descr="sl03_anim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9010" y="428604"/>
              <a:ext cx="2725288" cy="3206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39709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9596" y="2259934"/>
            <a:ext cx="3000396" cy="642942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Analyse Ad-hoc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09596" y="1688430"/>
            <a:ext cx="3000396" cy="5715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Tableaux de bords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809596" y="4053364"/>
            <a:ext cx="3000396" cy="135732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Reporting</a:t>
            </a:r>
            <a:r>
              <a:rPr lang="fr-FR" dirty="0" smtClean="0"/>
              <a:t> de masse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 smtClean="0"/>
              <a:t>Approche par besoin utilisateur</a:t>
            </a:r>
            <a:endParaRPr lang="fr-FR" dirty="0"/>
          </a:p>
        </p:txBody>
      </p:sp>
      <p:sp>
        <p:nvSpPr>
          <p:cNvPr id="7" name="Flèche droite 6"/>
          <p:cNvSpPr/>
          <p:nvPr/>
        </p:nvSpPr>
        <p:spPr>
          <a:xfrm>
            <a:off x="4429092" y="1640791"/>
            <a:ext cx="1000132" cy="785818"/>
          </a:xfrm>
          <a:prstGeom prst="rightArrow">
            <a:avLst/>
          </a:prstGeom>
          <a:solidFill>
            <a:srgbClr val="FFC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4393373" y="4712625"/>
            <a:ext cx="1071570" cy="785818"/>
          </a:xfrm>
          <a:prstGeom prst="rightArrow">
            <a:avLst/>
          </a:prstGeom>
          <a:solidFill>
            <a:srgbClr val="FFC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4393373" y="3069551"/>
            <a:ext cx="1071570" cy="714380"/>
          </a:xfrm>
          <a:prstGeom prst="rightArrow">
            <a:avLst/>
          </a:prstGeom>
          <a:solidFill>
            <a:srgbClr val="FFC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809596" y="3338984"/>
            <a:ext cx="3000396" cy="7143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Reporting</a:t>
            </a:r>
            <a:r>
              <a:rPr lang="fr-FR" dirty="0" smtClean="0"/>
              <a:t> Ad-hoc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809596" y="2910356"/>
            <a:ext cx="3000396" cy="42862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Data </a:t>
            </a:r>
            <a:r>
              <a:rPr lang="fr-FR" dirty="0" err="1" smtClean="0"/>
              <a:t>Mining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5762596" y="2259934"/>
            <a:ext cx="3000396" cy="642942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Réponse à des questions complexes par l’utilisateur</a:t>
            </a:r>
            <a:endParaRPr lang="fr-FR" sz="1400" dirty="0"/>
          </a:p>
        </p:txBody>
      </p:sp>
      <p:sp>
        <p:nvSpPr>
          <p:cNvPr id="36" name="Rectangle 35"/>
          <p:cNvSpPr/>
          <p:nvPr/>
        </p:nvSpPr>
        <p:spPr>
          <a:xfrm>
            <a:off x="5762596" y="1688430"/>
            <a:ext cx="3000396" cy="5715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Mise en place de tableaux de bords  Directions opérationnelles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62596" y="4053364"/>
            <a:ext cx="3000396" cy="135732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Rapports pro-formats imprimés, envoyés par mail ou partagés sur portail</a:t>
            </a:r>
            <a:endParaRPr lang="fr-FR" sz="1400" dirty="0"/>
          </a:p>
        </p:txBody>
      </p:sp>
      <p:sp>
        <p:nvSpPr>
          <p:cNvPr id="38" name="Rectangle 37"/>
          <p:cNvSpPr/>
          <p:nvPr/>
        </p:nvSpPr>
        <p:spPr>
          <a:xfrm>
            <a:off x="5762596" y="3338984"/>
            <a:ext cx="3000396" cy="7143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Création et mise en forme par l’utilisateur</a:t>
            </a:r>
            <a:endParaRPr lang="fr-FR" sz="1600" dirty="0"/>
          </a:p>
        </p:txBody>
      </p:sp>
      <p:sp>
        <p:nvSpPr>
          <p:cNvPr id="39" name="Rectangle 38"/>
          <p:cNvSpPr/>
          <p:nvPr/>
        </p:nvSpPr>
        <p:spPr>
          <a:xfrm>
            <a:off x="5762596" y="2910356"/>
            <a:ext cx="3000396" cy="42862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Analyse prédictive, Exploration de données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857192" y="774014"/>
            <a:ext cx="2928958" cy="847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BESOINS UTILISATEURS</a:t>
            </a:r>
            <a:endParaRPr lang="fr-FR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6000727" y="774014"/>
            <a:ext cx="2872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CE QUE CELA SIGNIFIE</a:t>
            </a:r>
            <a:endParaRPr lang="fr-FR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2" name="Flèche vers le bas 21"/>
          <p:cNvSpPr/>
          <p:nvPr/>
        </p:nvSpPr>
        <p:spPr>
          <a:xfrm>
            <a:off x="571472" y="1640791"/>
            <a:ext cx="162480" cy="3788473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vers le haut 22"/>
          <p:cNvSpPr/>
          <p:nvPr/>
        </p:nvSpPr>
        <p:spPr>
          <a:xfrm>
            <a:off x="3857620" y="1640790"/>
            <a:ext cx="214314" cy="3788473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487334" y="1214422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</a:rPr>
              <a:t>-</a:t>
            </a:r>
            <a:endParaRPr lang="fr-FR" sz="2400" b="1" dirty="0">
              <a:solidFill>
                <a:schemeClr val="tx2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69972" y="5357826"/>
            <a:ext cx="285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+</a:t>
            </a:r>
            <a:endParaRPr lang="fr-FR" sz="20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3835816" y="5357826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-</a:t>
            </a:r>
            <a:endParaRPr lang="fr-FR" sz="24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3786150" y="121442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2"/>
                </a:solidFill>
              </a:rPr>
              <a:t>+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19058" y="5672482"/>
            <a:ext cx="157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err="1" smtClean="0"/>
              <a:t>Nbre</a:t>
            </a:r>
            <a:r>
              <a:rPr lang="fr-FR" sz="1100" b="1" dirty="0" smtClean="0"/>
              <a:t> Utilisateurs</a:t>
            </a:r>
            <a:endParaRPr lang="fr-FR" sz="1100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3546500" y="5689616"/>
            <a:ext cx="857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smtClean="0"/>
              <a:t>Maturité</a:t>
            </a:r>
            <a:endParaRPr lang="fr-FR" sz="11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réel projet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30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projet décisionnel classique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487334" y="1397000"/>
          <a:ext cx="8286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32" descr="300714_rubiks_cube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055" y="2928934"/>
            <a:ext cx="56895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2" descr="300714_rubiks_cube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3286124"/>
            <a:ext cx="419104" cy="42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396" y="3143248"/>
            <a:ext cx="73887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8" descr="DB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488" y="3143248"/>
            <a:ext cx="787597" cy="46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2"/>
          <p:cNvGrpSpPr>
            <a:grpSpLocks/>
          </p:cNvGrpSpPr>
          <p:nvPr/>
        </p:nvGrpSpPr>
        <p:grpSpPr bwMode="auto">
          <a:xfrm>
            <a:off x="3214678" y="3429000"/>
            <a:ext cx="857256" cy="481011"/>
            <a:chOff x="4752" y="2339"/>
            <a:chExt cx="817" cy="821"/>
          </a:xfrm>
        </p:grpSpPr>
        <p:pic>
          <p:nvPicPr>
            <p:cNvPr id="11" name="Picture 10" descr="IBM 2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" y="2811"/>
              <a:ext cx="807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 descr="IBM 1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2448"/>
              <a:ext cx="807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 descr="IBM 3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2339"/>
              <a:ext cx="807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" name="Picture 18" descr="300714_screensho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7102" y="3286124"/>
            <a:ext cx="70073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ircular Arrow 14"/>
          <p:cNvSpPr/>
          <p:nvPr/>
        </p:nvSpPr>
        <p:spPr bwMode="auto">
          <a:xfrm>
            <a:off x="3357554" y="1428736"/>
            <a:ext cx="4929222" cy="3571900"/>
          </a:xfrm>
          <a:prstGeom prst="circularArrow">
            <a:avLst>
              <a:gd name="adj1" fmla="val 1276"/>
              <a:gd name="adj2" fmla="val 189820"/>
              <a:gd name="adj3" fmla="val 20453841"/>
              <a:gd name="adj4" fmla="val 12090682"/>
              <a:gd name="adj5" fmla="val 1844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" charset="-128"/>
            </a:endParaRPr>
          </a:p>
        </p:txBody>
      </p:sp>
      <p:grpSp>
        <p:nvGrpSpPr>
          <p:cNvPr id="16" name="Group 26"/>
          <p:cNvGrpSpPr>
            <a:grpSpLocks/>
          </p:cNvGrpSpPr>
          <p:nvPr/>
        </p:nvGrpSpPr>
        <p:grpSpPr bwMode="auto">
          <a:xfrm>
            <a:off x="1096938" y="2857496"/>
            <a:ext cx="542925" cy="941388"/>
            <a:chOff x="1507" y="1584"/>
            <a:chExt cx="342" cy="593"/>
          </a:xfrm>
        </p:grpSpPr>
        <p:pic>
          <p:nvPicPr>
            <p:cNvPr id="17" name="Picture 27" descr="300714_gear_yellow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90065" flipH="1">
              <a:off x="1540" y="1920"/>
              <a:ext cx="256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8" descr="300714_gear_green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07" y="158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9" descr="300714_gear_blue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61" y="174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Restituer les données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95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4643470"/>
          </a:xfrm>
        </p:spPr>
        <p:txBody>
          <a:bodyPr/>
          <a:lstStyle/>
          <a:p>
            <a:r>
              <a:rPr lang="fr-FR" dirty="0"/>
              <a:t>Via un simple </a:t>
            </a:r>
            <a:r>
              <a:rPr lang="fr-FR" dirty="0" smtClean="0"/>
              <a:t>navigateur, dans un portail</a:t>
            </a:r>
            <a:endParaRPr lang="fr-FR" dirty="0"/>
          </a:p>
          <a:p>
            <a:r>
              <a:rPr lang="fr-FR" dirty="0" smtClean="0"/>
              <a:t>Diffusion par messagerie, publipostage</a:t>
            </a:r>
            <a:endParaRPr lang="fr-FR" dirty="0"/>
          </a:p>
          <a:p>
            <a:r>
              <a:rPr lang="fr-FR" dirty="0" smtClean="0"/>
              <a:t>Filtres, navigation, </a:t>
            </a:r>
            <a:r>
              <a:rPr lang="fr-FR" dirty="0" err="1" smtClean="0"/>
              <a:t>drillthrough</a:t>
            </a:r>
            <a:r>
              <a:rPr lang="fr-FR" dirty="0" smtClean="0"/>
              <a:t>, export, etc.</a:t>
            </a:r>
          </a:p>
          <a:p>
            <a:r>
              <a:rPr lang="fr-FR" dirty="0" smtClean="0"/>
              <a:t>Connexion </a:t>
            </a:r>
            <a:r>
              <a:rPr lang="fr-FR" dirty="0"/>
              <a:t>directe </a:t>
            </a:r>
            <a:r>
              <a:rPr lang="fr-FR" dirty="0" smtClean="0"/>
              <a:t>à </a:t>
            </a:r>
            <a:r>
              <a:rPr lang="fr-FR" dirty="0"/>
              <a:t>toute </a:t>
            </a:r>
            <a:r>
              <a:rPr lang="fr-FR" dirty="0" smtClean="0"/>
              <a:t>donnée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3175" lvl="1" algn="l">
              <a:defRPr/>
            </a:pPr>
            <a:r>
              <a:rPr lang="fr-FR" sz="3400" dirty="0" err="1" smtClean="0">
                <a:latin typeface="Calibri" pitchFamily="34" charset="0"/>
                <a:ea typeface="+mj-ea"/>
                <a:cs typeface="+mj-cs"/>
              </a:rPr>
              <a:t>Reporting</a:t>
            </a:r>
            <a:r>
              <a:rPr lang="fr-FR" sz="3400" dirty="0" smtClean="0">
                <a:latin typeface="Calibri" pitchFamily="34" charset="0"/>
                <a:ea typeface="+mj-ea"/>
                <a:cs typeface="+mj-cs"/>
              </a:rPr>
              <a:t> de masse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2500306"/>
            <a:ext cx="3784648" cy="3012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13" name="Picture 7" descr="09_12_2007 04_0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76" y="3071810"/>
            <a:ext cx="410886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2428868"/>
            <a:ext cx="4143404" cy="3406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3429000"/>
            <a:ext cx="4721449" cy="314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2714620"/>
            <a:ext cx="5000660" cy="442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64347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Interface de création à la mode Office</a:t>
            </a:r>
          </a:p>
          <a:p>
            <a:r>
              <a:rPr lang="fr-FR" dirty="0" smtClean="0"/>
              <a:t>Modèle métier</a:t>
            </a:r>
          </a:p>
          <a:p>
            <a:r>
              <a:rPr lang="fr-FR" dirty="0" smtClean="0"/>
              <a:t>Connecteurs à de nombreuses sources inclus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3175" lvl="1" algn="l">
              <a:defRPr/>
            </a:pPr>
            <a:r>
              <a:rPr lang="fr-FR" sz="3400" dirty="0" err="1" smtClean="0">
                <a:latin typeface="Calibri" pitchFamily="34" charset="0"/>
                <a:ea typeface="+mj-ea"/>
                <a:cs typeface="+mj-cs"/>
              </a:rPr>
              <a:t>Reporting</a:t>
            </a:r>
            <a:r>
              <a:rPr lang="fr-FR" sz="3400" dirty="0" smtClean="0">
                <a:latin typeface="Calibri" pitchFamily="34" charset="0"/>
                <a:ea typeface="+mj-ea"/>
                <a:cs typeface="+mj-cs"/>
              </a:rPr>
              <a:t> ad-hoc par les utilisateurs</a:t>
            </a:r>
            <a:r>
              <a:rPr lang="fr-FR" sz="3400" dirty="0">
                <a:latin typeface="Calibri" pitchFamily="34" charset="0"/>
                <a:ea typeface="+mj-ea"/>
                <a:cs typeface="+mj-cs"/>
              </a:rPr>
              <a:t/>
            </a:r>
            <a:br>
              <a:rPr lang="fr-FR" sz="3400" dirty="0">
                <a:latin typeface="Calibri" pitchFamily="34" charset="0"/>
                <a:ea typeface="+mj-ea"/>
                <a:cs typeface="+mj-cs"/>
              </a:rPr>
            </a:br>
            <a:endParaRPr lang="fr-FR" sz="3400" dirty="0"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786059"/>
            <a:ext cx="5149326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38500" dist="50800" dir="5400000" sy="-100000" algn="bl" rotWithShape="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2671" y="3071810"/>
            <a:ext cx="4989755" cy="3571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38500" dist="508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fr-FR" dirty="0" smtClean="0"/>
              <a:t>Excel 2010</a:t>
            </a:r>
          </a:p>
          <a:p>
            <a:r>
              <a:rPr lang="fr-FR" dirty="0" smtClean="0"/>
              <a:t>Visualisation &amp; Analyse avancée : </a:t>
            </a:r>
          </a:p>
          <a:p>
            <a:pPr lvl="1"/>
            <a:r>
              <a:rPr lang="fr-FR" dirty="0" smtClean="0"/>
              <a:t>tableaux croisés dynamiques</a:t>
            </a:r>
          </a:p>
          <a:p>
            <a:pPr lvl="1"/>
            <a:r>
              <a:rPr lang="fr-FR" dirty="0" smtClean="0"/>
              <a:t>Graphiques, fonctionnalités avancées</a:t>
            </a:r>
          </a:p>
          <a:p>
            <a:r>
              <a:rPr lang="fr-FR" dirty="0" smtClean="0"/>
              <a:t>Diffusion dans un portail</a:t>
            </a:r>
          </a:p>
          <a:p>
            <a:pPr lvl="1"/>
            <a:r>
              <a:rPr lang="fr-FR" dirty="0" smtClean="0"/>
              <a:t>Client léger : navigateur</a:t>
            </a:r>
          </a:p>
          <a:p>
            <a:pPr lvl="1"/>
            <a:r>
              <a:rPr lang="fr-FR" dirty="0" smtClean="0"/>
              <a:t>Fonctions collaboratives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11156"/>
          </a:xfrm>
          <a:prstGeom prst="rect">
            <a:avLst/>
          </a:prstGeom>
        </p:spPr>
        <p:txBody>
          <a:bodyPr/>
          <a:lstStyle/>
          <a:p>
            <a:pPr marL="3175" lvl="1" algn="l">
              <a:defRPr/>
            </a:pPr>
            <a:r>
              <a:rPr lang="fr-FR" sz="3400" dirty="0" smtClean="0">
                <a:latin typeface="Calibri" pitchFamily="34" charset="0"/>
                <a:ea typeface="+mj-ea"/>
                <a:cs typeface="+mj-cs"/>
              </a:rPr>
              <a:t>Analyse multidimensionnelle par les utilisateurs</a:t>
            </a:r>
            <a:endParaRPr lang="fr-FR" sz="3400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6" y="2571744"/>
            <a:ext cx="6062862" cy="470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2857496"/>
            <a:ext cx="5859893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sz="2800" dirty="0" smtClean="0"/>
              <a:t>Référentiel des indicateurs clés</a:t>
            </a:r>
          </a:p>
          <a:p>
            <a:r>
              <a:rPr lang="fr-FR" sz="2800" dirty="0" smtClean="0"/>
              <a:t>Consolidation, ventilation</a:t>
            </a:r>
          </a:p>
          <a:p>
            <a:r>
              <a:rPr lang="fr-FR" dirty="0" smtClean="0"/>
              <a:t>Feedback, interactivité (navigation)</a:t>
            </a:r>
            <a:endParaRPr lang="fr-FR" sz="2800" dirty="0" smtClean="0"/>
          </a:p>
          <a:p>
            <a:r>
              <a:rPr lang="fr-FR" sz="2800" dirty="0" smtClean="0"/>
              <a:t>Cartes de stratégies</a:t>
            </a:r>
          </a:p>
          <a:p>
            <a:pPr lvl="1"/>
            <a:r>
              <a:rPr lang="fr-FR" sz="2400" dirty="0" smtClean="0"/>
              <a:t>Méthodologie Norton &amp; Kaplan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3175" lvl="1" algn="l">
              <a:defRPr/>
            </a:pPr>
            <a:r>
              <a:rPr lang="fr-FR" sz="3400" dirty="0" err="1" smtClean="0">
                <a:latin typeface="Calibri" pitchFamily="34" charset="0"/>
                <a:ea typeface="+mj-ea"/>
                <a:cs typeface="+mj-cs"/>
              </a:rPr>
              <a:t>Scorecards</a:t>
            </a:r>
            <a:r>
              <a:rPr lang="fr-FR" sz="3400" dirty="0" smtClean="0">
                <a:latin typeface="Calibri" pitchFamily="34" charset="0"/>
                <a:ea typeface="+mj-ea"/>
                <a:cs typeface="+mj-cs"/>
              </a:rPr>
              <a:t> &amp; tableaux de bords</a:t>
            </a:r>
            <a:r>
              <a:rPr lang="fr-FR" sz="3400" dirty="0">
                <a:latin typeface="Calibri" pitchFamily="34" charset="0"/>
                <a:ea typeface="+mj-ea"/>
                <a:cs typeface="+mj-cs"/>
              </a:rPr>
              <a:t/>
            </a:r>
            <a:br>
              <a:rPr lang="fr-FR" sz="3400" dirty="0">
                <a:latin typeface="Calibri" pitchFamily="34" charset="0"/>
                <a:ea typeface="+mj-ea"/>
                <a:cs typeface="+mj-cs"/>
              </a:rPr>
            </a:br>
            <a:endParaRPr lang="fr-FR" sz="3400" dirty="0"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C:\Users\Ripstinger\Desktop\MA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857496"/>
            <a:ext cx="4503192" cy="345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058" y="2000240"/>
            <a:ext cx="5072098" cy="459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8" name="Picture 4" descr="C:\Users\mtejedor\Desktop\pivot dat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7356" y="3286124"/>
            <a:ext cx="5292774" cy="375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Exemples</a:t>
            </a:r>
            <a:endParaRPr lang="fr-F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de tableaux de bord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897" y="980728"/>
            <a:ext cx="822007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de tableaux de bord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4" y="928670"/>
            <a:ext cx="7929586" cy="5887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de tableaux de bord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28726" y="857232"/>
            <a:ext cx="11501486" cy="580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de tableaux de bord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1000108"/>
            <a:ext cx="649802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Portails Collaboratifs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4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nous faut un « portail » pour centraliser</a:t>
            </a:r>
          </a:p>
          <a:p>
            <a:pPr lvl="1"/>
            <a:r>
              <a:rPr lang="fr-FR" dirty="0" smtClean="0"/>
              <a:t>Tableaux de bords</a:t>
            </a:r>
          </a:p>
          <a:p>
            <a:pPr lvl="1"/>
            <a:r>
              <a:rPr lang="fr-FR" dirty="0" smtClean="0"/>
              <a:t>Rapports</a:t>
            </a:r>
          </a:p>
          <a:p>
            <a:pPr lvl="1"/>
            <a:r>
              <a:rPr lang="fr-FR" dirty="0" smtClean="0"/>
              <a:t>Fichiers Excel</a:t>
            </a:r>
          </a:p>
          <a:p>
            <a:pPr lvl="1"/>
            <a:endParaRPr lang="fr-FR" dirty="0"/>
          </a:p>
          <a:p>
            <a:r>
              <a:rPr lang="fr-FR" dirty="0" smtClean="0"/>
              <a:t>Mais bien au-delà…</a:t>
            </a:r>
          </a:p>
          <a:p>
            <a:pPr lvl="1"/>
            <a:r>
              <a:rPr lang="fr-FR" dirty="0" smtClean="0"/>
              <a:t>Listes </a:t>
            </a:r>
          </a:p>
          <a:p>
            <a:pPr lvl="1"/>
            <a:r>
              <a:rPr lang="fr-FR" dirty="0" smtClean="0"/>
              <a:t>Documents</a:t>
            </a:r>
          </a:p>
          <a:p>
            <a:pPr lvl="1"/>
            <a:r>
              <a:rPr lang="fr-FR" dirty="0" smtClean="0"/>
              <a:t>Etc..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Revenons à la diffusion…</a:t>
            </a:r>
            <a:endParaRPr lang="fr-F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55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Des fonctionnalités « collaboratives » :</a:t>
            </a:r>
          </a:p>
          <a:p>
            <a:pPr lvl="1"/>
            <a:r>
              <a:rPr lang="fr-FR" dirty="0" err="1" smtClean="0"/>
              <a:t>Versionning</a:t>
            </a:r>
            <a:endParaRPr lang="fr-FR" dirty="0" smtClean="0"/>
          </a:p>
          <a:p>
            <a:pPr lvl="1"/>
            <a:r>
              <a:rPr lang="fr-FR" dirty="0" smtClean="0"/>
              <a:t>Contrôle d’accès</a:t>
            </a:r>
          </a:p>
          <a:p>
            <a:pPr lvl="1"/>
            <a:r>
              <a:rPr lang="fr-FR" dirty="0" smtClean="0"/>
              <a:t>Travail en concurrence ou en même temps sur un document</a:t>
            </a:r>
          </a:p>
          <a:p>
            <a:pPr lvl="1"/>
            <a:r>
              <a:rPr lang="fr-FR" dirty="0" smtClean="0"/>
              <a:t>Notifications</a:t>
            </a:r>
          </a:p>
          <a:p>
            <a:pPr lvl="1"/>
            <a:r>
              <a:rPr lang="fr-FR" dirty="0" err="1" smtClean="0"/>
              <a:t>Workflows</a:t>
            </a:r>
            <a:endParaRPr lang="fr-FR" dirty="0" smtClean="0"/>
          </a:p>
          <a:p>
            <a:pPr lvl="1"/>
            <a:r>
              <a:rPr lang="fr-FR" dirty="0" smtClean="0"/>
              <a:t>Etc.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portails collaboratifs</a:t>
            </a:r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1763688" y="4077072"/>
            <a:ext cx="6572250" cy="1143000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ＭＳ Ｐゴシック" pitchFamily="8" charset="-128"/>
              </a:defRPr>
            </a:lvl9pPr>
          </a:lstStyle>
          <a:p>
            <a:r>
              <a:rPr lang="fr-FR" sz="4800" dirty="0" smtClean="0">
                <a:solidFill>
                  <a:schemeClr val="tx1"/>
                </a:solidFill>
              </a:rPr>
              <a:t>Vos questions </a:t>
            </a:r>
            <a:endParaRPr lang="fr-FR" sz="4800" dirty="0">
              <a:solidFill>
                <a:schemeClr val="tx1"/>
              </a:solidFill>
            </a:endParaRPr>
          </a:p>
        </p:txBody>
      </p:sp>
      <p:pic>
        <p:nvPicPr>
          <p:cNvPr id="7" name="Picture 2" descr="http://tashacunningham.files.wordpress.com/2008/09/question-man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3098" y="3465909"/>
            <a:ext cx="318135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wise Template">
  <a:themeElements>
    <a:clrScheme name="Bewis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F29010"/>
      </a:accent1>
      <a:accent2>
        <a:srgbClr val="9EADC7"/>
      </a:accent2>
      <a:accent3>
        <a:srgbClr val="90479B"/>
      </a:accent3>
      <a:accent4>
        <a:srgbClr val="47AA26"/>
      </a:accent4>
      <a:accent5>
        <a:srgbClr val="1494E9"/>
      </a:accent5>
      <a:accent6>
        <a:srgbClr val="F29010"/>
      </a:accent6>
      <a:hlink>
        <a:srgbClr val="9EADC7"/>
      </a:hlink>
      <a:folHlink>
        <a:srgbClr val="90479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3831</TotalTime>
  <Words>474</Words>
  <Application>Microsoft Office PowerPoint</Application>
  <PresentationFormat>On-screen Show (4:3)</PresentationFormat>
  <Paragraphs>143</Paragraphs>
  <Slides>28</Slides>
  <Notes>7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Bewise Template</vt:lpstr>
      <vt:lpstr> Business Intelligence  CLSO – 24 février 2011  Jean-Pierre Riehl jean-pierre.riehl@bewise.fr</vt:lpstr>
      <vt:lpstr>Qui sommes nous ?</vt:lpstr>
      <vt:lpstr>PowerPoint Presentation</vt:lpstr>
      <vt:lpstr>PowerPoint Presentation</vt:lpstr>
      <vt:lpstr>Qu’est ce que la Business Intelligence</vt:lpstr>
      <vt:lpstr>Le marché de la Business Intelligence</vt:lpstr>
      <vt:lpstr>Le marché de la Business Intelligence</vt:lpstr>
      <vt:lpstr>Maturité décisionnelle</vt:lpstr>
      <vt:lpstr>Les usages du décisionnel</vt:lpstr>
      <vt:lpstr>A qui s’adresse la Business Intelligence</vt:lpstr>
      <vt:lpstr>A qui s’adresse la Business Intelligence</vt:lpstr>
      <vt:lpstr>Approche par besoin utilisateur</vt:lpstr>
      <vt:lpstr>Un réel projet</vt:lpstr>
      <vt:lpstr>Un projet décisionnel classique</vt:lpstr>
      <vt:lpstr>Restituer les données</vt:lpstr>
      <vt:lpstr>Reporting de masse</vt:lpstr>
      <vt:lpstr>Reporting ad-hoc par les utilisateurs </vt:lpstr>
      <vt:lpstr>Analyse multidimensionnelle par les utilisateurs</vt:lpstr>
      <vt:lpstr>Scorecards &amp; tableaux de bords </vt:lpstr>
      <vt:lpstr>Quelques Exemples</vt:lpstr>
      <vt:lpstr>Exemples de tableaux de bord</vt:lpstr>
      <vt:lpstr>Exemples de tableaux de bord</vt:lpstr>
      <vt:lpstr>Exemples de tableaux de bord</vt:lpstr>
      <vt:lpstr>Exemples de tableaux de bord</vt:lpstr>
      <vt:lpstr>Portails Collaboratifs</vt:lpstr>
      <vt:lpstr>Revenons à la diffusion…</vt:lpstr>
      <vt:lpstr>Les portails collaboratifs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Intelligence</dc:title>
  <dc:subject>Présentation CLSO - Février 2011</dc:subject>
  <dc:creator>Jean-Pierre Riehl - Bewise</dc:creator>
  <dc:description>Bewise 2011</dc:description>
  <cp:lastModifiedBy>Jean-Pierre Riehl</cp:lastModifiedBy>
  <cp:revision>173</cp:revision>
  <dcterms:created xsi:type="dcterms:W3CDTF">2009-09-15T15:19:47Z</dcterms:created>
  <dcterms:modified xsi:type="dcterms:W3CDTF">2011-02-27T09:25:32Z</dcterms:modified>
</cp:coreProperties>
</file>